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30"/>
  </p:notesMasterIdLst>
  <p:handoutMasterIdLst>
    <p:handoutMasterId r:id="rId31"/>
  </p:handoutMasterIdLst>
  <p:sldIdLst>
    <p:sldId id="264" r:id="rId2"/>
    <p:sldId id="309" r:id="rId3"/>
    <p:sldId id="338" r:id="rId4"/>
    <p:sldId id="339" r:id="rId5"/>
    <p:sldId id="340" r:id="rId6"/>
    <p:sldId id="341" r:id="rId7"/>
    <p:sldId id="356" r:id="rId8"/>
    <p:sldId id="352" r:id="rId9"/>
    <p:sldId id="354" r:id="rId10"/>
    <p:sldId id="355" r:id="rId11"/>
    <p:sldId id="350" r:id="rId12"/>
    <p:sldId id="342" r:id="rId13"/>
    <p:sldId id="346" r:id="rId14"/>
    <p:sldId id="343" r:id="rId15"/>
    <p:sldId id="347" r:id="rId16"/>
    <p:sldId id="348" r:id="rId17"/>
    <p:sldId id="263" r:id="rId18"/>
    <p:sldId id="267" r:id="rId19"/>
    <p:sldId id="292" r:id="rId20"/>
    <p:sldId id="328" r:id="rId21"/>
    <p:sldId id="269" r:id="rId22"/>
    <p:sldId id="295" r:id="rId23"/>
    <p:sldId id="276" r:id="rId24"/>
    <p:sldId id="277" r:id="rId25"/>
    <p:sldId id="278" r:id="rId26"/>
    <p:sldId id="336" r:id="rId27"/>
    <p:sldId id="306" r:id="rId28"/>
    <p:sldId id="286" r:id="rId2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FFFF"/>
    <a:srgbClr val="CCFF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89" autoAdjust="0"/>
    <p:restoredTop sz="86471" autoAdjust="0"/>
  </p:normalViewPr>
  <p:slideViewPr>
    <p:cSldViewPr>
      <p:cViewPr>
        <p:scale>
          <a:sx n="100" d="100"/>
          <a:sy n="100" d="100"/>
        </p:scale>
        <p:origin x="-504" y="-42"/>
      </p:cViewPr>
      <p:guideLst>
        <p:guide orient="horz" pos="2165"/>
        <p:guide pos="2857"/>
      </p:guideLst>
    </p:cSldViewPr>
  </p:slideViewPr>
  <p:outlineViewPr>
    <p:cViewPr>
      <p:scale>
        <a:sx n="33" d="100"/>
        <a:sy n="33" d="100"/>
      </p:scale>
      <p:origin x="0" y="12744"/>
    </p:cViewPr>
  </p:outlineViewPr>
  <p:notesTextViewPr>
    <p:cViewPr>
      <p:scale>
        <a:sx n="100" d="100"/>
        <a:sy n="100" d="100"/>
      </p:scale>
      <p:origin x="0" y="0"/>
    </p:cViewPr>
  </p:notesTextViewPr>
  <p:notesViewPr>
    <p:cSldViewPr>
      <p:cViewPr varScale="1">
        <p:scale>
          <a:sx n="53" d="100"/>
          <a:sy n="53" d="100"/>
        </p:scale>
        <p:origin x="-2952" y="-102"/>
      </p:cViewPr>
      <p:guideLst>
        <p:guide orient="horz" pos="2887"/>
        <p:guide pos="2143"/>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4CC9AB-9B52-44AC-9257-8C6E26DBDE66}" type="datetimeFigureOut">
              <a:rPr lang="zh-CN" altLang="en-US" smtClean="0"/>
              <a:pPr/>
              <a:t>2018-06-26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EA2560-4B90-4E9E-A763-5569D968DB88}"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F4B6DD-FD67-4045-BCE1-3DD9C2690895}" type="datetimeFigureOut">
              <a:rPr lang="zh-CN" altLang="en-US" smtClean="0"/>
              <a:pPr/>
              <a:t>2018-06-26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124E48-4F5E-410B-8DB3-79E660BC757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报销附件只接收发票，收据只能当报销内容说明，不可以当报销发票使用。</a:t>
            </a:r>
            <a:endParaRPr lang="zh-CN" altLang="en-US" dirty="0"/>
          </a:p>
        </p:txBody>
      </p:sp>
      <p:sp>
        <p:nvSpPr>
          <p:cNvPr id="4" name="灯片编号占位符 3"/>
          <p:cNvSpPr>
            <a:spLocks noGrp="1"/>
          </p:cNvSpPr>
          <p:nvPr>
            <p:ph type="sldNum" sz="quarter" idx="10"/>
          </p:nvPr>
        </p:nvSpPr>
        <p:spPr/>
        <p:txBody>
          <a:bodyPr/>
          <a:lstStyle/>
          <a:p>
            <a:fld id="{69124E48-4F5E-410B-8DB3-79E660BC757A}" type="slidenum">
              <a:rPr lang="zh-CN" altLang="en-US" smtClean="0"/>
              <a:pPr/>
              <a:t>5</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9124E48-4F5E-410B-8DB3-79E660BC757A}" type="slidenum">
              <a:rPr lang="zh-CN" altLang="en-US" smtClean="0"/>
              <a:pPr/>
              <a:t>19</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9124E48-4F5E-410B-8DB3-79E660BC757A}" type="slidenum">
              <a:rPr lang="zh-CN" altLang="en-US" smtClean="0"/>
              <a:pPr/>
              <a:t>22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smtClean="0">
                <a:latin typeface="隶书" panose="02010509060101010101" pitchFamily="49" charset="-122"/>
                <a:ea typeface="隶书" panose="02010509060101010101" pitchFamily="49" charset="-122"/>
              </a:rPr>
              <a:t>平时要有拿发票的习惯。</a:t>
            </a:r>
            <a:endParaRPr lang="zh-CN" altLang="en-US" dirty="0" smtClean="0"/>
          </a:p>
        </p:txBody>
      </p:sp>
      <p:sp>
        <p:nvSpPr>
          <p:cNvPr id="4" name="灯片编号占位符 3"/>
          <p:cNvSpPr>
            <a:spLocks noGrp="1"/>
          </p:cNvSpPr>
          <p:nvPr>
            <p:ph type="sldNum" sz="quarter" idx="10"/>
          </p:nvPr>
        </p:nvSpPr>
        <p:spPr/>
        <p:txBody>
          <a:bodyPr/>
          <a:lstStyle/>
          <a:p>
            <a:fld id="{69124E48-4F5E-410B-8DB3-79E660BC757A}" type="slidenum">
              <a:rPr lang="zh-CN" altLang="en-US" smtClean="0"/>
              <a:pPr/>
              <a:t>23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latin typeface="+mn-lt"/>
                <a:ea typeface="+mn-ea"/>
                <a:cs typeface="+mn-cs"/>
              </a:rPr>
              <a:t>费用标准：国内年销售费用不超过年销售额的</a:t>
            </a:r>
            <a:r>
              <a:rPr lang="en-US" altLang="zh-CN" sz="1200" kern="1200" dirty="0" smtClean="0">
                <a:solidFill>
                  <a:schemeClr val="tx1"/>
                </a:solidFill>
                <a:latin typeface="+mn-lt"/>
                <a:ea typeface="+mn-ea"/>
                <a:cs typeface="+mn-cs"/>
              </a:rPr>
              <a:t>1.5%</a:t>
            </a:r>
            <a:r>
              <a:rPr lang="zh-CN" altLang="zh-CN" sz="1200" kern="1200" dirty="0" smtClean="0">
                <a:solidFill>
                  <a:schemeClr val="tx1"/>
                </a:solidFill>
                <a:latin typeface="+mn-lt"/>
                <a:ea typeface="+mn-ea"/>
                <a:cs typeface="+mn-cs"/>
              </a:rPr>
              <a:t>，国外不超过</a:t>
            </a:r>
            <a:r>
              <a:rPr lang="en-US" altLang="zh-CN" sz="1200" kern="1200" dirty="0" smtClean="0">
                <a:solidFill>
                  <a:schemeClr val="tx1"/>
                </a:solidFill>
                <a:latin typeface="+mn-lt"/>
                <a:ea typeface="+mn-ea"/>
                <a:cs typeface="+mn-cs"/>
              </a:rPr>
              <a:t>3%</a:t>
            </a:r>
            <a:r>
              <a:rPr lang="zh-CN" altLang="zh-CN" sz="1200" kern="1200" dirty="0" smtClean="0">
                <a:solidFill>
                  <a:schemeClr val="tx1"/>
                </a:solidFill>
                <a:latin typeface="+mn-lt"/>
                <a:ea typeface="+mn-ea"/>
                <a:cs typeface="+mn-cs"/>
              </a:rPr>
              <a:t>，具体由销售申请，批准后执行，若因公司产品产生的费用则酌情处理。</a:t>
            </a:r>
          </a:p>
          <a:p>
            <a:r>
              <a:rPr lang="zh-CN" altLang="zh-CN" sz="1200" kern="1200" dirty="0" smtClean="0">
                <a:solidFill>
                  <a:schemeClr val="tx1"/>
                </a:solidFill>
                <a:latin typeface="+mn-lt"/>
                <a:ea typeface="+mn-ea"/>
                <a:cs typeface="+mn-cs"/>
              </a:rPr>
              <a:t>即：国内礼品、招待费用、出差费用（不含补贴）、办事处房租、车旅费分清楚后须低于总销售额的</a:t>
            </a:r>
            <a:r>
              <a:rPr lang="en-US" altLang="zh-CN" sz="1200" kern="1200" dirty="0" smtClean="0">
                <a:solidFill>
                  <a:schemeClr val="tx1"/>
                </a:solidFill>
                <a:latin typeface="+mn-lt"/>
                <a:ea typeface="+mn-ea"/>
                <a:cs typeface="+mn-cs"/>
              </a:rPr>
              <a:t>1.5%</a:t>
            </a:r>
            <a:r>
              <a:rPr lang="zh-CN" altLang="zh-CN" sz="1200" kern="1200" dirty="0" smtClean="0">
                <a:solidFill>
                  <a:schemeClr val="tx1"/>
                </a:solidFill>
                <a:latin typeface="+mn-lt"/>
                <a:ea typeface="+mn-ea"/>
                <a:cs typeface="+mn-cs"/>
              </a:rPr>
              <a:t>，国外低于</a:t>
            </a:r>
            <a:r>
              <a:rPr lang="en-US" altLang="zh-CN" sz="1200" kern="1200" dirty="0" smtClean="0">
                <a:solidFill>
                  <a:schemeClr val="tx1"/>
                </a:solidFill>
                <a:latin typeface="+mn-lt"/>
                <a:ea typeface="+mn-ea"/>
                <a:cs typeface="+mn-cs"/>
              </a:rPr>
              <a:t>3%</a:t>
            </a:r>
            <a:r>
              <a:rPr lang="zh-CN" altLang="zh-CN" sz="1200" kern="1200" dirty="0" smtClean="0">
                <a:solidFill>
                  <a:schemeClr val="tx1"/>
                </a:solidFill>
                <a:latin typeface="+mn-lt"/>
                <a:ea typeface="+mn-ea"/>
                <a:cs typeface="+mn-cs"/>
              </a:rPr>
              <a:t>，经批准后可进行调整。</a:t>
            </a:r>
          </a:p>
        </p:txBody>
      </p:sp>
      <p:sp>
        <p:nvSpPr>
          <p:cNvPr id="4" name="灯片编号占位符 3"/>
          <p:cNvSpPr>
            <a:spLocks noGrp="1"/>
          </p:cNvSpPr>
          <p:nvPr>
            <p:ph type="sldNum" sz="quarter" idx="10"/>
          </p:nvPr>
        </p:nvSpPr>
        <p:spPr/>
        <p:txBody>
          <a:bodyPr/>
          <a:lstStyle/>
          <a:p>
            <a:fld id="{69124E48-4F5E-410B-8DB3-79E660BC757A}" type="slidenum">
              <a:rPr lang="zh-CN" altLang="en-US" smtClean="0"/>
              <a:pPr/>
              <a:t>27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请款单应付上相应合同等付款资料。</a:t>
            </a:r>
            <a:endParaRPr lang="zh-CN" altLang="en-US" dirty="0"/>
          </a:p>
        </p:txBody>
      </p:sp>
      <p:sp>
        <p:nvSpPr>
          <p:cNvPr id="4" name="灯片编号占位符 3"/>
          <p:cNvSpPr>
            <a:spLocks noGrp="1"/>
          </p:cNvSpPr>
          <p:nvPr>
            <p:ph type="sldNum" sz="quarter" idx="10"/>
          </p:nvPr>
        </p:nvSpPr>
        <p:spPr/>
        <p:txBody>
          <a:bodyPr/>
          <a:lstStyle/>
          <a:p>
            <a:fld id="{69124E48-4F5E-410B-8DB3-79E660BC757A}" type="slidenum">
              <a:rPr lang="zh-CN" altLang="en-US" smtClean="0"/>
              <a:pPr/>
              <a:t>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kern="1200" noProof="0" dirty="0" smtClean="0">
                <a:solidFill>
                  <a:schemeClr val="tx1"/>
                </a:solidFill>
                <a:latin typeface="宋体" pitchFamily="2" charset="-122"/>
                <a:ea typeface="宋体" pitchFamily="2" charset="-122"/>
                <a:cs typeface="+mn-cs"/>
              </a:rPr>
              <a:t>填写报销单时，请勿在领款人处签字。待领款时再签名及领款日期。</a:t>
            </a:r>
            <a:endParaRPr kumimoji="0" lang="zh-CN" altLang="en-US" sz="1200" b="1" i="0" u="none" strike="noStrike" kern="1200" cap="none" spc="0" normalizeH="0" baseline="0" noProof="0" dirty="0" smtClean="0">
              <a:ln>
                <a:noFill/>
              </a:ln>
              <a:solidFill>
                <a:schemeClr val="tx1"/>
              </a:solidFill>
              <a:effectLst/>
              <a:uLnTx/>
              <a:uFillTx/>
              <a:latin typeface="宋体" pitchFamily="2" charset="-122"/>
              <a:ea typeface="宋体" pitchFamily="2" charset="-122"/>
              <a:cs typeface="+mn-cs"/>
            </a:endParaRPr>
          </a:p>
          <a:p>
            <a:endParaRPr lang="zh-CN" altLang="en-US" dirty="0"/>
          </a:p>
        </p:txBody>
      </p:sp>
      <p:sp>
        <p:nvSpPr>
          <p:cNvPr id="4" name="灯片编号占位符 3"/>
          <p:cNvSpPr>
            <a:spLocks noGrp="1"/>
          </p:cNvSpPr>
          <p:nvPr>
            <p:ph type="sldNum" sz="quarter" idx="10"/>
          </p:nvPr>
        </p:nvSpPr>
        <p:spPr/>
        <p:txBody>
          <a:bodyPr/>
          <a:lstStyle/>
          <a:p>
            <a:fld id="{69124E48-4F5E-410B-8DB3-79E660BC757A}" type="slidenum">
              <a:rPr lang="zh-CN" altLang="en-US" smtClean="0"/>
              <a:pPr/>
              <a:t>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按日期、类别、原币、金额、汇率、人民币、行程、同行人等明细分类整理，小票复印一份附在后面（防止原票据日期掉色看不清），然后以类别序号按顺序附上附件，再填写费用报销单</a:t>
            </a:r>
            <a:endParaRPr lang="zh-CN" altLang="en-US" dirty="0"/>
          </a:p>
        </p:txBody>
      </p:sp>
      <p:sp>
        <p:nvSpPr>
          <p:cNvPr id="4" name="灯片编号占位符 3"/>
          <p:cNvSpPr>
            <a:spLocks noGrp="1"/>
          </p:cNvSpPr>
          <p:nvPr>
            <p:ph type="sldNum" sz="quarter" idx="10"/>
          </p:nvPr>
        </p:nvSpPr>
        <p:spPr/>
        <p:txBody>
          <a:bodyPr/>
          <a:lstStyle/>
          <a:p>
            <a:fld id="{69124E48-4F5E-410B-8DB3-79E660BC757A}" type="slidenum">
              <a:rPr lang="zh-CN" altLang="en-US" smtClean="0"/>
              <a:pPr/>
              <a:t>10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出差自驾的应在明细表里写明出差起讫地、公司名称、公里数等费用说明</a:t>
            </a:r>
            <a:endParaRPr lang="zh-CN" altLang="en-US" dirty="0"/>
          </a:p>
        </p:txBody>
      </p:sp>
      <p:sp>
        <p:nvSpPr>
          <p:cNvPr id="4" name="灯片编号占位符 3"/>
          <p:cNvSpPr>
            <a:spLocks noGrp="1"/>
          </p:cNvSpPr>
          <p:nvPr>
            <p:ph type="sldNum" sz="quarter" idx="10"/>
          </p:nvPr>
        </p:nvSpPr>
        <p:spPr/>
        <p:txBody>
          <a:bodyPr/>
          <a:lstStyle/>
          <a:p>
            <a:fld id="{69124E48-4F5E-410B-8DB3-79E660BC757A}" type="slidenum">
              <a:rPr lang="zh-CN" altLang="en-US" smtClean="0"/>
              <a:pPr/>
              <a:t>11</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费用类型：差旅费、办公费用</a:t>
            </a:r>
            <a:endParaRPr lang="zh-CN" altLang="en-US" dirty="0"/>
          </a:p>
        </p:txBody>
      </p:sp>
      <p:sp>
        <p:nvSpPr>
          <p:cNvPr id="4" name="灯片编号占位符 3"/>
          <p:cNvSpPr>
            <a:spLocks noGrp="1"/>
          </p:cNvSpPr>
          <p:nvPr>
            <p:ph type="sldNum" sz="quarter" idx="10"/>
          </p:nvPr>
        </p:nvSpPr>
        <p:spPr/>
        <p:txBody>
          <a:bodyPr/>
          <a:lstStyle/>
          <a:p>
            <a:fld id="{69124E48-4F5E-410B-8DB3-79E660BC757A}" type="slidenum">
              <a:rPr lang="zh-CN" altLang="en-US" smtClean="0"/>
              <a:pPr/>
              <a:t>14</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9124E48-4F5E-410B-8DB3-79E660BC757A}" type="slidenum">
              <a:rPr lang="zh-CN" altLang="en-US" smtClean="0"/>
              <a:pPr/>
              <a:t>16</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9124E48-4F5E-410B-8DB3-79E660BC757A}" type="slidenum">
              <a:rPr lang="zh-CN" altLang="en-US" smtClean="0"/>
              <a:pPr/>
              <a:t>17</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超过借款额度的借款需经总经理审批后再递交财务。</a:t>
            </a:r>
            <a:endParaRPr lang="zh-CN" altLang="en-US" dirty="0"/>
          </a:p>
        </p:txBody>
      </p:sp>
      <p:sp>
        <p:nvSpPr>
          <p:cNvPr id="4" name="灯片编号占位符 3"/>
          <p:cNvSpPr>
            <a:spLocks noGrp="1"/>
          </p:cNvSpPr>
          <p:nvPr>
            <p:ph type="sldNum" sz="quarter" idx="10"/>
          </p:nvPr>
        </p:nvSpPr>
        <p:spPr/>
        <p:txBody>
          <a:bodyPr/>
          <a:lstStyle/>
          <a:p>
            <a:fld id="{69124E48-4F5E-410B-8DB3-79E660BC757A}" type="slidenum">
              <a:rPr lang="zh-CN" altLang="en-US" smtClean="0"/>
              <a:pPr/>
              <a:t>18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jpeg"/><Relationship Id="rId7"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gif"/><Relationship Id="rId11" Type="http://schemas.openxmlformats.org/officeDocument/2006/relationships/image" Target="../media/image10.gif"/><Relationship Id="rId5" Type="http://schemas.openxmlformats.org/officeDocument/2006/relationships/image" Target="../media/image4.png"/><Relationship Id="rId10" Type="http://schemas.openxmlformats.org/officeDocument/2006/relationships/image" Target="../media/image9.gif"/><Relationship Id="rId4" Type="http://schemas.openxmlformats.org/officeDocument/2006/relationships/image" Target="../media/image3.png"/><Relationship Id="rId9" Type="http://schemas.openxmlformats.org/officeDocument/2006/relationships/image" Target="../media/image8.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9.gif"/><Relationship Id="rId4" Type="http://schemas.openxmlformats.org/officeDocument/2006/relationships/image" Target="../media/image8.gi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g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564904"/>
            <a:ext cx="3310136" cy="1035546"/>
          </a:xfrm>
        </p:spPr>
        <p:txBody>
          <a:bodyPr>
            <a:normAutofit/>
          </a:bodyPr>
          <a:lstStyle>
            <a:lvl1pPr>
              <a:defRPr sz="2800" b="1"/>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827584" y="3573016"/>
            <a:ext cx="2984376" cy="550912"/>
          </a:xfrm>
        </p:spPr>
        <p:txBody>
          <a:bodyPr>
            <a:noAutofit/>
          </a:bodyPr>
          <a:lstStyle>
            <a:lvl1pPr marL="0" indent="0" algn="ctr">
              <a:buNone/>
              <a:defRPr sz="2000" b="1">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zh-CN" altLang="en-US" dirty="0"/>
          </a:p>
        </p:txBody>
      </p:sp>
      <p:pic>
        <p:nvPicPr>
          <p:cNvPr id="17" name="Picture 3"/>
          <p:cNvPicPr>
            <a:picLocks noChangeAspect="1" noChangeArrowheads="1"/>
          </p:cNvPicPr>
          <p:nvPr userDrawn="1"/>
        </p:nvPicPr>
        <p:blipFill>
          <a:blip r:embed="rId2" cstate="print"/>
          <a:srcRect/>
          <a:stretch>
            <a:fillRect/>
          </a:stretch>
        </p:blipFill>
        <p:spPr bwMode="auto">
          <a:xfrm>
            <a:off x="5376776" y="3283367"/>
            <a:ext cx="974450" cy="835450"/>
          </a:xfrm>
          <a:prstGeom prst="rect">
            <a:avLst/>
          </a:prstGeom>
          <a:noFill/>
          <a:ln w="9525">
            <a:noFill/>
            <a:miter lim="800000"/>
            <a:headEnd/>
            <a:tailEnd/>
          </a:ln>
        </p:spPr>
      </p:pic>
      <p:pic>
        <p:nvPicPr>
          <p:cNvPr id="18" name="Picture 4"/>
          <p:cNvPicPr>
            <a:picLocks noChangeAspect="1" noChangeArrowheads="1"/>
          </p:cNvPicPr>
          <p:nvPr userDrawn="1"/>
        </p:nvPicPr>
        <p:blipFill>
          <a:blip r:embed="rId3" cstate="print"/>
          <a:srcRect/>
          <a:stretch>
            <a:fillRect/>
          </a:stretch>
        </p:blipFill>
        <p:spPr bwMode="auto">
          <a:xfrm>
            <a:off x="6413521" y="2708920"/>
            <a:ext cx="1649726" cy="1409898"/>
          </a:xfrm>
          <a:prstGeom prst="rect">
            <a:avLst/>
          </a:prstGeom>
          <a:noFill/>
          <a:ln w="9525">
            <a:noFill/>
            <a:miter lim="800000"/>
            <a:headEnd/>
            <a:tailEnd/>
          </a:ln>
        </p:spPr>
      </p:pic>
      <p:cxnSp>
        <p:nvCxnSpPr>
          <p:cNvPr id="19" name="直接连接符 18"/>
          <p:cNvCxnSpPr/>
          <p:nvPr userDrawn="1"/>
        </p:nvCxnSpPr>
        <p:spPr>
          <a:xfrm>
            <a:off x="0" y="4149080"/>
            <a:ext cx="9108504" cy="13140"/>
          </a:xfrm>
          <a:prstGeom prst="line">
            <a:avLst/>
          </a:prstGeom>
        </p:spPr>
        <p:style>
          <a:lnRef idx="3">
            <a:schemeClr val="accent2"/>
          </a:lnRef>
          <a:fillRef idx="0">
            <a:schemeClr val="accent2"/>
          </a:fillRef>
          <a:effectRef idx="2">
            <a:schemeClr val="accent2"/>
          </a:effectRef>
          <a:fontRef idx="minor">
            <a:schemeClr val="tx1"/>
          </a:fontRef>
        </p:style>
      </p:cxnSp>
      <p:cxnSp>
        <p:nvCxnSpPr>
          <p:cNvPr id="20" name="直接连接符 19"/>
          <p:cNvCxnSpPr/>
          <p:nvPr userDrawn="1"/>
        </p:nvCxnSpPr>
        <p:spPr>
          <a:xfrm>
            <a:off x="3131840" y="4221088"/>
            <a:ext cx="5976664" cy="0"/>
          </a:xfrm>
          <a:prstGeom prst="line">
            <a:avLst/>
          </a:prstGeom>
        </p:spPr>
        <p:style>
          <a:lnRef idx="2">
            <a:schemeClr val="accent2"/>
          </a:lnRef>
          <a:fillRef idx="0">
            <a:schemeClr val="accent2"/>
          </a:fillRef>
          <a:effectRef idx="1">
            <a:schemeClr val="accent2"/>
          </a:effectRef>
          <a:fontRef idx="minor">
            <a:schemeClr val="tx1"/>
          </a:fontRef>
        </p:style>
      </p:cxnSp>
      <p:pic>
        <p:nvPicPr>
          <p:cNvPr id="21" name="Picture 2"/>
          <p:cNvPicPr>
            <a:picLocks noChangeAspect="1" noChangeArrowheads="1"/>
          </p:cNvPicPr>
          <p:nvPr userDrawn="1"/>
        </p:nvPicPr>
        <p:blipFill>
          <a:blip r:embed="rId4" cstate="print"/>
          <a:srcRect l="2160"/>
          <a:stretch>
            <a:fillRect/>
          </a:stretch>
        </p:blipFill>
        <p:spPr bwMode="auto">
          <a:xfrm>
            <a:off x="4267137" y="3290203"/>
            <a:ext cx="1068853" cy="828615"/>
          </a:xfrm>
          <a:prstGeom prst="rect">
            <a:avLst/>
          </a:prstGeom>
          <a:noFill/>
          <a:ln w="9525">
            <a:noFill/>
            <a:miter lim="800000"/>
            <a:headEnd/>
            <a:tailEnd/>
          </a:ln>
        </p:spPr>
      </p:pic>
      <p:pic>
        <p:nvPicPr>
          <p:cNvPr id="22" name="Picture 4"/>
          <p:cNvPicPr>
            <a:picLocks noChangeAspect="1" noChangeArrowheads="1"/>
          </p:cNvPicPr>
          <p:nvPr userDrawn="1"/>
        </p:nvPicPr>
        <p:blipFill>
          <a:blip r:embed="rId5" cstate="print"/>
          <a:srcRect/>
          <a:stretch>
            <a:fillRect/>
          </a:stretch>
        </p:blipFill>
        <p:spPr bwMode="auto">
          <a:xfrm>
            <a:off x="8104032" y="3293688"/>
            <a:ext cx="969960" cy="825129"/>
          </a:xfrm>
          <a:prstGeom prst="rect">
            <a:avLst/>
          </a:prstGeom>
          <a:noFill/>
          <a:ln w="9525">
            <a:noFill/>
            <a:miter lim="800000"/>
            <a:headEnd/>
            <a:tailEnd/>
          </a:ln>
        </p:spPr>
      </p:pic>
      <p:pic>
        <p:nvPicPr>
          <p:cNvPr id="23" name="Picture 4" descr="F:\资料库\公司资料\公司基本资料\宣传资料\大普logo\logo\中文logo.gif"/>
          <p:cNvPicPr>
            <a:picLocks noChangeAspect="1" noChangeArrowheads="1"/>
          </p:cNvPicPr>
          <p:nvPr userDrawn="1"/>
        </p:nvPicPr>
        <p:blipFill>
          <a:blip r:embed="rId6" cstate="print"/>
          <a:srcRect/>
          <a:stretch>
            <a:fillRect/>
          </a:stretch>
        </p:blipFill>
        <p:spPr bwMode="auto">
          <a:xfrm>
            <a:off x="179512" y="836712"/>
            <a:ext cx="3668518" cy="1150297"/>
          </a:xfrm>
          <a:prstGeom prst="rect">
            <a:avLst/>
          </a:prstGeom>
          <a:noFill/>
        </p:spPr>
      </p:pic>
      <p:pic>
        <p:nvPicPr>
          <p:cNvPr id="24" name="Picture 2" descr="F:\资料库\公司资料\公司基本资料\宣传资料\大普logo\logo\sync with you .gif"/>
          <p:cNvPicPr>
            <a:picLocks noChangeAspect="1" noChangeArrowheads="1"/>
          </p:cNvPicPr>
          <p:nvPr userDrawn="1"/>
        </p:nvPicPr>
        <p:blipFill>
          <a:blip r:embed="rId7" cstate="print"/>
          <a:srcRect/>
          <a:stretch>
            <a:fillRect/>
          </a:stretch>
        </p:blipFill>
        <p:spPr bwMode="auto">
          <a:xfrm>
            <a:off x="5723757" y="5661248"/>
            <a:ext cx="1944587" cy="548680"/>
          </a:xfrm>
          <a:prstGeom prst="rect">
            <a:avLst/>
          </a:prstGeom>
          <a:noFill/>
        </p:spPr>
      </p:pic>
      <p:grpSp>
        <p:nvGrpSpPr>
          <p:cNvPr id="26" name="组合 37"/>
          <p:cNvGrpSpPr/>
          <p:nvPr/>
        </p:nvGrpSpPr>
        <p:grpSpPr>
          <a:xfrm>
            <a:off x="5370857" y="4365104"/>
            <a:ext cx="2801543" cy="786846"/>
            <a:chOff x="5424296" y="4442354"/>
            <a:chExt cx="2801543" cy="786846"/>
          </a:xfrm>
        </p:grpSpPr>
        <p:pic>
          <p:nvPicPr>
            <p:cNvPr id="28" name="Picture 6" descr="F:\资料库\公司资料\公司基本资料\宣传资料\产品\背景透明\T75A.gif"/>
            <p:cNvPicPr>
              <a:picLocks noChangeAspect="1" noChangeArrowheads="1"/>
            </p:cNvPicPr>
            <p:nvPr/>
          </p:nvPicPr>
          <p:blipFill>
            <a:blip r:embed="rId8" cstate="print"/>
            <a:srcRect/>
            <a:stretch>
              <a:fillRect/>
            </a:stretch>
          </p:blipFill>
          <p:spPr bwMode="auto">
            <a:xfrm>
              <a:off x="5424296" y="4563959"/>
              <a:ext cx="688246" cy="665241"/>
            </a:xfrm>
            <a:prstGeom prst="rect">
              <a:avLst/>
            </a:prstGeom>
            <a:noFill/>
          </p:spPr>
        </p:pic>
        <p:pic>
          <p:nvPicPr>
            <p:cNvPr id="29" name="Picture 7" descr="F:\资料库\公司资料\公司基本资料\宣传资料\产品\背景透明\CM66L.gif"/>
            <p:cNvPicPr>
              <a:picLocks noChangeAspect="1" noChangeArrowheads="1"/>
            </p:cNvPicPr>
            <p:nvPr/>
          </p:nvPicPr>
          <p:blipFill>
            <a:blip r:embed="rId9" cstate="print"/>
            <a:srcRect/>
            <a:stretch>
              <a:fillRect/>
            </a:stretch>
          </p:blipFill>
          <p:spPr bwMode="auto">
            <a:xfrm>
              <a:off x="7190486" y="4467150"/>
              <a:ext cx="1035353" cy="641773"/>
            </a:xfrm>
            <a:prstGeom prst="rect">
              <a:avLst/>
            </a:prstGeom>
            <a:noFill/>
          </p:spPr>
        </p:pic>
        <p:pic>
          <p:nvPicPr>
            <p:cNvPr id="30" name="Picture 8" descr="F:\资料库\公司资料\公司基本资料\宣传资料\产品\背景透明\O11S.gif"/>
            <p:cNvPicPr>
              <a:picLocks noChangeAspect="1" noChangeArrowheads="1"/>
            </p:cNvPicPr>
            <p:nvPr/>
          </p:nvPicPr>
          <p:blipFill>
            <a:blip r:embed="rId10" cstate="print"/>
            <a:srcRect/>
            <a:stretch>
              <a:fillRect/>
            </a:stretch>
          </p:blipFill>
          <p:spPr bwMode="auto">
            <a:xfrm>
              <a:off x="6155133" y="4442354"/>
              <a:ext cx="974450" cy="727979"/>
            </a:xfrm>
            <a:prstGeom prst="rect">
              <a:avLst/>
            </a:prstGeom>
            <a:noFill/>
          </p:spPr>
        </p:pic>
      </p:grpSp>
      <p:pic>
        <p:nvPicPr>
          <p:cNvPr id="27" name="Picture 3" descr="F:\资料库\公司资料\公司基本资料\宣传资料\产品\产品3D效果图\产品图片\T32 拷贝.gif"/>
          <p:cNvPicPr>
            <a:picLocks noChangeAspect="1" noChangeArrowheads="1"/>
          </p:cNvPicPr>
          <p:nvPr/>
        </p:nvPicPr>
        <p:blipFill>
          <a:blip r:embed="rId11" cstate="print"/>
          <a:srcRect l="5932" t="23077" r="49581" b="30769"/>
          <a:stretch>
            <a:fillRect/>
          </a:stretch>
        </p:blipFill>
        <p:spPr bwMode="auto">
          <a:xfrm>
            <a:off x="4722785" y="4571527"/>
            <a:ext cx="504056" cy="369641"/>
          </a:xfrm>
          <a:prstGeom prst="rect">
            <a:avLst/>
          </a:prstGeom>
          <a:noFill/>
        </p:spPr>
      </p:pic>
    </p:spTree>
  </p:cSld>
  <p:clrMapOvr>
    <a:masterClrMapping/>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6B6F7F7-C6FA-4278-97A1-9B25E26C3175}" type="datetime1">
              <a:rPr lang="zh-CN" altLang="en-US" smtClean="0"/>
              <a:pPr/>
              <a:t>2018-06-26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D1033D-277C-4833-93C6-45CC84FC6AA1}" type="datetime1">
              <a:rPr lang="zh-CN" altLang="en-US" smtClean="0"/>
              <a:pPr/>
              <a:t>2018-06-26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23528" y="1340768"/>
            <a:ext cx="6120680" cy="710952"/>
          </a:xfrm>
        </p:spPr>
        <p:txBody>
          <a:bodyPr>
            <a:noAutofit/>
          </a:bodyPr>
          <a:lstStyle>
            <a:lvl1pPr algn="l">
              <a:defRPr sz="3600" b="1"/>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323528" y="2204864"/>
            <a:ext cx="8424936" cy="3921299"/>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页脚占位符 4"/>
          <p:cNvSpPr txBox="1"/>
          <p:nvPr userDrawn="1"/>
        </p:nvSpPr>
        <p:spPr>
          <a:xfrm>
            <a:off x="3124200" y="6525343"/>
            <a:ext cx="2895600" cy="288033"/>
          </a:xfrm>
          <a:prstGeom prst="rect">
            <a:avLst/>
          </a:prstGeom>
        </p:spPr>
        <p:txBody>
          <a:bodyPr vert="horz" lIns="91440" tIns="45720" rIns="91440" bIns="45720" rtlCol="0" anchor="ctr"/>
          <a:lstStyle>
            <a:lvl1pPr>
              <a:defRPr b="1">
                <a:solidFill>
                  <a:schemeClr val="tx1">
                    <a:lumMod val="95000"/>
                    <a:lumOff val="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1" i="0" u="none" strike="noStrike" kern="1200" cap="none" spc="0" normalizeH="0" baseline="0" noProof="0" smtClean="0">
                <a:ln>
                  <a:noFill/>
                </a:ln>
                <a:solidFill>
                  <a:schemeClr val="tx1">
                    <a:lumMod val="95000"/>
                    <a:lumOff val="5000"/>
                  </a:schemeClr>
                </a:solidFill>
                <a:effectLst/>
                <a:uLnTx/>
                <a:uFillTx/>
                <a:latin typeface="+mn-lt"/>
                <a:ea typeface="+mn-ea"/>
                <a:cs typeface="+mn-cs"/>
              </a:rPr>
              <a:t>Dapu  Confidential</a:t>
            </a:r>
            <a:endParaRPr kumimoji="0" lang="zh-CN" altLang="en-US" sz="1200" b="1" i="0" u="none" strike="noStrike" kern="1200" cap="none" spc="0" normalizeH="0" baseline="0" noProof="0" dirty="0">
              <a:ln>
                <a:noFill/>
              </a:ln>
              <a:solidFill>
                <a:schemeClr val="tx1">
                  <a:lumMod val="95000"/>
                  <a:lumOff val="5000"/>
                </a:schemeClr>
              </a:solidFill>
              <a:effectLst/>
              <a:uLnTx/>
              <a:uFillTx/>
              <a:latin typeface="+mn-lt"/>
              <a:ea typeface="+mn-ea"/>
              <a:cs typeface="+mn-cs"/>
            </a:endParaRPr>
          </a:p>
        </p:txBody>
      </p:sp>
      <p:cxnSp>
        <p:nvCxnSpPr>
          <p:cNvPr id="8" name="直接连接符 7"/>
          <p:cNvCxnSpPr/>
          <p:nvPr userDrawn="1"/>
        </p:nvCxnSpPr>
        <p:spPr>
          <a:xfrm>
            <a:off x="0" y="6597352"/>
            <a:ext cx="9144000" cy="0"/>
          </a:xfrm>
          <a:prstGeom prst="line">
            <a:avLst/>
          </a:prstGeom>
        </p:spPr>
        <p:style>
          <a:lnRef idx="3">
            <a:schemeClr val="accent2"/>
          </a:lnRef>
          <a:fillRef idx="0">
            <a:schemeClr val="accent2"/>
          </a:fillRef>
          <a:effectRef idx="2">
            <a:schemeClr val="accent2"/>
          </a:effectRef>
          <a:fontRef idx="minor">
            <a:schemeClr val="tx1"/>
          </a:fontRef>
        </p:style>
      </p:cxnSp>
      <p:sp>
        <p:nvSpPr>
          <p:cNvPr id="9" name="矩形 8"/>
          <p:cNvSpPr/>
          <p:nvPr userDrawn="1"/>
        </p:nvSpPr>
        <p:spPr>
          <a:xfrm>
            <a:off x="0" y="6525344"/>
            <a:ext cx="9144000" cy="33265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1400" b="0" dirty="0" err="1" smtClean="0">
                <a:solidFill>
                  <a:schemeClr val="bg1"/>
                </a:solidFill>
                <a:latin typeface="+mj-lt"/>
                <a:ea typeface="楷体" panose="02010609060101010101" pitchFamily="49" charset="-122"/>
              </a:rPr>
              <a:t>Dapu</a:t>
            </a:r>
            <a:r>
              <a:rPr lang="en-US" altLang="zh-CN" sz="1400" b="0" baseline="0" dirty="0" smtClean="0">
                <a:solidFill>
                  <a:schemeClr val="bg1"/>
                </a:solidFill>
                <a:latin typeface="+mj-lt"/>
                <a:ea typeface="楷体" panose="02010609060101010101" pitchFamily="49" charset="-122"/>
              </a:rPr>
              <a:t> Confidential-Do Not Distribute</a:t>
            </a:r>
            <a:endParaRPr lang="zh-CN" altLang="en-US" sz="1400" b="0" dirty="0">
              <a:solidFill>
                <a:schemeClr val="bg1"/>
              </a:solidFill>
              <a:latin typeface="+mj-lt"/>
              <a:ea typeface="楷体" panose="02010609060101010101" pitchFamily="49" charset="-122"/>
            </a:endParaRPr>
          </a:p>
        </p:txBody>
      </p:sp>
      <p:pic>
        <p:nvPicPr>
          <p:cNvPr id="10" name="Picture 3"/>
          <p:cNvPicPr>
            <a:picLocks noChangeAspect="1" noChangeArrowheads="1"/>
          </p:cNvPicPr>
          <p:nvPr userDrawn="1"/>
        </p:nvPicPr>
        <p:blipFill>
          <a:blip r:embed="rId2" cstate="print"/>
          <a:srcRect b="25396"/>
          <a:stretch>
            <a:fillRect/>
          </a:stretch>
        </p:blipFill>
        <p:spPr bwMode="auto">
          <a:xfrm>
            <a:off x="-36512" y="-27384"/>
            <a:ext cx="9180512" cy="1296144"/>
          </a:xfrm>
          <a:prstGeom prst="rect">
            <a:avLst/>
          </a:prstGeom>
          <a:noFill/>
          <a:ln w="9525">
            <a:noFill/>
            <a:miter lim="800000"/>
            <a:headEnd/>
            <a:tailEnd/>
          </a:ln>
        </p:spPr>
      </p:pic>
      <p:pic>
        <p:nvPicPr>
          <p:cNvPr id="11" name="Picture 6" descr="F:\资料库\公司资料\公司基本资料\宣传资料\产品\背景透明\T75A.gif"/>
          <p:cNvPicPr>
            <a:picLocks noChangeAspect="1" noChangeArrowheads="1"/>
          </p:cNvPicPr>
          <p:nvPr userDrawn="1"/>
        </p:nvPicPr>
        <p:blipFill>
          <a:blip r:embed="rId3" cstate="print"/>
          <a:srcRect/>
          <a:stretch>
            <a:fillRect/>
          </a:stretch>
        </p:blipFill>
        <p:spPr bwMode="auto">
          <a:xfrm>
            <a:off x="6868072" y="1188568"/>
            <a:ext cx="584248" cy="584248"/>
          </a:xfrm>
          <a:prstGeom prst="rect">
            <a:avLst/>
          </a:prstGeom>
          <a:noFill/>
        </p:spPr>
      </p:pic>
      <p:pic>
        <p:nvPicPr>
          <p:cNvPr id="12" name="Picture 7" descr="F:\资料库\公司资料\公司基本资料\宣传资料\产品\背景透明\CM66L.gif"/>
          <p:cNvPicPr>
            <a:picLocks noChangeAspect="1" noChangeArrowheads="1"/>
          </p:cNvPicPr>
          <p:nvPr userDrawn="1"/>
        </p:nvPicPr>
        <p:blipFill>
          <a:blip r:embed="rId4" cstate="print"/>
          <a:srcRect/>
          <a:stretch>
            <a:fillRect/>
          </a:stretch>
        </p:blipFill>
        <p:spPr bwMode="auto">
          <a:xfrm>
            <a:off x="7189350" y="684511"/>
            <a:ext cx="911042" cy="584248"/>
          </a:xfrm>
          <a:prstGeom prst="rect">
            <a:avLst/>
          </a:prstGeom>
          <a:noFill/>
        </p:spPr>
      </p:pic>
      <p:pic>
        <p:nvPicPr>
          <p:cNvPr id="13" name="Picture 8" descr="F:\资料库\公司资料\公司基本资料\宣传资料\产品\背景透明\O11S.gif"/>
          <p:cNvPicPr>
            <a:picLocks noChangeAspect="1" noChangeArrowheads="1"/>
          </p:cNvPicPr>
          <p:nvPr userDrawn="1"/>
        </p:nvPicPr>
        <p:blipFill>
          <a:blip r:embed="rId5" cstate="print"/>
          <a:srcRect/>
          <a:stretch>
            <a:fillRect/>
          </a:stretch>
        </p:blipFill>
        <p:spPr bwMode="auto">
          <a:xfrm>
            <a:off x="6300192" y="826184"/>
            <a:ext cx="665782" cy="514584"/>
          </a:xfrm>
          <a:prstGeom prst="rect">
            <a:avLst/>
          </a:prstGeom>
          <a:noFill/>
        </p:spPr>
      </p:pic>
      <p:cxnSp>
        <p:nvCxnSpPr>
          <p:cNvPr id="14" name="直接连接符 13"/>
          <p:cNvCxnSpPr/>
          <p:nvPr userDrawn="1"/>
        </p:nvCxnSpPr>
        <p:spPr>
          <a:xfrm>
            <a:off x="0" y="1268760"/>
            <a:ext cx="6372200" cy="0"/>
          </a:xfrm>
          <a:prstGeom prst="line">
            <a:avLst/>
          </a:prstGeom>
          <a:effectLst>
            <a:outerShdw blurRad="50800" dist="38100" dir="13500000" algn="br"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cxnSp>
        <p:nvCxnSpPr>
          <p:cNvPr id="15" name="直接连接符 14"/>
          <p:cNvCxnSpPr/>
          <p:nvPr userDrawn="1"/>
        </p:nvCxnSpPr>
        <p:spPr>
          <a:xfrm>
            <a:off x="-36512" y="1340768"/>
            <a:ext cx="504056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6" name="直接连接符 15"/>
          <p:cNvCxnSpPr/>
          <p:nvPr userDrawn="1"/>
        </p:nvCxnSpPr>
        <p:spPr>
          <a:xfrm>
            <a:off x="7740352" y="1268760"/>
            <a:ext cx="1403648" cy="0"/>
          </a:xfrm>
          <a:prstGeom prst="line">
            <a:avLst/>
          </a:prstGeom>
          <a:effectLst>
            <a:outerShdw blurRad="50800" dist="38100" dir="10800000" algn="r"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pic>
        <p:nvPicPr>
          <p:cNvPr id="17" name="Picture 4" descr="F:\资料库\公司资料\公司基本资料\宣传资料\大普logo\logo\中文logo.gif"/>
          <p:cNvPicPr>
            <a:picLocks noChangeAspect="1" noChangeArrowheads="1"/>
          </p:cNvPicPr>
          <p:nvPr userDrawn="1"/>
        </p:nvPicPr>
        <p:blipFill>
          <a:blip r:embed="rId6" cstate="print"/>
          <a:srcRect/>
          <a:stretch>
            <a:fillRect/>
          </a:stretch>
        </p:blipFill>
        <p:spPr bwMode="auto">
          <a:xfrm>
            <a:off x="7325816" y="6021287"/>
            <a:ext cx="1926704" cy="604135"/>
          </a:xfrm>
          <a:prstGeom prst="rect">
            <a:avLst/>
          </a:prstGeom>
          <a:noFill/>
        </p:spPr>
      </p:pic>
    </p:spTree>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18256" y="3574847"/>
            <a:ext cx="9180512" cy="1737360"/>
          </a:xfrm>
          <a:prstGeom prst="rect">
            <a:avLst/>
          </a:prstGeom>
          <a:noFill/>
          <a:ln w="9525">
            <a:noFill/>
            <a:miter lim="800000"/>
            <a:headEnd/>
            <a:tailEnd/>
          </a:ln>
        </p:spPr>
      </p:pic>
      <p:pic>
        <p:nvPicPr>
          <p:cNvPr id="8" name="Picture 4" descr="F:\资料库\公司资料\公司基本资料\宣传资料\大普logo\logo\中文logo.gif"/>
          <p:cNvPicPr>
            <a:picLocks noChangeAspect="1" noChangeArrowheads="1"/>
          </p:cNvPicPr>
          <p:nvPr userDrawn="1"/>
        </p:nvPicPr>
        <p:blipFill>
          <a:blip r:embed="rId3" cstate="print"/>
          <a:srcRect/>
          <a:stretch>
            <a:fillRect/>
          </a:stretch>
        </p:blipFill>
        <p:spPr bwMode="auto">
          <a:xfrm>
            <a:off x="557808" y="1122913"/>
            <a:ext cx="3456384" cy="1083781"/>
          </a:xfrm>
          <a:prstGeom prst="rect">
            <a:avLst/>
          </a:prstGeom>
          <a:noFill/>
        </p:spPr>
      </p:pic>
      <p:pic>
        <p:nvPicPr>
          <p:cNvPr id="9" name="Picture 6" descr="F:\资料库\公司资料\公司基本资料\宣传资料\产品\背景透明\T75A.gif"/>
          <p:cNvPicPr>
            <a:picLocks noChangeAspect="1" noChangeArrowheads="1"/>
          </p:cNvPicPr>
          <p:nvPr userDrawn="1"/>
        </p:nvPicPr>
        <p:blipFill>
          <a:blip r:embed="rId4" cstate="print"/>
          <a:srcRect/>
          <a:stretch>
            <a:fillRect/>
          </a:stretch>
        </p:blipFill>
        <p:spPr bwMode="auto">
          <a:xfrm>
            <a:off x="6822504" y="4942999"/>
            <a:ext cx="792088" cy="792088"/>
          </a:xfrm>
          <a:prstGeom prst="rect">
            <a:avLst/>
          </a:prstGeom>
          <a:noFill/>
        </p:spPr>
      </p:pic>
      <p:pic>
        <p:nvPicPr>
          <p:cNvPr id="10" name="Picture 7" descr="F:\资料库\公司资料\公司基本资料\宣传资料\产品\背景透明\CM66L.gif"/>
          <p:cNvPicPr>
            <a:picLocks noChangeAspect="1" noChangeArrowheads="1"/>
          </p:cNvPicPr>
          <p:nvPr userDrawn="1"/>
        </p:nvPicPr>
        <p:blipFill>
          <a:blip r:embed="rId5" cstate="print"/>
          <a:srcRect/>
          <a:stretch>
            <a:fillRect/>
          </a:stretch>
        </p:blipFill>
        <p:spPr bwMode="auto">
          <a:xfrm>
            <a:off x="7315560" y="4294927"/>
            <a:ext cx="1235136" cy="792088"/>
          </a:xfrm>
          <a:prstGeom prst="rect">
            <a:avLst/>
          </a:prstGeom>
          <a:noFill/>
        </p:spPr>
      </p:pic>
      <p:pic>
        <p:nvPicPr>
          <p:cNvPr id="11" name="Picture 8" descr="F:\资料库\公司资料\公司基本资料\宣传资料\产品\背景透明\O11S.gif"/>
          <p:cNvPicPr>
            <a:picLocks noChangeAspect="1" noChangeArrowheads="1"/>
          </p:cNvPicPr>
          <p:nvPr userDrawn="1"/>
        </p:nvPicPr>
        <p:blipFill>
          <a:blip r:embed="rId6" cstate="print"/>
          <a:srcRect/>
          <a:stretch>
            <a:fillRect/>
          </a:stretch>
        </p:blipFill>
        <p:spPr bwMode="auto">
          <a:xfrm>
            <a:off x="6282386" y="4389373"/>
            <a:ext cx="902627" cy="697642"/>
          </a:xfrm>
          <a:prstGeom prst="rect">
            <a:avLst/>
          </a:prstGeom>
          <a:noFill/>
        </p:spPr>
      </p:pic>
      <p:sp>
        <p:nvSpPr>
          <p:cNvPr id="12" name="页脚占位符 4"/>
          <p:cNvSpPr txBox="1"/>
          <p:nvPr userDrawn="1"/>
        </p:nvSpPr>
        <p:spPr>
          <a:xfrm>
            <a:off x="3124200" y="6525343"/>
            <a:ext cx="2895600" cy="288033"/>
          </a:xfrm>
          <a:prstGeom prst="rect">
            <a:avLst/>
          </a:prstGeom>
        </p:spPr>
        <p:txBody>
          <a:bodyPr vert="horz" lIns="91440" tIns="45720" rIns="91440" bIns="45720" rtlCol="0" anchor="ctr"/>
          <a:lstStyle>
            <a:lvl1pPr>
              <a:defRPr b="1">
                <a:solidFill>
                  <a:schemeClr val="tx1">
                    <a:lumMod val="95000"/>
                    <a:lumOff val="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1" i="0" u="none" strike="noStrike" kern="1200" cap="none" spc="0" normalizeH="0" baseline="0" noProof="0" smtClean="0">
                <a:ln>
                  <a:noFill/>
                </a:ln>
                <a:solidFill>
                  <a:schemeClr val="tx1">
                    <a:lumMod val="95000"/>
                    <a:lumOff val="5000"/>
                  </a:schemeClr>
                </a:solidFill>
                <a:effectLst/>
                <a:uLnTx/>
                <a:uFillTx/>
                <a:latin typeface="+mn-lt"/>
                <a:ea typeface="+mn-ea"/>
                <a:cs typeface="+mn-cs"/>
              </a:rPr>
              <a:t>Dapu  Confidential</a:t>
            </a:r>
            <a:endParaRPr kumimoji="0" lang="zh-CN" altLang="en-US" sz="1200" b="1" i="0" u="none" strike="noStrike" kern="1200" cap="none" spc="0" normalizeH="0" baseline="0" noProof="0" dirty="0">
              <a:ln>
                <a:noFill/>
              </a:ln>
              <a:solidFill>
                <a:schemeClr val="tx1">
                  <a:lumMod val="95000"/>
                  <a:lumOff val="5000"/>
                </a:schemeClr>
              </a:solidFill>
              <a:effectLst/>
              <a:uLnTx/>
              <a:uFillTx/>
              <a:latin typeface="+mn-lt"/>
              <a:ea typeface="+mn-ea"/>
              <a:cs typeface="+mn-cs"/>
            </a:endParaRPr>
          </a:p>
        </p:txBody>
      </p:sp>
      <p:sp>
        <p:nvSpPr>
          <p:cNvPr id="13" name="矩形 12"/>
          <p:cNvSpPr/>
          <p:nvPr userDrawn="1"/>
        </p:nvSpPr>
        <p:spPr>
          <a:xfrm>
            <a:off x="0" y="6525344"/>
            <a:ext cx="9144000" cy="33265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1400" b="0" dirty="0" err="1" smtClean="0">
                <a:solidFill>
                  <a:schemeClr val="bg1"/>
                </a:solidFill>
                <a:latin typeface="+mj-lt"/>
                <a:ea typeface="楷体" panose="02010609060101010101" pitchFamily="49" charset="-122"/>
              </a:rPr>
              <a:t>Dapu</a:t>
            </a:r>
            <a:r>
              <a:rPr lang="en-US" altLang="zh-CN" sz="1400" b="0" baseline="0" dirty="0" smtClean="0">
                <a:solidFill>
                  <a:schemeClr val="bg1"/>
                </a:solidFill>
                <a:latin typeface="+mj-lt"/>
                <a:ea typeface="楷体" panose="02010609060101010101" pitchFamily="49" charset="-122"/>
              </a:rPr>
              <a:t> Confidential-Do Not Distribute</a:t>
            </a:r>
            <a:endParaRPr lang="zh-CN" altLang="en-US" sz="1400" b="0" dirty="0">
              <a:solidFill>
                <a:schemeClr val="bg1"/>
              </a:solidFill>
              <a:latin typeface="+mj-lt"/>
              <a:ea typeface="楷体" panose="02010609060101010101" pitchFamily="49" charset="-122"/>
            </a:endParaRPr>
          </a:p>
        </p:txBody>
      </p:sp>
      <p:pic>
        <p:nvPicPr>
          <p:cNvPr id="14" name="Picture 4" descr="F:\资料库\公司资料\公司基本资料\宣传资料\大普logo\logo\中文logo.gif"/>
          <p:cNvPicPr>
            <a:picLocks noChangeAspect="1" noChangeArrowheads="1"/>
          </p:cNvPicPr>
          <p:nvPr userDrawn="1"/>
        </p:nvPicPr>
        <p:blipFill>
          <a:blip r:embed="rId3" cstate="print"/>
          <a:srcRect/>
          <a:stretch>
            <a:fillRect/>
          </a:stretch>
        </p:blipFill>
        <p:spPr bwMode="auto">
          <a:xfrm>
            <a:off x="7380312" y="6038375"/>
            <a:ext cx="1872208" cy="587048"/>
          </a:xfrm>
          <a:prstGeom prst="rect">
            <a:avLst/>
          </a:prstGeom>
          <a:noFill/>
        </p:spPr>
      </p:pic>
      <p:sp>
        <p:nvSpPr>
          <p:cNvPr id="15" name="副标题 2"/>
          <p:cNvSpPr>
            <a:spLocks noGrp="1"/>
          </p:cNvSpPr>
          <p:nvPr>
            <p:ph type="subTitle" idx="1"/>
          </p:nvPr>
        </p:nvSpPr>
        <p:spPr>
          <a:xfrm>
            <a:off x="2955776" y="3933056"/>
            <a:ext cx="2984376" cy="550912"/>
          </a:xfrm>
        </p:spPr>
        <p:txBody>
          <a:bodyPr>
            <a:noAutofit/>
          </a:bodyPr>
          <a:lstStyle>
            <a:lvl1pPr marL="0" indent="0" algn="ctr">
              <a:buNone/>
              <a:defRPr sz="2000" b="1">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zh-CN" altLang="en-US" dirty="0"/>
          </a:p>
        </p:txBody>
      </p:sp>
      <p:sp>
        <p:nvSpPr>
          <p:cNvPr id="16" name="标题 1"/>
          <p:cNvSpPr>
            <a:spLocks noGrp="1"/>
          </p:cNvSpPr>
          <p:nvPr>
            <p:ph type="ctrTitle"/>
          </p:nvPr>
        </p:nvSpPr>
        <p:spPr>
          <a:xfrm>
            <a:off x="685800" y="3041526"/>
            <a:ext cx="7558608" cy="1035546"/>
          </a:xfrm>
        </p:spPr>
        <p:txBody>
          <a:bodyPr>
            <a:normAutofit/>
          </a:bodyPr>
          <a:lstStyle>
            <a:lvl1pPr>
              <a:defRPr sz="3600" b="1"/>
            </a:lvl1pPr>
          </a:lstStyle>
          <a:p>
            <a:r>
              <a:rPr lang="zh-CN" altLang="en-US" dirty="0" smtClean="0"/>
              <a:t>单击此处编辑母版标题样式</a:t>
            </a:r>
            <a:endParaRPr lang="zh-CN" altLang="en-US" dirty="0"/>
          </a:p>
        </p:txBody>
      </p:sp>
    </p:spTree>
  </p:cSld>
  <p:clrMapOvr>
    <a:masterClrMapping/>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B763EDA-7FFD-4B93-B6FC-5B0CAE78B5AA}" type="datetime1">
              <a:rPr lang="zh-CN" altLang="en-US" smtClean="0"/>
              <a:pPr/>
              <a:t>2018-06-26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95E9E2E-901E-458C-813E-CD585D1C8CD9}" type="datetime1">
              <a:rPr lang="zh-CN" altLang="en-US" smtClean="0"/>
              <a:pPr/>
              <a:t>2018-06-26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40B8421-03D7-401C-9C5D-F6BD0D3D43E3}" type="datetime1">
              <a:rPr lang="zh-CN" altLang="en-US" smtClean="0"/>
              <a:pPr/>
              <a:t>2018-06-26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3BF21ED-98C9-453D-9E23-27643AC0C387}" type="datetime1">
              <a:rPr lang="zh-CN" altLang="en-US" smtClean="0"/>
              <a:pPr/>
              <a:t>2018-06-26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F697B41-8243-43FB-B61E-317E5A64320B}" type="datetime1">
              <a:rPr lang="zh-CN" altLang="en-US" smtClean="0"/>
              <a:pPr/>
              <a:t>2018-06-26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15356A0-9BD1-4C0C-87A6-7555DADC6A48}" type="datetime1">
              <a:rPr lang="zh-CN" altLang="en-US" smtClean="0"/>
              <a:pPr/>
              <a:t>2018-06-26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D00D5-4247-4E58-BBCA-03E9F891BB5F}" type="datetime1">
              <a:rPr lang="zh-CN" altLang="en-US" smtClean="0"/>
              <a:pPr/>
              <a:t>2018-06-26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edge/>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2214546" y="3929066"/>
            <a:ext cx="4857784" cy="550912"/>
          </a:xfrm>
        </p:spPr>
        <p:txBody>
          <a:bodyPr/>
          <a:lstStyle/>
          <a:p>
            <a:endParaRPr lang="zh-CN" altLang="en-US" dirty="0" smtClean="0">
              <a:solidFill>
                <a:schemeClr val="tx1"/>
              </a:solidFill>
              <a:effectLst>
                <a:outerShdw blurRad="38100" dist="38100" dir="2700000" algn="tl">
                  <a:srgbClr val="000000">
                    <a:alpha val="43137"/>
                  </a:srgbClr>
                </a:outerShdw>
              </a:effectLst>
            </a:endParaRPr>
          </a:p>
          <a:p>
            <a:endParaRPr lang="zh-CN" altLang="en-US" dirty="0"/>
          </a:p>
        </p:txBody>
      </p:sp>
      <p:sp>
        <p:nvSpPr>
          <p:cNvPr id="3" name="标题 2"/>
          <p:cNvSpPr>
            <a:spLocks noGrp="1"/>
          </p:cNvSpPr>
          <p:nvPr>
            <p:ph type="ctrTitle"/>
          </p:nvPr>
        </p:nvSpPr>
        <p:spPr>
          <a:xfrm>
            <a:off x="428596" y="2428868"/>
            <a:ext cx="7558608" cy="1035546"/>
          </a:xfrm>
        </p:spPr>
        <p:txBody>
          <a:bodyPr/>
          <a:lstStyle/>
          <a:p>
            <a:r>
              <a:rPr lang="zh-CN" altLang="en-US" dirty="0" smtClean="0"/>
              <a:t>费用报销及增值税发票培训辅导</a:t>
            </a:r>
            <a:endParaRPr lang="zh-CN" altLang="en-US" dirty="0"/>
          </a:p>
        </p:txBody>
      </p:sp>
      <p:sp>
        <p:nvSpPr>
          <p:cNvPr id="4" name="动作按钮: 前进或下一项 3">
            <a:hlinkClick r:id="" action="ppaction://hlinkshowjump?jump=nextslide" highlightClick="1"/>
          </p:cNvPr>
          <p:cNvSpPr/>
          <p:nvPr/>
        </p:nvSpPr>
        <p:spPr>
          <a:xfrm>
            <a:off x="8892480" y="6597352"/>
            <a:ext cx="251520" cy="2606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境外差旅费报销单</a:t>
            </a:r>
            <a:endParaRPr lang="zh-CN" altLang="en-US" dirty="0"/>
          </a:p>
        </p:txBody>
      </p:sp>
      <p:sp>
        <p:nvSpPr>
          <p:cNvPr id="3" name="内容占位符 2"/>
          <p:cNvSpPr>
            <a:spLocks noGrp="1"/>
          </p:cNvSpPr>
          <p:nvPr>
            <p:ph idx="1"/>
          </p:nvPr>
        </p:nvSpPr>
        <p:spPr/>
        <p:txBody>
          <a:bodyPr/>
          <a:lstStyle/>
          <a:p>
            <a:endParaRPr lang="zh-CN" altLang="en-US" dirty="0" smtClean="0"/>
          </a:p>
          <a:p>
            <a:endParaRPr lang="zh-CN" altLang="en-US" dirty="0" smtClean="0"/>
          </a:p>
          <a:p>
            <a:endParaRPr lang="zh-CN" altLang="en-US" dirty="0"/>
          </a:p>
        </p:txBody>
      </p:sp>
      <p:pic>
        <p:nvPicPr>
          <p:cNvPr id="1027" name="Picture 3" descr="H:\Users\Administrator\AppData\Roaming\Tencent\Users\13833206\QQ\WinTemp\RichOle\7H}_AJNG4$G9L)ICUV[SB{V.jpg"/>
          <p:cNvPicPr>
            <a:picLocks noChangeAspect="1" noChangeArrowheads="1"/>
          </p:cNvPicPr>
          <p:nvPr/>
        </p:nvPicPr>
        <p:blipFill>
          <a:blip r:embed="rId3" cstate="print"/>
          <a:srcRect/>
          <a:stretch>
            <a:fillRect/>
          </a:stretch>
        </p:blipFill>
        <p:spPr bwMode="auto">
          <a:xfrm>
            <a:off x="241631" y="1988840"/>
            <a:ext cx="8902369" cy="4176464"/>
          </a:xfrm>
          <a:prstGeom prst="rect">
            <a:avLst/>
          </a:prstGeom>
          <a:noFill/>
        </p:spPr>
      </p:pic>
      <p:sp>
        <p:nvSpPr>
          <p:cNvPr id="5" name="TextBox 4"/>
          <p:cNvSpPr txBox="1"/>
          <p:nvPr/>
        </p:nvSpPr>
        <p:spPr>
          <a:xfrm>
            <a:off x="251520" y="6165304"/>
            <a:ext cx="7416824" cy="400110"/>
          </a:xfrm>
          <a:prstGeom prst="rect">
            <a:avLst/>
          </a:prstGeom>
          <a:noFill/>
        </p:spPr>
        <p:txBody>
          <a:bodyPr wrap="square" rtlCol="0">
            <a:spAutoFit/>
          </a:bodyPr>
          <a:lstStyle/>
          <a:p>
            <a:r>
              <a:rPr lang="zh-CN" altLang="en-US" sz="1000" dirty="0" smtClean="0"/>
              <a:t>按日期、类别、原币、金额、汇率、人民币、行程、同行人等明细分类整理，小票复印一份附在后面（防止原票据日期掉色看不清），然后以类别序号按顺序附上附件，再填写费用报销单</a:t>
            </a:r>
            <a:endParaRPr lang="zh-CN" altLang="en-US" sz="1000" dirty="0"/>
          </a:p>
        </p:txBody>
      </p:sp>
      <p:sp>
        <p:nvSpPr>
          <p:cNvPr id="7" name="动作按钮: 后退或前一项 6">
            <a:hlinkClick r:id="rId4" action="ppaction://hlinksldjump" highlightClick="1"/>
          </p:cNvPr>
          <p:cNvSpPr/>
          <p:nvPr/>
        </p:nvSpPr>
        <p:spPr>
          <a:xfrm>
            <a:off x="8820472" y="6669360"/>
            <a:ext cx="323528" cy="1886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627784" y="476672"/>
            <a:ext cx="3168352" cy="523220"/>
          </a:xfrm>
          <a:prstGeom prst="rect">
            <a:avLst/>
          </a:prstGeom>
        </p:spPr>
        <p:txBody>
          <a:bodyPr wrap="square">
            <a:spAutoFit/>
          </a:bodyPr>
          <a:lstStyle/>
          <a:p>
            <a:r>
              <a:rPr lang="zh-CN" altLang="en-US" sz="2800" b="1" dirty="0" smtClean="0">
                <a:solidFill>
                  <a:srgbClr val="0070C0"/>
                </a:solidFill>
                <a:latin typeface="隶书" pitchFamily="49" charset="-122"/>
                <a:ea typeface="隶书" pitchFamily="49" charset="-122"/>
              </a:rPr>
              <a:t>差旅费报销单样版</a:t>
            </a:r>
            <a:endParaRPr lang="zh-CN" altLang="en-US" sz="2800" b="1" dirty="0">
              <a:solidFill>
                <a:srgbClr val="0070C0"/>
              </a:solidFill>
              <a:latin typeface="隶书" pitchFamily="49" charset="-122"/>
              <a:ea typeface="隶书" pitchFamily="49" charset="-122"/>
            </a:endParaRPr>
          </a:p>
        </p:txBody>
      </p:sp>
    </p:spTree>
  </p:cSld>
  <p:clrMapOvr>
    <a:masterClrMapping/>
  </p:clrMapOvr>
  <p:transition spd="slow">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1196752"/>
            <a:ext cx="6120680" cy="710952"/>
          </a:xfrm>
        </p:spPr>
        <p:txBody>
          <a:bodyPr/>
          <a:lstStyle/>
          <a:p>
            <a:r>
              <a:rPr lang="zh-CN" altLang="en-US" dirty="0" smtClean="0"/>
              <a:t>境内差旅费报销单</a:t>
            </a:r>
            <a:endParaRPr lang="zh-CN" altLang="en-US" dirty="0"/>
          </a:p>
        </p:txBody>
      </p:sp>
      <p:sp>
        <p:nvSpPr>
          <p:cNvPr id="3" name="内容占位符 2"/>
          <p:cNvSpPr>
            <a:spLocks noGrp="1"/>
          </p:cNvSpPr>
          <p:nvPr>
            <p:ph idx="1"/>
          </p:nvPr>
        </p:nvSpPr>
        <p:spPr>
          <a:xfrm>
            <a:off x="251520" y="5805264"/>
            <a:ext cx="8424936" cy="720080"/>
          </a:xfrm>
        </p:spPr>
        <p:txBody>
          <a:bodyPr>
            <a:normAutofit/>
          </a:bodyPr>
          <a:lstStyle/>
          <a:p>
            <a:r>
              <a:rPr lang="zh-CN" altLang="en-US" sz="1100" dirty="0" smtClean="0"/>
              <a:t>住宿费：按入住日期填写；如</a:t>
            </a:r>
            <a:r>
              <a:rPr lang="en-US" altLang="zh-CN" sz="1100" dirty="0" smtClean="0"/>
              <a:t>1.10</a:t>
            </a:r>
            <a:r>
              <a:rPr lang="zh-CN" altLang="en-US" sz="1100" dirty="0" smtClean="0"/>
              <a:t>入住</a:t>
            </a:r>
            <a:r>
              <a:rPr lang="en-US" altLang="zh-CN" sz="1100" dirty="0" smtClean="0"/>
              <a:t>1.12</a:t>
            </a:r>
            <a:r>
              <a:rPr lang="zh-CN" altLang="en-US" sz="1100" dirty="0" smtClean="0"/>
              <a:t>离开，住两晚</a:t>
            </a:r>
            <a:r>
              <a:rPr lang="en-US" altLang="zh-CN" sz="1100" dirty="0" smtClean="0"/>
              <a:t>600</a:t>
            </a:r>
            <a:r>
              <a:rPr lang="zh-CN" altLang="en-US" sz="1100" dirty="0" smtClean="0"/>
              <a:t>元，则</a:t>
            </a:r>
            <a:r>
              <a:rPr lang="en-US" altLang="zh-CN" sz="1100" dirty="0" smtClean="0"/>
              <a:t>1.10</a:t>
            </a:r>
            <a:r>
              <a:rPr lang="zh-CN" altLang="en-US" sz="1100" dirty="0" smtClean="0"/>
              <a:t>住宿费</a:t>
            </a:r>
            <a:r>
              <a:rPr lang="en-US" altLang="zh-CN" sz="1100" dirty="0" smtClean="0"/>
              <a:t>300</a:t>
            </a:r>
            <a:r>
              <a:rPr lang="zh-CN" altLang="en-US" sz="1100" dirty="0" smtClean="0"/>
              <a:t>元；</a:t>
            </a:r>
            <a:r>
              <a:rPr lang="en-US" altLang="zh-CN" sz="1100" dirty="0" smtClean="0"/>
              <a:t>1.11</a:t>
            </a:r>
            <a:r>
              <a:rPr lang="zh-CN" altLang="en-US" sz="1100" dirty="0" smtClean="0"/>
              <a:t>住宿费</a:t>
            </a:r>
            <a:r>
              <a:rPr lang="en-US" altLang="zh-CN" sz="1100" dirty="0" smtClean="0"/>
              <a:t>300</a:t>
            </a:r>
            <a:r>
              <a:rPr lang="zh-CN" altLang="en-US" sz="1100" dirty="0" smtClean="0"/>
              <a:t>元，发票可对应一张</a:t>
            </a:r>
            <a:r>
              <a:rPr lang="en-US" altLang="zh-CN" sz="1100" dirty="0" smtClean="0"/>
              <a:t>600</a:t>
            </a:r>
            <a:r>
              <a:rPr lang="zh-CN" altLang="en-US" sz="1100" dirty="0" smtClean="0"/>
              <a:t>元。</a:t>
            </a:r>
            <a:endParaRPr lang="en-US" altLang="zh-CN" sz="1100" dirty="0" smtClean="0"/>
          </a:p>
          <a:p>
            <a:r>
              <a:rPr lang="zh-CN" altLang="en-US" sz="1100" dirty="0" smtClean="0"/>
              <a:t>市内交通费：对应日期所在城市的费用；</a:t>
            </a:r>
            <a:endParaRPr lang="en-US" altLang="zh-CN" sz="1100" dirty="0" smtClean="0"/>
          </a:p>
          <a:p>
            <a:r>
              <a:rPr lang="zh-CN" altLang="en-US" sz="1100" dirty="0" smtClean="0"/>
              <a:t>报销出差起止日应与发票日期一致，跨度太大应有合理解释。</a:t>
            </a:r>
          </a:p>
        </p:txBody>
      </p:sp>
      <p:pic>
        <p:nvPicPr>
          <p:cNvPr id="41987" name="Picture 3" descr="H:\Users\Administrator\AppData\Roaming\Tencent\Users\13833206\QQ\WinTemp\RichOle\M2H0D982CBJAKPK]$K`$RTD.jpg"/>
          <p:cNvPicPr>
            <a:picLocks noChangeAspect="1" noChangeArrowheads="1"/>
          </p:cNvPicPr>
          <p:nvPr/>
        </p:nvPicPr>
        <p:blipFill>
          <a:blip r:embed="rId3" cstate="print"/>
          <a:srcRect/>
          <a:stretch>
            <a:fillRect/>
          </a:stretch>
        </p:blipFill>
        <p:spPr bwMode="auto">
          <a:xfrm>
            <a:off x="179512" y="1772816"/>
            <a:ext cx="8964488" cy="4032448"/>
          </a:xfrm>
          <a:prstGeom prst="rect">
            <a:avLst/>
          </a:prstGeom>
          <a:noFill/>
        </p:spPr>
      </p:pic>
      <p:sp>
        <p:nvSpPr>
          <p:cNvPr id="7" name="动作按钮: 后退或前一项 6">
            <a:hlinkClick r:id="rId4" action="ppaction://hlinksldjump" highlightClick="1"/>
          </p:cNvPr>
          <p:cNvSpPr/>
          <p:nvPr/>
        </p:nvSpPr>
        <p:spPr>
          <a:xfrm>
            <a:off x="8820472" y="6669360"/>
            <a:ext cx="323528" cy="1886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771800" y="404664"/>
            <a:ext cx="3096344" cy="523220"/>
          </a:xfrm>
          <a:prstGeom prst="rect">
            <a:avLst/>
          </a:prstGeom>
        </p:spPr>
        <p:txBody>
          <a:bodyPr wrap="square">
            <a:spAutoFit/>
          </a:bodyPr>
          <a:lstStyle/>
          <a:p>
            <a:r>
              <a:rPr lang="zh-CN" altLang="en-US" sz="2800" b="1" dirty="0" smtClean="0">
                <a:solidFill>
                  <a:srgbClr val="0070C0"/>
                </a:solidFill>
                <a:latin typeface="隶书" pitchFamily="49" charset="-122"/>
                <a:ea typeface="隶书" pitchFamily="49" charset="-122"/>
              </a:rPr>
              <a:t>差旅费报销单样版</a:t>
            </a:r>
            <a:endParaRPr lang="zh-CN" altLang="en-US" sz="2800" b="1" dirty="0">
              <a:solidFill>
                <a:srgbClr val="0070C0"/>
              </a:solidFill>
              <a:latin typeface="隶书" pitchFamily="49" charset="-122"/>
              <a:ea typeface="隶书" pitchFamily="49" charset="-122"/>
            </a:endParaRPr>
          </a:p>
        </p:txBody>
      </p:sp>
    </p:spTree>
  </p:cSld>
  <p:clrMapOvr>
    <a:masterClrMapping/>
  </p:clrMapOvr>
  <p:transition spd="slow">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1428736"/>
            <a:ext cx="6120680" cy="516596"/>
          </a:xfrm>
        </p:spPr>
        <p:txBody>
          <a:bodyPr/>
          <a:lstStyle/>
          <a:p>
            <a:r>
              <a:rPr lang="zh-CN" altLang="en-US" sz="3000" dirty="0" smtClean="0">
                <a:solidFill>
                  <a:srgbClr val="0070C0"/>
                </a:solidFill>
                <a:ea typeface="隶书" pitchFamily="49" charset="-122"/>
              </a:rPr>
              <a:t>借款报销流程</a:t>
            </a:r>
          </a:p>
        </p:txBody>
      </p:sp>
      <p:sp>
        <p:nvSpPr>
          <p:cNvPr id="3" name="内容占位符 2"/>
          <p:cNvSpPr>
            <a:spLocks noGrp="1"/>
          </p:cNvSpPr>
          <p:nvPr>
            <p:ph idx="1"/>
          </p:nvPr>
        </p:nvSpPr>
        <p:spPr>
          <a:xfrm>
            <a:off x="357158" y="2000241"/>
            <a:ext cx="8391306" cy="4000528"/>
          </a:xfrm>
        </p:spPr>
        <p:txBody>
          <a:bodyPr>
            <a:noAutofit/>
          </a:bodyPr>
          <a:lstStyle/>
          <a:p>
            <a:r>
              <a:rPr lang="en-US" sz="2200" dirty="0" smtClean="0">
                <a:ea typeface="隶书" pitchFamily="49" charset="-122"/>
              </a:rPr>
              <a:t>1. </a:t>
            </a:r>
            <a:r>
              <a:rPr lang="zh-CN" altLang="en-US" sz="2200" dirty="0" smtClean="0">
                <a:ea typeface="隶书" pitchFamily="49" charset="-122"/>
              </a:rPr>
              <a:t>因</a:t>
            </a:r>
            <a:r>
              <a:rPr lang="zh-CN" altLang="en-US" sz="2200" dirty="0" smtClean="0">
                <a:solidFill>
                  <a:srgbClr val="FF0000"/>
                </a:solidFill>
                <a:ea typeface="隶书" pitchFamily="49" charset="-122"/>
              </a:rPr>
              <a:t>工作需要</a:t>
            </a:r>
            <a:r>
              <a:rPr lang="zh-CN" altLang="en-US" sz="2200" dirty="0" smtClean="0">
                <a:ea typeface="隶书" pitchFamily="49" charset="-122"/>
              </a:rPr>
              <a:t>向公司暂支款项，需填写</a:t>
            </a:r>
            <a:r>
              <a:rPr lang="en-US" altLang="zh-CN" sz="2200" dirty="0" smtClean="0">
                <a:ea typeface="隶书" pitchFamily="49" charset="-122"/>
              </a:rPr>
              <a:t>《</a:t>
            </a:r>
            <a:r>
              <a:rPr lang="zh-CN" altLang="en-US" sz="2200" dirty="0" smtClean="0">
                <a:solidFill>
                  <a:srgbClr val="FF0000"/>
                </a:solidFill>
                <a:ea typeface="隶书" pitchFamily="49" charset="-122"/>
              </a:rPr>
              <a:t>借款单</a:t>
            </a:r>
            <a:r>
              <a:rPr lang="en-US" altLang="zh-CN" sz="2200" dirty="0" smtClean="0">
                <a:ea typeface="隶书" pitchFamily="49" charset="-122"/>
              </a:rPr>
              <a:t>》</a:t>
            </a:r>
            <a:r>
              <a:rPr lang="zh-CN" altLang="en-US" sz="2200" dirty="0" smtClean="0">
                <a:ea typeface="隶书" pitchFamily="49" charset="-122"/>
              </a:rPr>
              <a:t>，标明</a:t>
            </a:r>
            <a:r>
              <a:rPr lang="zh-CN" altLang="en-US" sz="2200" dirty="0" smtClean="0">
                <a:solidFill>
                  <a:srgbClr val="00B0F0"/>
                </a:solidFill>
                <a:ea typeface="隶书" pitchFamily="49" charset="-122"/>
              </a:rPr>
              <a:t>借款日期、金额、借款用途及预计归还时间</a:t>
            </a:r>
            <a:r>
              <a:rPr lang="zh-CN" altLang="en-US" sz="2200" dirty="0" smtClean="0">
                <a:ea typeface="隶书" pitchFamily="49" charset="-122"/>
              </a:rPr>
              <a:t>，由借款人本人签字。金额大小写须相符，且借据单表面不得涂改。旧账未清应先核销旧账，否则不可以再借款。</a:t>
            </a:r>
          </a:p>
          <a:p>
            <a:r>
              <a:rPr lang="en-US" sz="2200" dirty="0" smtClean="0">
                <a:ea typeface="隶书" pitchFamily="49" charset="-122"/>
              </a:rPr>
              <a:t>2.</a:t>
            </a:r>
            <a:r>
              <a:rPr lang="zh-CN" altLang="en-US" sz="2200" dirty="0" smtClean="0">
                <a:ea typeface="隶书" pitchFamily="49" charset="-122"/>
              </a:rPr>
              <a:t>借款人将填好的借据交由借款人所属的部门负责人签字，部门负责人需问明借款缘由，确认用途妥当后方可签字审批。</a:t>
            </a:r>
          </a:p>
          <a:p>
            <a:r>
              <a:rPr lang="en-US" sz="2200" dirty="0" smtClean="0">
                <a:ea typeface="隶书" pitchFamily="49" charset="-122"/>
              </a:rPr>
              <a:t>3.</a:t>
            </a:r>
            <a:r>
              <a:rPr lang="zh-CN" altLang="en-US" sz="2200" dirty="0" smtClean="0">
                <a:ea typeface="隶书" pitchFamily="49" charset="-122"/>
              </a:rPr>
              <a:t>借款人将部门负责人签字后的借据交财务审核后，由总经理或经授权人员核准后，借据审批手续齐全，出纳员方可支付款项。</a:t>
            </a:r>
          </a:p>
          <a:p>
            <a:r>
              <a:rPr lang="en-US" sz="2200" dirty="0" smtClean="0">
                <a:ea typeface="隶书" pitchFamily="49" charset="-122"/>
              </a:rPr>
              <a:t>4.</a:t>
            </a:r>
            <a:r>
              <a:rPr lang="zh-CN" altLang="en-US" sz="2200" dirty="0" smtClean="0">
                <a:ea typeface="隶书" pitchFamily="49" charset="-122"/>
              </a:rPr>
              <a:t>借款人须在</a:t>
            </a:r>
            <a:r>
              <a:rPr lang="zh-CN" altLang="en-US" sz="2200" dirty="0" smtClean="0">
                <a:solidFill>
                  <a:srgbClr val="FF0000"/>
                </a:solidFill>
                <a:ea typeface="隶书" pitchFamily="49" charset="-122"/>
              </a:rPr>
              <a:t>借款之日起一周内报账还款</a:t>
            </a:r>
            <a:r>
              <a:rPr lang="zh-CN" altLang="en-US" sz="2200" dirty="0" smtClean="0">
                <a:ea typeface="隶书" pitchFamily="49" charset="-122"/>
              </a:rPr>
              <a:t>，</a:t>
            </a:r>
            <a:r>
              <a:rPr lang="zh-CN" altLang="en-US" sz="2200" dirty="0" smtClean="0">
                <a:solidFill>
                  <a:srgbClr val="FF0000"/>
                </a:solidFill>
                <a:ea typeface="隶书" pitchFamily="49" charset="-122"/>
              </a:rPr>
              <a:t>出差人员则在回公司后一周内结清</a:t>
            </a:r>
            <a:r>
              <a:rPr lang="zh-CN" altLang="en-US" sz="2200" dirty="0" smtClean="0">
                <a:ea typeface="隶书" pitchFamily="49" charset="-122"/>
              </a:rPr>
              <a:t>（特殊情况经总经理或经授权人员批准后方可</a:t>
            </a:r>
            <a:r>
              <a:rPr lang="zh-CN" altLang="en-US" sz="2000" dirty="0" smtClean="0">
                <a:ea typeface="隶书" pitchFamily="49" charset="-122"/>
              </a:rPr>
              <a:t>延期</a:t>
            </a:r>
            <a:r>
              <a:rPr lang="en-US" sz="2000" dirty="0" smtClean="0">
                <a:ea typeface="隶书" pitchFamily="49" charset="-122"/>
              </a:rPr>
              <a:t>)</a:t>
            </a:r>
            <a:endParaRPr lang="zh-CN" altLang="en-US" sz="2000" dirty="0">
              <a:ea typeface="隶书" pitchFamily="49" charset="-122"/>
            </a:endParaRPr>
          </a:p>
        </p:txBody>
      </p:sp>
    </p:spTree>
  </p:cSld>
  <p:clrMapOvr>
    <a:masterClrMapping/>
  </p:clrMapOvr>
  <p:transition spd="slow">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dirty="0" smtClean="0">
                <a:solidFill>
                  <a:srgbClr val="0070C0"/>
                </a:solidFill>
                <a:latin typeface="隶书" pitchFamily="49" charset="-122"/>
                <a:ea typeface="隶书" pitchFamily="49" charset="-122"/>
              </a:rPr>
              <a:t>借款单样版</a:t>
            </a:r>
            <a:endParaRPr lang="zh-CN" altLang="en-US" sz="2400" dirty="0">
              <a:solidFill>
                <a:srgbClr val="0070C0"/>
              </a:solidFill>
              <a:latin typeface="隶书" pitchFamily="49" charset="-122"/>
              <a:ea typeface="隶书" pitchFamily="49" charset="-122"/>
            </a:endParaRPr>
          </a:p>
        </p:txBody>
      </p:sp>
      <p:sp>
        <p:nvSpPr>
          <p:cNvPr id="4" name="矩形 3"/>
          <p:cNvSpPr/>
          <p:nvPr/>
        </p:nvSpPr>
        <p:spPr>
          <a:xfrm>
            <a:off x="683568" y="5589240"/>
            <a:ext cx="6912768" cy="923330"/>
          </a:xfrm>
          <a:prstGeom prst="rect">
            <a:avLst/>
          </a:prstGeom>
        </p:spPr>
        <p:txBody>
          <a:bodyPr wrap="square">
            <a:spAutoFit/>
          </a:bodyPr>
          <a:lstStyle/>
          <a:p>
            <a:pPr lvl="0">
              <a:spcBef>
                <a:spcPct val="0"/>
              </a:spcBef>
              <a:defRPr/>
            </a:pPr>
            <a:r>
              <a:rPr lang="zh-CN" altLang="en-US" b="1" dirty="0" smtClean="0">
                <a:latin typeface="宋体" pitchFamily="2" charset="-122"/>
                <a:ea typeface="宋体" pitchFamily="2" charset="-122"/>
              </a:rPr>
              <a:t>填写日期、部门、借款人名称、借款事由、大小写金额、还款日期，由部门领导审批完后给到总经理审批再递到财务审批后付款，注意签收人与第一栏的姓名必须为同一人。</a:t>
            </a:r>
            <a:endParaRPr lang="zh-CN" altLang="en-US" b="1" dirty="0">
              <a:latin typeface="宋体" pitchFamily="2" charset="-122"/>
              <a:ea typeface="宋体" pitchFamily="2" charset="-122"/>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827584" y="1988840"/>
            <a:ext cx="7066667" cy="3476191"/>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4282" y="1643050"/>
            <a:ext cx="6263556" cy="428628"/>
          </a:xfrm>
        </p:spPr>
        <p:txBody>
          <a:bodyPr/>
          <a:lstStyle/>
          <a:p>
            <a:r>
              <a:rPr lang="zh-CN" altLang="en-US" dirty="0" smtClean="0">
                <a:solidFill>
                  <a:srgbClr val="0070C0"/>
                </a:solidFill>
                <a:latin typeface="隶书" pitchFamily="49" charset="-122"/>
                <a:ea typeface="隶书" pitchFamily="49" charset="-122"/>
              </a:rPr>
              <a:t>报销要求</a:t>
            </a:r>
            <a:r>
              <a:rPr lang="zh-CN" altLang="en-US" dirty="0" smtClean="0">
                <a:latin typeface="隶书" pitchFamily="49" charset="-122"/>
                <a:ea typeface="隶书" pitchFamily="49" charset="-122"/>
              </a:rPr>
              <a:t/>
            </a:r>
            <a:br>
              <a:rPr lang="zh-CN" altLang="en-US" dirty="0" smtClean="0">
                <a:latin typeface="隶书" pitchFamily="49" charset="-122"/>
                <a:ea typeface="隶书" pitchFamily="49" charset="-122"/>
              </a:rPr>
            </a:br>
            <a:endParaRPr lang="zh-CN" altLang="en-US" dirty="0"/>
          </a:p>
        </p:txBody>
      </p:sp>
      <p:sp>
        <p:nvSpPr>
          <p:cNvPr id="3" name="内容占位符 2"/>
          <p:cNvSpPr>
            <a:spLocks noGrp="1"/>
          </p:cNvSpPr>
          <p:nvPr>
            <p:ph idx="1"/>
          </p:nvPr>
        </p:nvSpPr>
        <p:spPr>
          <a:xfrm>
            <a:off x="323528" y="1928802"/>
            <a:ext cx="8424936" cy="4429156"/>
          </a:xfrm>
        </p:spPr>
        <p:txBody>
          <a:bodyPr>
            <a:normAutofit/>
          </a:bodyPr>
          <a:lstStyle/>
          <a:p>
            <a:r>
              <a:rPr lang="zh-CN" altLang="en-US" sz="1600" dirty="0" smtClean="0">
                <a:latin typeface="隶书" pitchFamily="49" charset="-122"/>
                <a:ea typeface="隶书" pitchFamily="49" charset="-122"/>
              </a:rPr>
              <a:t>发票的抬头应是公司全称，不得少字多字或错字；</a:t>
            </a:r>
            <a:endParaRPr lang="en-US" altLang="zh-CN" sz="1600" dirty="0" smtClean="0">
              <a:latin typeface="隶书" pitchFamily="49" charset="-122"/>
              <a:ea typeface="隶书" pitchFamily="49" charset="-122"/>
            </a:endParaRPr>
          </a:p>
          <a:p>
            <a:r>
              <a:rPr lang="zh-CN" altLang="en-US" sz="1600" dirty="0" smtClean="0">
                <a:latin typeface="隶书" pitchFamily="49" charset="-122"/>
                <a:ea typeface="隶书" pitchFamily="49" charset="-122"/>
              </a:rPr>
              <a:t>报销单据必须真实、完整，日期应在</a:t>
            </a:r>
            <a:r>
              <a:rPr lang="zh-CN" altLang="en-US" sz="1600" dirty="0" smtClean="0">
                <a:solidFill>
                  <a:srgbClr val="FF0000"/>
                </a:solidFill>
                <a:latin typeface="隶书" pitchFamily="49" charset="-122"/>
                <a:ea typeface="隶书" pitchFamily="49" charset="-122"/>
              </a:rPr>
              <a:t>一个月内</a:t>
            </a:r>
            <a:r>
              <a:rPr lang="zh-CN" altLang="en-US" sz="1600" dirty="0" smtClean="0">
                <a:latin typeface="隶书" pitchFamily="49" charset="-122"/>
                <a:ea typeface="隶书" pitchFamily="49" charset="-122"/>
              </a:rPr>
              <a:t>，超出期限不予受理。当月费用当月报销，对滞后结算的费用，如水电费等应在次月及时报销；</a:t>
            </a:r>
            <a:endParaRPr lang="en-US" altLang="zh-CN" sz="1600" dirty="0" smtClean="0">
              <a:latin typeface="隶书" pitchFamily="49" charset="-122"/>
              <a:ea typeface="隶书" pitchFamily="49" charset="-122"/>
            </a:endParaRPr>
          </a:p>
          <a:p>
            <a:r>
              <a:rPr lang="zh-CN" altLang="en-US" sz="1600" dirty="0" smtClean="0">
                <a:latin typeface="隶书" pitchFamily="49" charset="-122"/>
                <a:ea typeface="隶书" pitchFamily="49" charset="-122"/>
              </a:rPr>
              <a:t>不同费用</a:t>
            </a:r>
            <a:r>
              <a:rPr lang="zh-CN" altLang="en-US" sz="1600" dirty="0" smtClean="0">
                <a:solidFill>
                  <a:srgbClr val="FF0000"/>
                </a:solidFill>
                <a:latin typeface="隶书" pitchFamily="49" charset="-122"/>
                <a:ea typeface="隶书" pitchFamily="49" charset="-122"/>
              </a:rPr>
              <a:t>类型</a:t>
            </a:r>
            <a:r>
              <a:rPr lang="zh-CN" altLang="en-US" sz="1600" dirty="0" smtClean="0">
                <a:latin typeface="隶书" pitchFamily="49" charset="-122"/>
                <a:ea typeface="隶书" pitchFamily="49" charset="-122"/>
              </a:rPr>
              <a:t>的报销单据应</a:t>
            </a:r>
            <a:r>
              <a:rPr lang="zh-CN" altLang="en-US" sz="1600" dirty="0" smtClean="0">
                <a:solidFill>
                  <a:srgbClr val="FF0000"/>
                </a:solidFill>
                <a:latin typeface="隶书" pitchFamily="49" charset="-122"/>
                <a:ea typeface="隶书" pitchFamily="49" charset="-122"/>
              </a:rPr>
              <a:t>分开粘贴</a:t>
            </a:r>
            <a:r>
              <a:rPr lang="zh-CN" altLang="en-US" sz="1600" dirty="0" smtClean="0">
                <a:latin typeface="隶书" pitchFamily="49" charset="-122"/>
                <a:ea typeface="隶书" pitchFamily="49" charset="-122"/>
              </a:rPr>
              <a:t>，</a:t>
            </a:r>
            <a:r>
              <a:rPr lang="zh-CN" altLang="en-US" sz="1600" dirty="0" smtClean="0">
                <a:solidFill>
                  <a:srgbClr val="FF0000"/>
                </a:solidFill>
                <a:latin typeface="隶书" pitchFamily="49" charset="-122"/>
                <a:ea typeface="隶书" pitchFamily="49" charset="-122"/>
              </a:rPr>
              <a:t>分别报销</a:t>
            </a:r>
            <a:r>
              <a:rPr lang="zh-CN" altLang="en-US" sz="1600" dirty="0" smtClean="0">
                <a:latin typeface="隶书" pitchFamily="49" charset="-122"/>
                <a:ea typeface="隶书" pitchFamily="49" charset="-122"/>
              </a:rPr>
              <a:t>。同一费用类型但不属于同一费用小项的，应分项填写分开粘贴，以便审核和入帐；</a:t>
            </a:r>
          </a:p>
          <a:p>
            <a:r>
              <a:rPr lang="zh-CN" altLang="en-US" sz="1600" dirty="0" smtClean="0">
                <a:latin typeface="隶书" pitchFamily="49" charset="-122"/>
                <a:ea typeface="隶书" pitchFamily="49" charset="-122"/>
              </a:rPr>
              <a:t>报销费用时，费用所属部门与报销部门不一致的应按实际费用所属部门填写报销；</a:t>
            </a:r>
            <a:endParaRPr lang="en-US" altLang="zh-CN" sz="1600" dirty="0" smtClean="0">
              <a:latin typeface="隶书" pitchFamily="49" charset="-122"/>
              <a:ea typeface="隶书" pitchFamily="49" charset="-122"/>
            </a:endParaRPr>
          </a:p>
          <a:p>
            <a:r>
              <a:rPr lang="zh-CN" altLang="en-US" sz="1600" dirty="0" smtClean="0">
                <a:latin typeface="隶书" pitchFamily="49" charset="-122"/>
                <a:ea typeface="隶书" pitchFamily="49" charset="-122"/>
              </a:rPr>
              <a:t>填写费用报销的项目应与发票项目一致。有些业务确实没有发票用其他发票抵的，费用报销单上的项目应填写发票项目。例如实际发生业务是购买小配件，没有发票用办公费去抵的，填写费用报销单写办公费，在备注栏用铅笔写小配件。没有发票的业务所有原始单据用回形针附在后面，无须用胶水粘在报销粘贴单上；</a:t>
            </a:r>
            <a:endParaRPr lang="en-US" altLang="zh-CN" sz="1600" dirty="0" smtClean="0">
              <a:latin typeface="隶书" pitchFamily="49" charset="-122"/>
              <a:ea typeface="隶书" pitchFamily="49" charset="-122"/>
            </a:endParaRPr>
          </a:p>
          <a:p>
            <a:r>
              <a:rPr lang="zh-CN" altLang="en-US" sz="1600" dirty="0" smtClean="0">
                <a:latin typeface="隶书" pitchFamily="49" charset="-122"/>
                <a:ea typeface="隶书" pitchFamily="49" charset="-122"/>
              </a:rPr>
              <a:t>滴滴打车的，开具滴滴打车发票，打印滴滴打车行程明细及金额；</a:t>
            </a:r>
            <a:endParaRPr lang="en-US" altLang="zh-CN" sz="1600" dirty="0" smtClean="0">
              <a:latin typeface="隶书" pitchFamily="49" charset="-122"/>
              <a:ea typeface="隶书" pitchFamily="49" charset="-122"/>
            </a:endParaRPr>
          </a:p>
          <a:p>
            <a:pPr lvl="0"/>
            <a:r>
              <a:rPr lang="zh-CN" altLang="en-US" sz="1600" dirty="0" smtClean="0">
                <a:latin typeface="隶书" pitchFamily="49" charset="-122"/>
                <a:ea typeface="隶书" pitchFamily="49" charset="-122"/>
              </a:rPr>
              <a:t>油费发票的抬头应是公司全称，不可以是车牌号或个人；</a:t>
            </a:r>
          </a:p>
          <a:p>
            <a:r>
              <a:rPr lang="zh-CN" altLang="en-US" sz="1600" dirty="0" smtClean="0">
                <a:latin typeface="隶书" pitchFamily="49" charset="-122"/>
                <a:ea typeface="隶书" pitchFamily="49" charset="-122"/>
              </a:rPr>
              <a:t>本月</a:t>
            </a:r>
            <a:r>
              <a:rPr lang="en-US" altLang="zh-CN" sz="1600" dirty="0" smtClean="0">
                <a:latin typeface="隶书" pitchFamily="49" charset="-122"/>
                <a:ea typeface="隶书" pitchFamily="49" charset="-122"/>
              </a:rPr>
              <a:t>15</a:t>
            </a:r>
            <a:r>
              <a:rPr lang="zh-CN" altLang="en-US" sz="1600" dirty="0" smtClean="0">
                <a:latin typeface="隶书" pitchFamily="49" charset="-122"/>
                <a:ea typeface="隶书" pitchFamily="49" charset="-122"/>
              </a:rPr>
              <a:t>号前报销上月费用，超过报销期限财务将不受理报销单；</a:t>
            </a:r>
            <a:endParaRPr lang="en-US" altLang="zh-CN" sz="1600" dirty="0" smtClean="0">
              <a:solidFill>
                <a:srgbClr val="FF0000"/>
              </a:solidFill>
              <a:latin typeface="隶书" pitchFamily="49" charset="-122"/>
              <a:ea typeface="隶书" pitchFamily="49" charset="-122"/>
            </a:endParaRPr>
          </a:p>
          <a:p>
            <a:r>
              <a:rPr lang="zh-CN" altLang="en-US" sz="1600" dirty="0" smtClean="0">
                <a:solidFill>
                  <a:schemeClr val="tx1">
                    <a:lumMod val="95000"/>
                    <a:lumOff val="5000"/>
                  </a:schemeClr>
                </a:solidFill>
                <a:latin typeface="隶书" pitchFamily="49" charset="-122"/>
                <a:ea typeface="隶书" pitchFamily="49" charset="-122"/>
              </a:rPr>
              <a:t>报销单内容填写有误不能涂改，需重新填写；</a:t>
            </a:r>
            <a:endParaRPr lang="en-US" altLang="zh-CN" sz="1600" dirty="0" smtClean="0">
              <a:solidFill>
                <a:schemeClr val="tx1">
                  <a:lumMod val="95000"/>
                  <a:lumOff val="5000"/>
                </a:schemeClr>
              </a:solidFill>
              <a:latin typeface="隶书" pitchFamily="49" charset="-122"/>
              <a:ea typeface="隶书" pitchFamily="49" charset="-122"/>
            </a:endParaRPr>
          </a:p>
          <a:p>
            <a:r>
              <a:rPr lang="zh-CN" altLang="en-US" sz="1600" dirty="0" smtClean="0">
                <a:solidFill>
                  <a:schemeClr val="tx1">
                    <a:lumMod val="95000"/>
                    <a:lumOff val="5000"/>
                  </a:schemeClr>
                </a:solidFill>
                <a:latin typeface="隶书" pitchFamily="49" charset="-122"/>
                <a:ea typeface="隶书" pitchFamily="49" charset="-122"/>
              </a:rPr>
              <a:t>销售部报销费用需分类：大客户、中小与军工客户、海外客户、物联网</a:t>
            </a:r>
            <a:endParaRPr lang="en-US" altLang="zh-CN" sz="1600" dirty="0" smtClean="0">
              <a:solidFill>
                <a:schemeClr val="tx1">
                  <a:lumMod val="95000"/>
                  <a:lumOff val="5000"/>
                </a:schemeClr>
              </a:solidFill>
              <a:latin typeface="隶书" pitchFamily="49" charset="-122"/>
              <a:ea typeface="隶书" pitchFamily="49" charset="-122"/>
            </a:endParaRPr>
          </a:p>
          <a:p>
            <a:endParaRPr lang="en-US" altLang="zh-CN" sz="1800" dirty="0" smtClean="0">
              <a:solidFill>
                <a:srgbClr val="FF0000"/>
              </a:solidFill>
              <a:latin typeface="隶书" pitchFamily="49" charset="-122"/>
              <a:ea typeface="隶书" pitchFamily="49" charset="-122"/>
            </a:endParaRPr>
          </a:p>
          <a:p>
            <a:endParaRPr lang="en-US" altLang="zh-CN" sz="1800" dirty="0" smtClean="0">
              <a:solidFill>
                <a:srgbClr val="FF0000"/>
              </a:solidFill>
              <a:latin typeface="隶书" pitchFamily="49" charset="-122"/>
              <a:ea typeface="隶书" pitchFamily="49" charset="-122"/>
            </a:endParaRPr>
          </a:p>
          <a:p>
            <a:pPr>
              <a:buNone/>
            </a:pPr>
            <a:endParaRPr lang="zh-CN" altLang="en-US" dirty="0" smtClean="0"/>
          </a:p>
          <a:p>
            <a:endParaRPr lang="zh-CN" altLang="en-US" dirty="0" smtClean="0"/>
          </a:p>
          <a:p>
            <a:endParaRPr lang="zh-CN" altLang="en-US" dirty="0" smtClean="0"/>
          </a:p>
          <a:p>
            <a:endParaRPr lang="zh-CN" altLang="en-US" dirty="0" smtClean="0"/>
          </a:p>
          <a:p>
            <a:endParaRPr lang="zh-CN" altLang="en-US" dirty="0"/>
          </a:p>
        </p:txBody>
      </p:sp>
    </p:spTree>
  </p:cSld>
  <p:clrMapOvr>
    <a:masterClrMapping/>
  </p:clrMapOvr>
  <p:transition spd="slow">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58" y="1714488"/>
            <a:ext cx="6120680" cy="285752"/>
          </a:xfrm>
        </p:spPr>
        <p:txBody>
          <a:bodyPr>
            <a:normAutofit fontScale="90000"/>
          </a:bodyPr>
          <a:lstStyle/>
          <a:p>
            <a:r>
              <a:rPr lang="zh-CN" altLang="en-US" sz="3300" b="0" dirty="0" smtClean="0">
                <a:solidFill>
                  <a:srgbClr val="0070C0"/>
                </a:solidFill>
                <a:ea typeface="隶书" pitchFamily="49" charset="-122"/>
              </a:rPr>
              <a:t>原始凭证粘贴整理办法</a:t>
            </a:r>
            <a:r>
              <a:rPr lang="zh-CN" altLang="en-US" sz="2400" b="0" dirty="0" smtClean="0">
                <a:ea typeface="隶书" pitchFamily="49" charset="-122"/>
              </a:rPr>
              <a:t/>
            </a:r>
            <a:br>
              <a:rPr lang="zh-CN" altLang="en-US" sz="2400" b="0" dirty="0" smtClean="0">
                <a:ea typeface="隶书" pitchFamily="49" charset="-122"/>
              </a:rPr>
            </a:br>
            <a:endParaRPr lang="zh-CN" altLang="en-US" sz="2400" b="0" dirty="0">
              <a:ea typeface="隶书" pitchFamily="49" charset="-122"/>
            </a:endParaRPr>
          </a:p>
        </p:txBody>
      </p:sp>
      <p:sp>
        <p:nvSpPr>
          <p:cNvPr id="3" name="内容占位符 2"/>
          <p:cNvSpPr>
            <a:spLocks noGrp="1"/>
          </p:cNvSpPr>
          <p:nvPr>
            <p:ph idx="1"/>
          </p:nvPr>
        </p:nvSpPr>
        <p:spPr>
          <a:xfrm>
            <a:off x="179512" y="1988840"/>
            <a:ext cx="8715436" cy="4000528"/>
          </a:xfrm>
        </p:spPr>
        <p:txBody>
          <a:bodyPr>
            <a:noAutofit/>
          </a:bodyPr>
          <a:lstStyle/>
          <a:p>
            <a:r>
              <a:rPr lang="zh-CN" altLang="en-US" sz="1600" dirty="0" smtClean="0">
                <a:ea typeface="隶书" pitchFamily="49" charset="-122"/>
              </a:rPr>
              <a:t>为了规范报账，提高工作效率，也便于日后查账，现将报销过程中原始凭证的粘贴要求和方法介绍给大家，请报销人按下列要求做好相关工作。</a:t>
            </a:r>
            <a:r>
              <a:rPr lang="en-US" altLang="en-US" sz="1600" dirty="0" smtClean="0">
                <a:ea typeface="隶书" pitchFamily="49" charset="-122"/>
              </a:rPr>
              <a:t/>
            </a:r>
            <a:br>
              <a:rPr lang="en-US" altLang="en-US" sz="1600" dirty="0" smtClean="0">
                <a:ea typeface="隶书" pitchFamily="49" charset="-122"/>
              </a:rPr>
            </a:br>
            <a:r>
              <a:rPr lang="en-US" altLang="en-US" sz="1600" dirty="0" smtClean="0">
                <a:ea typeface="隶书" pitchFamily="49" charset="-122"/>
              </a:rPr>
              <a:t>    1</a:t>
            </a:r>
            <a:r>
              <a:rPr lang="zh-CN" altLang="en-US" sz="1600" dirty="0" smtClean="0">
                <a:ea typeface="隶书" pitchFamily="49" charset="-122"/>
              </a:rPr>
              <a:t>、</a:t>
            </a:r>
            <a:r>
              <a:rPr lang="zh-CN" altLang="en-US" sz="1600" dirty="0" smtClean="0">
                <a:solidFill>
                  <a:srgbClr val="FF0000"/>
                </a:solidFill>
                <a:ea typeface="隶书" pitchFamily="49" charset="-122"/>
              </a:rPr>
              <a:t>票据分类</a:t>
            </a:r>
            <a:r>
              <a:rPr lang="zh-CN" altLang="en-US" sz="1600" dirty="0" smtClean="0">
                <a:ea typeface="隶书" pitchFamily="49" charset="-122"/>
              </a:rPr>
              <a:t>。对于集中较多的同一类型票据要先按照</a:t>
            </a:r>
            <a:r>
              <a:rPr lang="zh-CN" altLang="en-US" sz="1600" dirty="0" smtClean="0">
                <a:solidFill>
                  <a:srgbClr val="FF0000"/>
                </a:solidFill>
                <a:ea typeface="隶书" pitchFamily="49" charset="-122"/>
              </a:rPr>
              <a:t>内容进行分类</a:t>
            </a:r>
            <a:r>
              <a:rPr lang="zh-CN" altLang="en-US" sz="1600" dirty="0" smtClean="0">
                <a:ea typeface="隶书" pitchFamily="49" charset="-122"/>
              </a:rPr>
              <a:t>，如办公用品、交通 </a:t>
            </a:r>
            <a:endParaRPr lang="en-US" altLang="zh-CN" sz="1600" dirty="0" smtClean="0">
              <a:ea typeface="隶书" pitchFamily="49" charset="-122"/>
            </a:endParaRPr>
          </a:p>
          <a:p>
            <a:r>
              <a:rPr lang="en-US" altLang="zh-CN" sz="1600" dirty="0" smtClean="0">
                <a:ea typeface="隶书" pitchFamily="49" charset="-122"/>
              </a:rPr>
              <a:t>           </a:t>
            </a:r>
            <a:r>
              <a:rPr lang="zh-CN" altLang="en-US" sz="1600" dirty="0" smtClean="0">
                <a:ea typeface="隶书" pitchFamily="49" charset="-122"/>
              </a:rPr>
              <a:t> 费、差旅费等，按照类别分别粘贴。其中差旅费的票据还应按照差旅费报销单中的项</a:t>
            </a:r>
            <a:endParaRPr lang="en-US" altLang="zh-CN" sz="1600" dirty="0" smtClean="0">
              <a:ea typeface="隶书" pitchFamily="49" charset="-122"/>
            </a:endParaRPr>
          </a:p>
          <a:p>
            <a:r>
              <a:rPr lang="en-US" altLang="zh-CN" sz="1600" dirty="0" smtClean="0">
                <a:ea typeface="隶书" pitchFamily="49" charset="-122"/>
              </a:rPr>
              <a:t>            </a:t>
            </a:r>
            <a:r>
              <a:rPr lang="zh-CN" altLang="en-US" sz="1600" dirty="0" smtClean="0">
                <a:ea typeface="隶书" pitchFamily="49" charset="-122"/>
              </a:rPr>
              <a:t>目（例如：住宿费、交通费、机票等）再次分类，粘贴，附到差旅费报销单后边；</a:t>
            </a:r>
          </a:p>
          <a:p>
            <a:r>
              <a:rPr lang="en-US" sz="1600" dirty="0" smtClean="0">
                <a:ea typeface="隶书" pitchFamily="49" charset="-122"/>
              </a:rPr>
              <a:t>    2</a:t>
            </a:r>
            <a:r>
              <a:rPr lang="zh-CN" altLang="en-US" sz="1600" dirty="0" smtClean="0">
                <a:ea typeface="隶书" pitchFamily="49" charset="-122"/>
              </a:rPr>
              <a:t>、将胶水涂抹在票据</a:t>
            </a:r>
            <a:r>
              <a:rPr lang="zh-CN" altLang="en-US" sz="1600" dirty="0" smtClean="0">
                <a:solidFill>
                  <a:srgbClr val="FF0000"/>
                </a:solidFill>
                <a:ea typeface="隶书" pitchFamily="49" charset="-122"/>
              </a:rPr>
              <a:t>左侧背面</a:t>
            </a:r>
            <a:r>
              <a:rPr lang="zh-CN" altLang="en-US" sz="1600" dirty="0" smtClean="0">
                <a:ea typeface="隶书" pitchFamily="49" charset="-122"/>
              </a:rPr>
              <a:t>，沿着粘贴纸装订线内侧（</a:t>
            </a:r>
            <a:r>
              <a:rPr lang="zh-CN" altLang="en-US" sz="1600" dirty="0" smtClean="0">
                <a:solidFill>
                  <a:srgbClr val="FF0000"/>
                </a:solidFill>
                <a:ea typeface="隶书" pitchFamily="49" charset="-122"/>
              </a:rPr>
              <a:t>注意不要将票据贴出粘帖纸</a:t>
            </a:r>
            <a:endParaRPr lang="en-US" altLang="zh-CN" sz="1600" dirty="0" smtClean="0">
              <a:solidFill>
                <a:srgbClr val="FF0000"/>
              </a:solidFill>
              <a:ea typeface="隶书" pitchFamily="49" charset="-122"/>
            </a:endParaRPr>
          </a:p>
          <a:p>
            <a:r>
              <a:rPr lang="en-US" altLang="zh-CN" sz="1600" dirty="0" smtClean="0">
                <a:solidFill>
                  <a:srgbClr val="FF0000"/>
                </a:solidFill>
                <a:ea typeface="隶书" pitchFamily="49" charset="-122"/>
              </a:rPr>
              <a:t>           </a:t>
            </a:r>
            <a:r>
              <a:rPr lang="zh-CN" altLang="en-US" sz="1600" dirty="0" smtClean="0">
                <a:solidFill>
                  <a:srgbClr val="FF0000"/>
                </a:solidFill>
                <a:ea typeface="隶书" pitchFamily="49" charset="-122"/>
              </a:rPr>
              <a:t>外</a:t>
            </a:r>
            <a:r>
              <a:rPr lang="zh-CN" altLang="en-US" sz="1600" dirty="0" smtClean="0">
                <a:ea typeface="隶书" pitchFamily="49" charset="-122"/>
              </a:rPr>
              <a:t>），均匀排开横向粘贴，以免造成中间厚，四周薄，使凭证装订起来不整齐，达不</a:t>
            </a:r>
            <a:endParaRPr lang="en-US" altLang="zh-CN" sz="1600" dirty="0" smtClean="0">
              <a:ea typeface="隶书" pitchFamily="49" charset="-122"/>
            </a:endParaRPr>
          </a:p>
          <a:p>
            <a:r>
              <a:rPr lang="en-US" altLang="zh-CN" sz="1600" dirty="0" smtClean="0">
                <a:ea typeface="隶书" pitchFamily="49" charset="-122"/>
              </a:rPr>
              <a:t>           </a:t>
            </a:r>
            <a:r>
              <a:rPr lang="zh-CN" altLang="en-US" sz="1600" dirty="0" smtClean="0">
                <a:ea typeface="隶书" pitchFamily="49" charset="-122"/>
              </a:rPr>
              <a:t>到装订要求；</a:t>
            </a:r>
            <a:r>
              <a:rPr lang="en-US" sz="1600" dirty="0" smtClean="0">
                <a:ea typeface="隶书" pitchFamily="49" charset="-122"/>
              </a:rPr>
              <a:t/>
            </a:r>
            <a:br>
              <a:rPr lang="en-US" sz="1600" dirty="0" smtClean="0">
                <a:ea typeface="隶书" pitchFamily="49" charset="-122"/>
              </a:rPr>
            </a:br>
            <a:r>
              <a:rPr lang="en-US" sz="1600" dirty="0" smtClean="0">
                <a:ea typeface="隶书" pitchFamily="49" charset="-122"/>
              </a:rPr>
              <a:t>    3</a:t>
            </a:r>
            <a:r>
              <a:rPr lang="zh-CN" altLang="en-US" sz="1600" dirty="0" smtClean="0">
                <a:ea typeface="隶书" pitchFamily="49" charset="-122"/>
              </a:rPr>
              <a:t>、如果同类票据</a:t>
            </a:r>
            <a:r>
              <a:rPr lang="zh-CN" altLang="en-US" sz="1600" dirty="0" smtClean="0">
                <a:solidFill>
                  <a:srgbClr val="00B0F0"/>
                </a:solidFill>
                <a:ea typeface="隶书" pitchFamily="49" charset="-122"/>
              </a:rPr>
              <a:t>大小不一样</a:t>
            </a:r>
            <a:r>
              <a:rPr lang="zh-CN" altLang="en-US" sz="1600" dirty="0" smtClean="0">
                <a:ea typeface="隶书" pitchFamily="49" charset="-122"/>
              </a:rPr>
              <a:t>，可以在同一张粘贴纸上按照先大后小或者先</a:t>
            </a:r>
            <a:r>
              <a:rPr lang="zh-CN" altLang="en-US" sz="1600" dirty="0" smtClean="0">
                <a:solidFill>
                  <a:srgbClr val="FF0000"/>
                </a:solidFill>
                <a:ea typeface="隶书" pitchFamily="49" charset="-122"/>
              </a:rPr>
              <a:t>小后大的顺序</a:t>
            </a:r>
            <a:endParaRPr lang="en-US" altLang="zh-CN" sz="1600" dirty="0" smtClean="0">
              <a:solidFill>
                <a:srgbClr val="FF0000"/>
              </a:solidFill>
              <a:ea typeface="隶书" pitchFamily="49" charset="-122"/>
            </a:endParaRPr>
          </a:p>
          <a:p>
            <a:r>
              <a:rPr lang="en-US" altLang="zh-CN" sz="1600" dirty="0" smtClean="0">
                <a:solidFill>
                  <a:srgbClr val="FF0000"/>
                </a:solidFill>
                <a:ea typeface="隶书" pitchFamily="49" charset="-122"/>
              </a:rPr>
              <a:t>           </a:t>
            </a:r>
            <a:r>
              <a:rPr lang="zh-CN" altLang="en-US" sz="1600" dirty="0" smtClean="0">
                <a:solidFill>
                  <a:srgbClr val="FF0000"/>
                </a:solidFill>
                <a:ea typeface="隶书" pitchFamily="49" charset="-122"/>
              </a:rPr>
              <a:t>粘贴</a:t>
            </a:r>
            <a:r>
              <a:rPr lang="zh-CN" altLang="en-US" sz="1600" dirty="0" smtClean="0">
                <a:ea typeface="隶书" pitchFamily="49" charset="-122"/>
              </a:rPr>
              <a:t>；</a:t>
            </a:r>
            <a:r>
              <a:rPr lang="en-US" sz="1600" dirty="0" smtClean="0">
                <a:ea typeface="隶书" pitchFamily="49" charset="-122"/>
              </a:rPr>
              <a:t/>
            </a:r>
            <a:br>
              <a:rPr lang="en-US" sz="1600" dirty="0" smtClean="0">
                <a:ea typeface="隶书" pitchFamily="49" charset="-122"/>
              </a:rPr>
            </a:br>
            <a:r>
              <a:rPr lang="en-US" sz="1600" dirty="0" smtClean="0">
                <a:ea typeface="隶书" pitchFamily="49" charset="-122"/>
              </a:rPr>
              <a:t>    4</a:t>
            </a:r>
            <a:r>
              <a:rPr lang="zh-CN" altLang="en-US" sz="1600" dirty="0" smtClean="0">
                <a:ea typeface="隶书" pitchFamily="49" charset="-122"/>
              </a:rPr>
              <a:t>、票据</a:t>
            </a:r>
            <a:r>
              <a:rPr lang="zh-CN" altLang="en-US" sz="1600" dirty="0" smtClean="0">
                <a:solidFill>
                  <a:srgbClr val="00B0F0"/>
                </a:solidFill>
                <a:ea typeface="隶书" pitchFamily="49" charset="-122"/>
              </a:rPr>
              <a:t>比较多时可使用多张粘贴纸</a:t>
            </a:r>
            <a:r>
              <a:rPr lang="zh-CN" altLang="en-US" sz="1600" dirty="0" smtClean="0">
                <a:ea typeface="隶书" pitchFamily="49" charset="-122"/>
              </a:rPr>
              <a:t>；</a:t>
            </a:r>
            <a:r>
              <a:rPr lang="zh-CN" altLang="zh-CN" sz="1600" dirty="0" smtClean="0">
                <a:solidFill>
                  <a:srgbClr val="00B0F0"/>
                </a:solidFill>
                <a:ea typeface="隶书" pitchFamily="49" charset="-122"/>
              </a:rPr>
              <a:t>不要用订书机订票据</a:t>
            </a:r>
            <a:r>
              <a:rPr lang="zh-CN" altLang="en-US" sz="1600" dirty="0" smtClean="0">
                <a:ea typeface="隶书" pitchFamily="49" charset="-122"/>
              </a:rPr>
              <a:t>；</a:t>
            </a:r>
            <a:r>
              <a:rPr lang="en-US" sz="1600" dirty="0" smtClean="0">
                <a:ea typeface="隶书" pitchFamily="49" charset="-122"/>
              </a:rPr>
              <a:t/>
            </a:r>
            <a:br>
              <a:rPr lang="en-US" sz="1600" dirty="0" smtClean="0">
                <a:ea typeface="隶书" pitchFamily="49" charset="-122"/>
              </a:rPr>
            </a:br>
            <a:r>
              <a:rPr lang="en-US" sz="1600" dirty="0" smtClean="0">
                <a:ea typeface="隶书" pitchFamily="49" charset="-122"/>
              </a:rPr>
              <a:t>    5</a:t>
            </a:r>
            <a:r>
              <a:rPr lang="zh-CN" altLang="en-US" sz="1600" dirty="0" smtClean="0">
                <a:ea typeface="隶书" pitchFamily="49" charset="-122"/>
              </a:rPr>
              <a:t>、对于</a:t>
            </a:r>
            <a:r>
              <a:rPr lang="zh-CN" altLang="en-US" sz="1600" dirty="0" smtClean="0">
                <a:solidFill>
                  <a:srgbClr val="00B0F0"/>
                </a:solidFill>
                <a:ea typeface="隶书" pitchFamily="49" charset="-122"/>
              </a:rPr>
              <a:t>比粘贴纸大的票据</a:t>
            </a:r>
            <a:r>
              <a:rPr lang="zh-CN" altLang="en-US" sz="1600" dirty="0" smtClean="0">
                <a:ea typeface="隶书" pitchFamily="49" charset="-122"/>
              </a:rPr>
              <a:t>或其他附件，粘贴位置也应在票据左侧背面，</a:t>
            </a:r>
            <a:r>
              <a:rPr lang="zh-CN" altLang="en-US" sz="1600" dirty="0" smtClean="0">
                <a:solidFill>
                  <a:srgbClr val="00B0F0"/>
                </a:solidFill>
                <a:ea typeface="隶书" pitchFamily="49" charset="-122"/>
              </a:rPr>
              <a:t>超出部分可以按</a:t>
            </a:r>
            <a:endParaRPr lang="en-US" altLang="zh-CN" sz="1600" dirty="0" smtClean="0">
              <a:solidFill>
                <a:srgbClr val="00B0F0"/>
              </a:solidFill>
              <a:ea typeface="隶书" pitchFamily="49" charset="-122"/>
            </a:endParaRPr>
          </a:p>
          <a:p>
            <a:r>
              <a:rPr lang="en-US" altLang="zh-CN" sz="1600" dirty="0" smtClean="0">
                <a:solidFill>
                  <a:srgbClr val="00B0F0"/>
                </a:solidFill>
                <a:ea typeface="隶书" pitchFamily="49" charset="-122"/>
              </a:rPr>
              <a:t>           </a:t>
            </a:r>
            <a:r>
              <a:rPr lang="zh-CN" altLang="en-US" sz="1600" dirty="0" smtClean="0">
                <a:solidFill>
                  <a:srgbClr val="00B0F0"/>
                </a:solidFill>
                <a:ea typeface="隶书" pitchFamily="49" charset="-122"/>
              </a:rPr>
              <a:t>照粘贴纸大小折叠在粘贴范围之内</a:t>
            </a:r>
            <a:r>
              <a:rPr lang="zh-CN" altLang="en-US" sz="1600" dirty="0" smtClean="0">
                <a:ea typeface="隶书" pitchFamily="49" charset="-122"/>
              </a:rPr>
              <a:t>；</a:t>
            </a:r>
            <a:endParaRPr lang="en-US" altLang="zh-CN" sz="1600" dirty="0" smtClean="0">
              <a:ea typeface="隶书" pitchFamily="49" charset="-122"/>
            </a:endParaRPr>
          </a:p>
          <a:p>
            <a:r>
              <a:rPr lang="en-US" altLang="zh-CN" sz="1600" dirty="0" smtClean="0">
                <a:ea typeface="隶书" pitchFamily="49" charset="-122"/>
              </a:rPr>
              <a:t>    6</a:t>
            </a:r>
            <a:r>
              <a:rPr lang="zh-CN" altLang="en-US" sz="1600" dirty="0" smtClean="0">
                <a:ea typeface="隶书" pitchFamily="49" charset="-122"/>
              </a:rPr>
              <a:t>、</a:t>
            </a:r>
            <a:r>
              <a:rPr lang="zh-CN" altLang="zh-CN" sz="1600" dirty="0" smtClean="0">
                <a:ea typeface="隶书" pitchFamily="49" charset="-122"/>
              </a:rPr>
              <a:t>粘贴票据尽量用适量的胶水</a:t>
            </a:r>
            <a:r>
              <a:rPr lang="en-US" altLang="zh-CN" sz="1600" dirty="0" smtClean="0">
                <a:ea typeface="隶书" pitchFamily="49" charset="-122"/>
              </a:rPr>
              <a:t>, </a:t>
            </a:r>
            <a:r>
              <a:rPr lang="zh-CN" altLang="zh-CN" sz="1600" dirty="0" smtClean="0">
                <a:ea typeface="隶书" pitchFamily="49" charset="-122"/>
              </a:rPr>
              <a:t>粘贴时不要将票面额数字粘住</a:t>
            </a:r>
            <a:r>
              <a:rPr lang="zh-CN" altLang="en-US" sz="1600" dirty="0" smtClean="0">
                <a:ea typeface="隶书" pitchFamily="49" charset="-122"/>
              </a:rPr>
              <a:t>。</a:t>
            </a:r>
          </a:p>
          <a:p>
            <a:endParaRPr lang="zh-CN" altLang="en-US" sz="2100" dirty="0"/>
          </a:p>
        </p:txBody>
      </p:sp>
    </p:spTree>
  </p:cSld>
  <p:clrMapOvr>
    <a:masterClrMapping/>
  </p:clrMapOvr>
  <p:transition spd="slow">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323528" y="1268760"/>
            <a:ext cx="6120680" cy="710952"/>
          </a:xfrm>
        </p:spPr>
        <p:txBody>
          <a:bodyPr/>
          <a:lstStyle/>
          <a:p>
            <a:r>
              <a:rPr lang="zh-CN" altLang="en-US" dirty="0" smtClean="0">
                <a:solidFill>
                  <a:srgbClr val="0070C0"/>
                </a:solidFill>
                <a:latin typeface="隶书" pitchFamily="49" charset="-122"/>
                <a:ea typeface="隶书" pitchFamily="49" charset="-122"/>
              </a:rPr>
              <a:t>附件粘贴样版</a:t>
            </a:r>
            <a:endParaRPr lang="zh-CN" altLang="en-US" dirty="0">
              <a:solidFill>
                <a:srgbClr val="0070C0"/>
              </a:solidFill>
              <a:latin typeface="隶书" pitchFamily="49" charset="-122"/>
              <a:ea typeface="隶书" pitchFamily="49" charset="-122"/>
            </a:endParaRPr>
          </a:p>
        </p:txBody>
      </p:sp>
      <p:pic>
        <p:nvPicPr>
          <p:cNvPr id="2050" name="Picture 2"/>
          <p:cNvPicPr>
            <a:picLocks noGrp="1" noChangeAspect="1" noChangeArrowheads="1"/>
          </p:cNvPicPr>
          <p:nvPr>
            <p:ph idx="1"/>
          </p:nvPr>
        </p:nvPicPr>
        <p:blipFill>
          <a:blip r:embed="rId3" cstate="print"/>
          <a:stretch>
            <a:fillRect/>
          </a:stretch>
        </p:blipFill>
        <p:spPr bwMode="auto">
          <a:xfrm rot="16200000">
            <a:off x="1835696" y="2924944"/>
            <a:ext cx="1872208" cy="4320480"/>
          </a:xfrm>
          <a:prstGeom prst="rect">
            <a:avLst/>
          </a:prstGeom>
          <a:noFill/>
          <a:ln w="9525">
            <a:noFill/>
            <a:miter lim="800000"/>
            <a:headEnd/>
            <a:tailEnd/>
          </a:ln>
          <a:effectLst/>
        </p:spPr>
      </p:pic>
      <p:pic>
        <p:nvPicPr>
          <p:cNvPr id="9218" name="Picture 2"/>
          <p:cNvPicPr>
            <a:picLocks noChangeAspect="1" noChangeArrowheads="1"/>
          </p:cNvPicPr>
          <p:nvPr/>
        </p:nvPicPr>
        <p:blipFill>
          <a:blip r:embed="rId4" cstate="print"/>
          <a:srcRect/>
          <a:stretch>
            <a:fillRect/>
          </a:stretch>
        </p:blipFill>
        <p:spPr bwMode="auto">
          <a:xfrm>
            <a:off x="539552" y="1988840"/>
            <a:ext cx="4392488" cy="2088232"/>
          </a:xfrm>
          <a:prstGeom prst="rect">
            <a:avLst/>
          </a:prstGeom>
          <a:noFill/>
          <a:ln w="9525">
            <a:noFill/>
            <a:miter lim="800000"/>
            <a:headEnd/>
            <a:tailEnd/>
          </a:ln>
        </p:spPr>
      </p:pic>
      <p:pic>
        <p:nvPicPr>
          <p:cNvPr id="1026" name="图片 7" descr="IMG_2081.jpg"/>
          <p:cNvPicPr>
            <a:picLocks noChangeAspect="1" noChangeArrowheads="1"/>
          </p:cNvPicPr>
          <p:nvPr/>
        </p:nvPicPr>
        <p:blipFill>
          <a:blip r:embed="rId5" cstate="print"/>
          <a:srcRect/>
          <a:stretch>
            <a:fillRect/>
          </a:stretch>
        </p:blipFill>
        <p:spPr bwMode="auto">
          <a:xfrm>
            <a:off x="5220072" y="1988840"/>
            <a:ext cx="3600400" cy="2088232"/>
          </a:xfrm>
          <a:prstGeom prst="rect">
            <a:avLst/>
          </a:prstGeom>
          <a:noFill/>
          <a:ln w="9525">
            <a:noFill/>
            <a:miter lim="800000"/>
            <a:headEnd/>
            <a:tailEnd/>
          </a:ln>
        </p:spPr>
      </p:pic>
      <p:pic>
        <p:nvPicPr>
          <p:cNvPr id="1027" name="图片 8" descr="IMG_1969.JPG"/>
          <p:cNvPicPr>
            <a:picLocks noChangeAspect="1" noChangeArrowheads="1"/>
          </p:cNvPicPr>
          <p:nvPr/>
        </p:nvPicPr>
        <p:blipFill>
          <a:blip r:embed="rId6" cstate="print"/>
          <a:srcRect/>
          <a:stretch>
            <a:fillRect/>
          </a:stretch>
        </p:blipFill>
        <p:spPr bwMode="auto">
          <a:xfrm>
            <a:off x="5220072" y="4149080"/>
            <a:ext cx="3600400" cy="1868041"/>
          </a:xfrm>
          <a:prstGeom prst="rect">
            <a:avLst/>
          </a:prstGeom>
          <a:noFill/>
          <a:ln w="9525">
            <a:noFill/>
            <a:miter lim="800000"/>
            <a:headEnd/>
            <a:tailEnd/>
          </a:ln>
        </p:spPr>
      </p:pic>
      <p:sp>
        <p:nvSpPr>
          <p:cNvPr id="7" name="矩形 6"/>
          <p:cNvSpPr/>
          <p:nvPr/>
        </p:nvSpPr>
        <p:spPr>
          <a:xfrm>
            <a:off x="539552" y="6093296"/>
            <a:ext cx="6912768" cy="369332"/>
          </a:xfrm>
          <a:prstGeom prst="rect">
            <a:avLst/>
          </a:prstGeom>
        </p:spPr>
        <p:txBody>
          <a:bodyPr wrap="square">
            <a:spAutoFit/>
          </a:bodyPr>
          <a:lstStyle/>
          <a:p>
            <a:r>
              <a:rPr lang="zh-CN" altLang="zh-CN" b="1" dirty="0" smtClean="0"/>
              <a:t>贴票方法：先小后大、从下向上、从右向左、齐线齐边、超大折叠。</a:t>
            </a:r>
            <a:endParaRPr lang="zh-CN" altLang="en-US" b="1" dirty="0"/>
          </a:p>
        </p:txBody>
      </p:sp>
    </p:spTree>
  </p:cSld>
  <p:clrMapOvr>
    <a:masterClrMapping/>
  </p:clrMapOvr>
  <p:transition spd="slow">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1484784"/>
            <a:ext cx="5643602" cy="714380"/>
          </a:xfrm>
          <a:ln>
            <a:solidFill>
              <a:schemeClr val="bg1"/>
            </a:solidFill>
          </a:ln>
        </p:spPr>
        <p:txBody>
          <a:bodyPr/>
          <a:lstStyle/>
          <a:p>
            <a:r>
              <a:rPr lang="zh-CN" altLang="en-US" sz="3200" dirty="0" smtClean="0">
                <a:solidFill>
                  <a:srgbClr val="0070C0"/>
                </a:solidFill>
                <a:latin typeface="隶书" panose="02010509060101010101" pitchFamily="49" charset="-122"/>
                <a:ea typeface="隶书" panose="02010509060101010101" pitchFamily="49" charset="-122"/>
              </a:rPr>
              <a:t>增值税发票的培训目的</a:t>
            </a:r>
            <a:endParaRPr lang="zh-CN" altLang="en-US" sz="3200" dirty="0">
              <a:solidFill>
                <a:srgbClr val="0070C0"/>
              </a:solidFill>
              <a:latin typeface="隶书" panose="02010509060101010101" pitchFamily="49" charset="-122"/>
              <a:ea typeface="隶书" panose="02010509060101010101" pitchFamily="49" charset="-122"/>
            </a:endParaRPr>
          </a:p>
        </p:txBody>
      </p:sp>
      <p:sp>
        <p:nvSpPr>
          <p:cNvPr id="4" name="标题 1"/>
          <p:cNvSpPr txBox="1"/>
          <p:nvPr/>
        </p:nvSpPr>
        <p:spPr>
          <a:xfrm>
            <a:off x="357158" y="2285992"/>
            <a:ext cx="8607330" cy="1071570"/>
          </a:xfrm>
          <a:prstGeom prst="rect">
            <a:avLst/>
          </a:prstGeom>
          <a:ln>
            <a:solidFill>
              <a:schemeClr val="bg1"/>
            </a:solidFill>
          </a:ln>
        </p:spPr>
        <p:txBody>
          <a:bodyPr vert="horz" lIns="91440" tIns="45720" rIns="91440" bIns="45720" rtlCol="0" anchor="ctr">
            <a:noAutofit/>
          </a:bodyPr>
          <a:lstStyle/>
          <a:p>
            <a:pPr lvl="0">
              <a:spcBef>
                <a:spcPct val="0"/>
              </a:spcBef>
            </a:pPr>
            <a:endParaRPr kumimoji="0" lang="zh-CN" altLang="en-US" sz="2000" b="1" i="0" u="none" strike="noStrike" kern="1200" cap="none" spc="0" normalizeH="0" baseline="0" noProof="0" dirty="0">
              <a:ln>
                <a:noFill/>
              </a:ln>
              <a:effectLst/>
              <a:uLnTx/>
              <a:uFillTx/>
              <a:latin typeface="华文宋体" panose="02010600040101010101" pitchFamily="2" charset="-122"/>
              <a:ea typeface="华文宋体" panose="02010600040101010101" pitchFamily="2" charset="-122"/>
              <a:cs typeface="+mj-cs"/>
            </a:endParaRPr>
          </a:p>
        </p:txBody>
      </p:sp>
      <p:sp>
        <p:nvSpPr>
          <p:cNvPr id="5" name="动作按钮: 前进或下一项 4">
            <a:hlinkClick r:id="" action="ppaction://hlinkshowjump?jump=nextslide" highlightClick="1"/>
          </p:cNvPr>
          <p:cNvSpPr/>
          <p:nvPr/>
        </p:nvSpPr>
        <p:spPr>
          <a:xfrm>
            <a:off x="8927976" y="6597352"/>
            <a:ext cx="216024" cy="2606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642620" y="2214245"/>
            <a:ext cx="8193405" cy="3020695"/>
          </a:xfrm>
          <a:prstGeom prst="rect">
            <a:avLst/>
          </a:prstGeom>
          <a:noFill/>
        </p:spPr>
        <p:txBody>
          <a:bodyPr wrap="square" rtlCol="0">
            <a:spAutoFit/>
          </a:bodyPr>
          <a:lstStyle/>
          <a:p>
            <a:r>
              <a:rPr lang="en-US" altLang="zh-CN" sz="2400" dirty="0" smtClean="0"/>
              <a:t>1</a:t>
            </a:r>
            <a:r>
              <a:rPr lang="zh-CN" altLang="en-US" sz="2400" dirty="0" smtClean="0"/>
              <a:t>、国家税务总局于</a:t>
            </a:r>
            <a:r>
              <a:rPr lang="en-US" altLang="zh-CN" sz="2400" dirty="0" smtClean="0"/>
              <a:t>2017</a:t>
            </a:r>
            <a:r>
              <a:rPr lang="zh-CN" altLang="en-US" sz="2400" dirty="0" smtClean="0"/>
              <a:t>年</a:t>
            </a:r>
            <a:r>
              <a:rPr lang="en-US" altLang="zh-CN" sz="2400" dirty="0" smtClean="0"/>
              <a:t>12</a:t>
            </a:r>
            <a:r>
              <a:rPr lang="zh-CN" altLang="en-US" sz="2400" dirty="0" smtClean="0"/>
              <a:t>月</a:t>
            </a:r>
            <a:r>
              <a:rPr lang="en-US" altLang="zh-CN" sz="2400" dirty="0" smtClean="0"/>
              <a:t>18</a:t>
            </a:r>
            <a:r>
              <a:rPr lang="zh-CN" altLang="en-US" sz="2400" dirty="0" smtClean="0"/>
              <a:t>日发布了</a:t>
            </a:r>
            <a:r>
              <a:rPr lang="en-US" altLang="zh-CN" sz="2400" dirty="0" smtClean="0"/>
              <a:t>《</a:t>
            </a:r>
            <a:r>
              <a:rPr lang="zh-CN" altLang="en-US" sz="2400" dirty="0" smtClean="0"/>
              <a:t>关于增值税发票开具有关问题的公告</a:t>
            </a:r>
            <a:r>
              <a:rPr lang="en-US" altLang="zh-CN" sz="2400" dirty="0" smtClean="0"/>
              <a:t>》</a:t>
            </a:r>
            <a:r>
              <a:rPr lang="zh-CN" altLang="en-US" sz="2400" dirty="0" smtClean="0"/>
              <a:t>（国家税务总局公告</a:t>
            </a:r>
            <a:r>
              <a:rPr lang="en-US" altLang="zh-CN" sz="2400" dirty="0" smtClean="0"/>
              <a:t>2017</a:t>
            </a:r>
            <a:r>
              <a:rPr lang="zh-CN" altLang="en-US" sz="2400" dirty="0" smtClean="0"/>
              <a:t>年第</a:t>
            </a:r>
            <a:r>
              <a:rPr lang="en-US" altLang="zh-CN" sz="2400" dirty="0" smtClean="0"/>
              <a:t>45</a:t>
            </a:r>
            <a:r>
              <a:rPr lang="zh-CN" altLang="en-US" sz="2400" dirty="0" smtClean="0"/>
              <a:t>号）进一步明确了发票开具中的填开要求，并规定不符合规定的发票，不得作为税收凭证处理。</a:t>
            </a:r>
            <a:endParaRPr lang="en-US" altLang="zh-CN" sz="2400" dirty="0" smtClean="0"/>
          </a:p>
          <a:p>
            <a:endParaRPr lang="en-US" altLang="zh-CN" sz="2400" dirty="0" smtClean="0"/>
          </a:p>
          <a:p>
            <a:r>
              <a:rPr lang="en-US" altLang="zh-CN" sz="2400" dirty="0" smtClean="0"/>
              <a:t>2</a:t>
            </a:r>
            <a:r>
              <a:rPr lang="zh-CN" altLang="en-US" sz="2400" dirty="0" smtClean="0"/>
              <a:t>、为进一步规范公司增值税发票接收行为，保护公司合法权益，规避涉税风险，现将增值税发票接收有关问题的规定进行基础培训，以保证工作高效、顺利的开展。</a:t>
            </a:r>
            <a:endParaRPr lang="zh-CN" altLang="en-US" sz="2400" dirty="0"/>
          </a:p>
        </p:txBody>
      </p:sp>
    </p:spTree>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1428736"/>
            <a:ext cx="6120680" cy="516596"/>
          </a:xfrm>
        </p:spPr>
        <p:txBody>
          <a:bodyPr/>
          <a:lstStyle/>
          <a:p>
            <a:r>
              <a:rPr lang="zh-CN" altLang="en-US" sz="3200" dirty="0" smtClean="0">
                <a:solidFill>
                  <a:srgbClr val="0070C0"/>
                </a:solidFill>
                <a:ea typeface="隶书" panose="02010509060101010101" pitchFamily="49" charset="-122"/>
              </a:rPr>
              <a:t>发票的分类</a:t>
            </a:r>
          </a:p>
        </p:txBody>
      </p:sp>
      <p:sp>
        <p:nvSpPr>
          <p:cNvPr id="3" name="内容占位符 2"/>
          <p:cNvSpPr>
            <a:spLocks noGrp="1"/>
          </p:cNvSpPr>
          <p:nvPr>
            <p:ph idx="1"/>
          </p:nvPr>
        </p:nvSpPr>
        <p:spPr>
          <a:xfrm>
            <a:off x="428596" y="1928802"/>
            <a:ext cx="8429684" cy="4500594"/>
          </a:xfrm>
        </p:spPr>
        <p:txBody>
          <a:bodyPr>
            <a:noAutofit/>
          </a:bodyPr>
          <a:lstStyle/>
          <a:p>
            <a:r>
              <a:rPr lang="en-US" sz="2400" dirty="0" smtClean="0">
                <a:ea typeface="隶书" panose="02010509060101010101" pitchFamily="49" charset="-122"/>
              </a:rPr>
              <a:t>1. </a:t>
            </a:r>
            <a:r>
              <a:rPr lang="zh-CN" altLang="en-US" sz="2400" dirty="0" smtClean="0">
                <a:ea typeface="隶书" panose="02010509060101010101" pitchFamily="49" charset="-122"/>
              </a:rPr>
              <a:t>增值税发票：</a:t>
            </a:r>
            <a:endParaRPr lang="en-US" altLang="zh-CN" sz="2400" dirty="0" smtClean="0">
              <a:ea typeface="隶书" panose="02010509060101010101" pitchFamily="49" charset="-122"/>
            </a:endParaRPr>
          </a:p>
          <a:p>
            <a:r>
              <a:rPr lang="zh-CN" altLang="en-US" sz="2400" dirty="0" smtClean="0">
                <a:latin typeface="黑体"/>
                <a:ea typeface="黑体"/>
              </a:rPr>
              <a:t>  ①</a:t>
            </a:r>
            <a:r>
              <a:rPr lang="zh-CN" altLang="en-US" sz="2400" dirty="0" smtClean="0">
                <a:ea typeface="隶书" panose="02010509060101010101" pitchFamily="49" charset="-122"/>
              </a:rPr>
              <a:t>增值税专用发票：</a:t>
            </a:r>
            <a:endParaRPr lang="en-US" altLang="zh-CN" sz="2400" dirty="0" smtClean="0">
              <a:ea typeface="隶书" panose="02010509060101010101" pitchFamily="49" charset="-122"/>
            </a:endParaRPr>
          </a:p>
          <a:p>
            <a:r>
              <a:rPr lang="en-US" altLang="zh-CN" sz="2400" dirty="0" smtClean="0">
                <a:ea typeface="隶书" panose="02010509060101010101" pitchFamily="49" charset="-122"/>
              </a:rPr>
              <a:t>         </a:t>
            </a:r>
            <a:r>
              <a:rPr lang="zh-CN" altLang="en-US" sz="2400" dirty="0" smtClean="0">
                <a:ea typeface="隶书" panose="02010509060101010101" pitchFamily="49" charset="-122"/>
              </a:rPr>
              <a:t>基本联次三联：</a:t>
            </a:r>
            <a:r>
              <a:rPr lang="zh-CN" altLang="en-US" sz="2400" dirty="0" smtClean="0">
                <a:solidFill>
                  <a:srgbClr val="FF0000"/>
                </a:solidFill>
                <a:ea typeface="隶书" panose="02010509060101010101" pitchFamily="49" charset="-122"/>
              </a:rPr>
              <a:t>抵扣联</a:t>
            </a:r>
            <a:r>
              <a:rPr lang="zh-CN" altLang="en-US" sz="2400" dirty="0" smtClean="0">
                <a:ea typeface="隶书" panose="02010509060101010101" pitchFamily="49" charset="-122"/>
              </a:rPr>
              <a:t>、发票联、记账联</a:t>
            </a:r>
            <a:endParaRPr lang="en-US" altLang="zh-CN" sz="2400" dirty="0" smtClean="0">
              <a:ea typeface="隶书" panose="02010509060101010101" pitchFamily="49" charset="-122"/>
            </a:endParaRPr>
          </a:p>
          <a:p>
            <a:r>
              <a:rPr lang="zh-CN" altLang="en-US" sz="2400" dirty="0" smtClean="0">
                <a:latin typeface="黑体"/>
                <a:ea typeface="黑体"/>
              </a:rPr>
              <a:t>  ②</a:t>
            </a:r>
            <a:r>
              <a:rPr lang="zh-CN" altLang="en-US" sz="2400" dirty="0" smtClean="0">
                <a:ea typeface="隶书" panose="02010509060101010101" pitchFamily="49" charset="-122"/>
              </a:rPr>
              <a:t>增值税普通发票：</a:t>
            </a:r>
            <a:endParaRPr lang="en-US" altLang="zh-CN" sz="2400" dirty="0" smtClean="0">
              <a:ea typeface="隶书" panose="02010509060101010101" pitchFamily="49" charset="-122"/>
            </a:endParaRPr>
          </a:p>
          <a:p>
            <a:r>
              <a:rPr lang="en-US" altLang="zh-CN" sz="2400" dirty="0" smtClean="0">
                <a:ea typeface="隶书" panose="02010509060101010101" pitchFamily="49" charset="-122"/>
              </a:rPr>
              <a:t>         </a:t>
            </a:r>
            <a:r>
              <a:rPr lang="zh-CN" altLang="en-US" sz="2400" dirty="0" smtClean="0">
                <a:ea typeface="隶书" panose="02010509060101010101" pitchFamily="49" charset="-122"/>
              </a:rPr>
              <a:t>基本联次二联：发票联、记账联次</a:t>
            </a:r>
            <a:endParaRPr lang="en-US" altLang="zh-CN" sz="2400" dirty="0" smtClean="0">
              <a:ea typeface="隶书" panose="02010509060101010101" pitchFamily="49" charset="-122"/>
            </a:endParaRPr>
          </a:p>
          <a:p>
            <a:r>
              <a:rPr lang="zh-CN" altLang="en-US" sz="2400" dirty="0" smtClean="0">
                <a:latin typeface="黑体"/>
                <a:ea typeface="黑体"/>
              </a:rPr>
              <a:t>  ③</a:t>
            </a:r>
            <a:r>
              <a:rPr lang="zh-CN" altLang="en-US" sz="2400" dirty="0" smtClean="0">
                <a:ea typeface="隶书" panose="02010509060101010101" pitchFamily="49" charset="-122"/>
              </a:rPr>
              <a:t>增值税电子普通发票</a:t>
            </a:r>
          </a:p>
          <a:p>
            <a:r>
              <a:rPr lang="en-US" altLang="zh-CN" sz="2400" dirty="0" smtClean="0">
                <a:ea typeface="隶书" panose="02010509060101010101" pitchFamily="49" charset="-122"/>
              </a:rPr>
              <a:t>2.</a:t>
            </a:r>
            <a:r>
              <a:rPr lang="zh-CN" altLang="en-US" sz="2400" dirty="0" smtClean="0">
                <a:ea typeface="隶书" panose="02010509060101010101" pitchFamily="49" charset="-122"/>
              </a:rPr>
              <a:t>加油票、打车票、车票、机票、定额发票等发票</a:t>
            </a:r>
          </a:p>
          <a:p>
            <a:r>
              <a:rPr lang="en-US" altLang="zh-CN" sz="2400" dirty="0" smtClean="0">
                <a:ea typeface="隶书" panose="02010509060101010101" pitchFamily="49" charset="-122"/>
              </a:rPr>
              <a:t>3.</a:t>
            </a:r>
            <a:r>
              <a:rPr lang="zh-CN" altLang="en-US" sz="2400" dirty="0" smtClean="0">
                <a:ea typeface="隶书" panose="02010509060101010101" pitchFamily="49" charset="-122"/>
              </a:rPr>
              <a:t>行政事业单位收据</a:t>
            </a:r>
          </a:p>
          <a:p>
            <a:r>
              <a:rPr lang="en-US" altLang="zh-CN" sz="2400" dirty="0" smtClean="0">
                <a:ea typeface="隶书" panose="02010509060101010101" pitchFamily="49" charset="-122"/>
              </a:rPr>
              <a:t>4.</a:t>
            </a:r>
            <a:r>
              <a:rPr lang="zh-CN" altLang="en-US" sz="2400" dirty="0" smtClean="0">
                <a:ea typeface="隶书" panose="02010509060101010101" pitchFamily="49" charset="-122"/>
              </a:rPr>
              <a:t>金融、保险企业的存贷、汇兑、转账凭证、保险凭证</a:t>
            </a:r>
          </a:p>
          <a:p>
            <a:pPr>
              <a:buNone/>
            </a:pPr>
            <a:endParaRPr lang="en-US" altLang="zh-CN" sz="2400" dirty="0" smtClean="0">
              <a:ea typeface="隶书" panose="02010509060101010101" pitchFamily="49" charset="-122"/>
            </a:endParaRPr>
          </a:p>
          <a:p>
            <a:pPr>
              <a:buNone/>
            </a:pPr>
            <a:endParaRPr lang="en-US" altLang="zh-CN" sz="2400" dirty="0" smtClean="0">
              <a:ea typeface="隶书" panose="02010509060101010101" pitchFamily="49" charset="-122"/>
            </a:endParaRPr>
          </a:p>
          <a:p>
            <a:pPr>
              <a:buNone/>
            </a:pPr>
            <a:r>
              <a:rPr lang="en-US" sz="2200" dirty="0" smtClean="0">
                <a:ea typeface="隶书" panose="02010509060101010101" pitchFamily="49" charset="-122"/>
              </a:rPr>
              <a:t> </a:t>
            </a:r>
            <a:endParaRPr lang="en-US" altLang="zh-CN" sz="2200" dirty="0" smtClean="0">
              <a:ea typeface="隶书" panose="02010509060101010101" pitchFamily="49" charset="-122"/>
            </a:endParaRPr>
          </a:p>
          <a:p>
            <a:pPr>
              <a:buNone/>
            </a:pPr>
            <a:endParaRPr lang="en-US" altLang="zh-CN" sz="2200" dirty="0" smtClean="0">
              <a:ea typeface="隶书" panose="02010509060101010101" pitchFamily="49" charset="-122"/>
            </a:endParaRPr>
          </a:p>
          <a:p>
            <a:pPr>
              <a:buNone/>
            </a:pPr>
            <a:endParaRPr lang="en-US" altLang="zh-CN" sz="2200" dirty="0" smtClean="0">
              <a:ea typeface="隶书" panose="02010509060101010101" pitchFamily="49" charset="-122"/>
            </a:endParaRPr>
          </a:p>
          <a:p>
            <a:pPr>
              <a:buNone/>
            </a:pPr>
            <a:endParaRPr lang="en-US" sz="2200" dirty="0" smtClean="0">
              <a:ea typeface="隶书" panose="02010509060101010101" pitchFamily="49" charset="-122"/>
            </a:endParaRPr>
          </a:p>
        </p:txBody>
      </p:sp>
    </p:spTree>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p:txBody>
          <a:bodyPr/>
          <a:lstStyle/>
          <a:p>
            <a:endParaRPr lang="zh-CN" altLang="en-US" dirty="0" smtClean="0"/>
          </a:p>
          <a:p>
            <a:endParaRPr lang="zh-CN" altLang="en-US" dirty="0"/>
          </a:p>
        </p:txBody>
      </p:sp>
      <p:sp>
        <p:nvSpPr>
          <p:cNvPr id="2" name="标题 1"/>
          <p:cNvSpPr>
            <a:spLocks noGrp="1"/>
          </p:cNvSpPr>
          <p:nvPr>
            <p:ph type="title"/>
          </p:nvPr>
        </p:nvSpPr>
        <p:spPr/>
        <p:txBody>
          <a:bodyPr/>
          <a:lstStyle/>
          <a:p>
            <a:r>
              <a:rPr lang="zh-CN" altLang="en-US" sz="3200" dirty="0">
                <a:solidFill>
                  <a:schemeClr val="tx2">
                    <a:lumMod val="60000"/>
                    <a:lumOff val="40000"/>
                  </a:schemeClr>
                </a:solidFill>
                <a:latin typeface="隶书" panose="02010509060101010101" pitchFamily="49" charset="-122"/>
                <a:ea typeface="隶书" panose="02010509060101010101" pitchFamily="49" charset="-122"/>
              </a:rPr>
              <a:t>增值税基本税率</a:t>
            </a:r>
          </a:p>
        </p:txBody>
      </p:sp>
      <p:sp>
        <p:nvSpPr>
          <p:cNvPr id="8" name="动作按钮: 后退或前一项 7">
            <a:hlinkClick r:id="rId3" action="ppaction://hlinksldjump" highlightClick="1"/>
          </p:cNvPr>
          <p:cNvSpPr/>
          <p:nvPr/>
        </p:nvSpPr>
        <p:spPr>
          <a:xfrm>
            <a:off x="8892480" y="6669360"/>
            <a:ext cx="251520" cy="1886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285720" y="2071678"/>
            <a:ext cx="7715304" cy="4909820"/>
          </a:xfrm>
          <a:prstGeom prst="rect">
            <a:avLst/>
          </a:prstGeom>
          <a:noFill/>
        </p:spPr>
        <p:txBody>
          <a:bodyPr wrap="square" rtlCol="0">
            <a:spAutoFit/>
          </a:bodyPr>
          <a:lstStyle/>
          <a:p>
            <a:pPr>
              <a:buNone/>
            </a:pPr>
            <a:r>
              <a:rPr lang="zh-CN" altLang="en-US" sz="2000" dirty="0" smtClean="0">
                <a:ea typeface="隶书" panose="02010509060101010101" pitchFamily="49" charset="-122"/>
              </a:rPr>
              <a:t>       增值税发票的税率：</a:t>
            </a:r>
            <a:r>
              <a:rPr lang="en-US" altLang="zh-CN" sz="2000" dirty="0" smtClean="0">
                <a:ea typeface="隶书" panose="02010509060101010101" pitchFamily="49" charset="-122"/>
              </a:rPr>
              <a:t>2018</a:t>
            </a:r>
            <a:r>
              <a:rPr lang="zh-CN" altLang="en-US" sz="2000" dirty="0" smtClean="0">
                <a:ea typeface="隶书" panose="02010509060101010101" pitchFamily="49" charset="-122"/>
              </a:rPr>
              <a:t>年</a:t>
            </a:r>
            <a:r>
              <a:rPr lang="en-US" altLang="zh-CN" sz="2000" dirty="0" smtClean="0">
                <a:ea typeface="隶书" panose="02010509060101010101" pitchFamily="49" charset="-122"/>
              </a:rPr>
              <a:t>5</a:t>
            </a:r>
            <a:r>
              <a:rPr lang="zh-CN" altLang="en-US" sz="2000" dirty="0" smtClean="0">
                <a:ea typeface="隶书" panose="02010509060101010101" pitchFamily="49" charset="-122"/>
              </a:rPr>
              <a:t>月</a:t>
            </a:r>
            <a:r>
              <a:rPr lang="en-US" altLang="zh-CN" sz="2000" dirty="0" smtClean="0">
                <a:ea typeface="隶书" panose="02010509060101010101" pitchFamily="49" charset="-122"/>
              </a:rPr>
              <a:t>1</a:t>
            </a:r>
            <a:r>
              <a:rPr lang="zh-CN" altLang="en-US" sz="2000" dirty="0" smtClean="0">
                <a:ea typeface="隶书" panose="02010509060101010101" pitchFamily="49" charset="-122"/>
              </a:rPr>
              <a:t>日起，税率改变试点只有四挡：</a:t>
            </a:r>
            <a:r>
              <a:rPr lang="en-US" altLang="zh-CN" sz="2000" dirty="0" smtClean="0">
                <a:ea typeface="隶书" panose="02010509060101010101" pitchFamily="49" charset="-122"/>
              </a:rPr>
              <a:t>16%</a:t>
            </a:r>
            <a:r>
              <a:rPr lang="zh-CN" altLang="en-US" sz="2000" dirty="0" smtClean="0">
                <a:ea typeface="隶书" panose="02010509060101010101" pitchFamily="49" charset="-122"/>
              </a:rPr>
              <a:t>、</a:t>
            </a:r>
            <a:r>
              <a:rPr lang="en-US" altLang="zh-CN" sz="2000" dirty="0" smtClean="0">
                <a:ea typeface="隶书" panose="02010509060101010101" pitchFamily="49" charset="-122"/>
              </a:rPr>
              <a:t>10%</a:t>
            </a:r>
            <a:r>
              <a:rPr lang="zh-CN" altLang="en-US" sz="2000" dirty="0" smtClean="0">
                <a:ea typeface="隶书" panose="02010509060101010101" pitchFamily="49" charset="-122"/>
              </a:rPr>
              <a:t>、</a:t>
            </a:r>
            <a:r>
              <a:rPr lang="en-US" altLang="zh-CN" sz="2000" dirty="0" smtClean="0">
                <a:ea typeface="隶书" panose="02010509060101010101" pitchFamily="49" charset="-122"/>
              </a:rPr>
              <a:t>6%</a:t>
            </a:r>
            <a:r>
              <a:rPr lang="zh-CN" altLang="en-US" sz="2000" dirty="0" smtClean="0">
                <a:ea typeface="隶书" panose="02010509060101010101" pitchFamily="49" charset="-122"/>
              </a:rPr>
              <a:t>、</a:t>
            </a:r>
            <a:r>
              <a:rPr lang="en-US" altLang="zh-CN" sz="2000" dirty="0" smtClean="0">
                <a:ea typeface="隶书" panose="02010509060101010101" pitchFamily="49" charset="-122"/>
              </a:rPr>
              <a:t>0%</a:t>
            </a:r>
          </a:p>
          <a:p>
            <a:pPr>
              <a:buNone/>
            </a:pPr>
            <a:endParaRPr lang="en-US" altLang="zh-CN" sz="2000" dirty="0" smtClean="0">
              <a:ea typeface="隶书" panose="02010509060101010101" pitchFamily="49" charset="-122"/>
            </a:endParaRPr>
          </a:p>
          <a:p>
            <a:pPr>
              <a:buNone/>
            </a:pPr>
            <a:r>
              <a:rPr lang="en-US" altLang="zh-CN" sz="2000" dirty="0" smtClean="0">
                <a:ea typeface="隶书" panose="02010509060101010101" pitchFamily="49" charset="-122"/>
              </a:rPr>
              <a:t>      1. </a:t>
            </a:r>
            <a:r>
              <a:rPr lang="zh-CN" altLang="en-US" sz="2000" dirty="0" smtClean="0">
                <a:ea typeface="隶书" panose="02010509060101010101" pitchFamily="49" charset="-122"/>
              </a:rPr>
              <a:t>销售服务</a:t>
            </a:r>
            <a:r>
              <a:rPr lang="en-US" altLang="zh-CN" sz="2000" dirty="0" smtClean="0">
                <a:ea typeface="隶书" panose="02010509060101010101" pitchFamily="49" charset="-122"/>
              </a:rPr>
              <a:t>16%</a:t>
            </a:r>
          </a:p>
          <a:p>
            <a:pPr>
              <a:buNone/>
            </a:pPr>
            <a:endParaRPr lang="en-US" altLang="zh-CN" sz="2000" dirty="0" smtClean="0">
              <a:ea typeface="隶书" panose="02010509060101010101" pitchFamily="49" charset="-122"/>
            </a:endParaRPr>
          </a:p>
          <a:p>
            <a:pPr>
              <a:buNone/>
            </a:pPr>
            <a:r>
              <a:rPr lang="en-US" altLang="zh-CN" sz="2000" dirty="0" smtClean="0">
                <a:ea typeface="隶书" panose="02010509060101010101" pitchFamily="49" charset="-122"/>
              </a:rPr>
              <a:t>      2. </a:t>
            </a:r>
            <a:r>
              <a:rPr lang="zh-CN" altLang="en-US" sz="2000" dirty="0" smtClean="0">
                <a:ea typeface="隶书" panose="02010509060101010101" pitchFamily="49" charset="-122"/>
              </a:rPr>
              <a:t>交通运输业、建筑、基础通信服务、农产品</a:t>
            </a:r>
            <a:r>
              <a:rPr lang="en-US" altLang="zh-CN" sz="2000" dirty="0" smtClean="0">
                <a:ea typeface="隶书" panose="02010509060101010101" pitchFamily="49" charset="-122"/>
              </a:rPr>
              <a:t>10%</a:t>
            </a:r>
          </a:p>
          <a:p>
            <a:pPr>
              <a:buNone/>
            </a:pPr>
            <a:endParaRPr lang="en-US" altLang="zh-CN" sz="2000" dirty="0" smtClean="0">
              <a:ea typeface="隶书" panose="02010509060101010101" pitchFamily="49" charset="-122"/>
            </a:endParaRPr>
          </a:p>
          <a:p>
            <a:pPr>
              <a:buNone/>
            </a:pPr>
            <a:r>
              <a:rPr lang="en-US" altLang="zh-CN" sz="2000" dirty="0" smtClean="0">
                <a:ea typeface="隶书" panose="02010509060101010101" pitchFamily="49" charset="-122"/>
              </a:rPr>
              <a:t>      3.  </a:t>
            </a:r>
            <a:r>
              <a:rPr lang="zh-CN" altLang="en-US" sz="2000" dirty="0" smtClean="0">
                <a:ea typeface="隶书" panose="02010509060101010101" pitchFamily="49" charset="-122"/>
              </a:rPr>
              <a:t>现代服务、建筑服务、销售不动产</a:t>
            </a:r>
            <a:r>
              <a:rPr lang="en-US" altLang="zh-CN" sz="2000" dirty="0" smtClean="0">
                <a:ea typeface="隶书" panose="02010509060101010101" pitchFamily="49" charset="-122"/>
              </a:rPr>
              <a:t>6%</a:t>
            </a:r>
          </a:p>
          <a:p>
            <a:pPr>
              <a:buNone/>
            </a:pPr>
            <a:endParaRPr lang="en-US" altLang="zh-CN" sz="2000" dirty="0" smtClean="0">
              <a:ea typeface="隶书" panose="02010509060101010101" pitchFamily="49" charset="-122"/>
            </a:endParaRPr>
          </a:p>
          <a:p>
            <a:pPr>
              <a:buNone/>
            </a:pPr>
            <a:r>
              <a:rPr lang="en-US" altLang="zh-CN" sz="2000" dirty="0" smtClean="0">
                <a:ea typeface="隶书" panose="02010509060101010101" pitchFamily="49" charset="-122"/>
              </a:rPr>
              <a:t>       4.</a:t>
            </a:r>
            <a:r>
              <a:rPr lang="zh-CN" altLang="en-US" sz="2000" dirty="0" smtClean="0">
                <a:ea typeface="隶书" panose="02010509060101010101" pitchFamily="49" charset="-122"/>
              </a:rPr>
              <a:t>境内单位和个人发生的跨境应税行为</a:t>
            </a:r>
            <a:r>
              <a:rPr lang="en-US" altLang="zh-CN" sz="2000" dirty="0" smtClean="0">
                <a:ea typeface="隶书" panose="02010509060101010101" pitchFamily="49" charset="-122"/>
              </a:rPr>
              <a:t>0%</a:t>
            </a:r>
          </a:p>
          <a:p>
            <a:pPr>
              <a:buNone/>
            </a:pPr>
            <a:r>
              <a:rPr lang="en-US" altLang="zh-CN" sz="2000" dirty="0" smtClean="0">
                <a:ea typeface="隶书" panose="02010509060101010101" pitchFamily="49" charset="-122"/>
              </a:rPr>
              <a:t>       </a:t>
            </a:r>
          </a:p>
          <a:p>
            <a:pPr>
              <a:buNone/>
            </a:pPr>
            <a:r>
              <a:rPr lang="en-US" altLang="zh-CN" sz="2000" dirty="0" smtClean="0">
                <a:ea typeface="隶书" panose="02010509060101010101" pitchFamily="49" charset="-122"/>
              </a:rPr>
              <a:t>       </a:t>
            </a:r>
            <a:r>
              <a:rPr lang="zh-CN" altLang="en-US" sz="2000" dirty="0" smtClean="0">
                <a:ea typeface="隶书" panose="02010509060101010101" pitchFamily="49" charset="-122"/>
              </a:rPr>
              <a:t>另有规定的除外</a:t>
            </a:r>
          </a:p>
          <a:p>
            <a:pPr>
              <a:buNone/>
            </a:pPr>
            <a:endParaRPr lang="zh-CN" altLang="en-US" sz="2000" dirty="0" smtClean="0">
              <a:ea typeface="隶书" panose="02010509060101010101" pitchFamily="49" charset="-122"/>
            </a:endParaRPr>
          </a:p>
          <a:p>
            <a:pPr>
              <a:buNone/>
            </a:pPr>
            <a:r>
              <a:rPr lang="zh-CN" altLang="en-US" sz="2000" dirty="0" smtClean="0">
                <a:ea typeface="隶书" panose="02010509060101010101" pitchFamily="49" charset="-122"/>
              </a:rPr>
              <a:t>      小规模纳税人税率：</a:t>
            </a:r>
            <a:r>
              <a:rPr lang="en-US" altLang="zh-CN" sz="2000" dirty="0" smtClean="0">
                <a:ea typeface="隶书" panose="02010509060101010101" pitchFamily="49" charset="-122"/>
              </a:rPr>
              <a:t>3%</a:t>
            </a:r>
          </a:p>
          <a:p>
            <a:pPr>
              <a:buNone/>
            </a:pPr>
            <a:endParaRPr lang="en-US" altLang="zh-CN" dirty="0" smtClean="0">
              <a:ea typeface="隶书" panose="02010509060101010101" pitchFamily="49" charset="-122"/>
            </a:endParaRPr>
          </a:p>
          <a:p>
            <a:pPr>
              <a:buNone/>
            </a:pPr>
            <a:endParaRPr lang="en-US" altLang="zh-CN" dirty="0" smtClean="0">
              <a:ea typeface="隶书" panose="02010509060101010101" pitchFamily="49" charset="-122"/>
            </a:endParaRPr>
          </a:p>
        </p:txBody>
      </p:sp>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2844" y="500042"/>
            <a:ext cx="6301364" cy="714380"/>
          </a:xfrm>
        </p:spPr>
        <p:txBody>
          <a:bodyPr/>
          <a:lstStyle/>
          <a:p>
            <a:r>
              <a:rPr lang="zh-CN" altLang="en-US" sz="4800" b="0" dirty="0" smtClean="0">
                <a:solidFill>
                  <a:srgbClr val="0070C0"/>
                </a:solidFill>
                <a:latin typeface="华文隶书" panose="02010800040101010101" pitchFamily="2" charset="-122"/>
                <a:ea typeface="华文隶书" panose="02010800040101010101" pitchFamily="2" charset="-122"/>
              </a:rPr>
              <a:t>目录</a:t>
            </a:r>
            <a:endParaRPr lang="zh-CN" altLang="en-US" sz="4800" b="0" dirty="0">
              <a:solidFill>
                <a:srgbClr val="0070C0"/>
              </a:solidFill>
              <a:latin typeface="华文隶书" panose="02010800040101010101" pitchFamily="2" charset="-122"/>
              <a:ea typeface="华文隶书" panose="02010800040101010101" pitchFamily="2" charset="-122"/>
            </a:endParaRPr>
          </a:p>
        </p:txBody>
      </p:sp>
      <p:sp>
        <p:nvSpPr>
          <p:cNvPr id="16" name="TextBox 15"/>
          <p:cNvSpPr txBox="1"/>
          <p:nvPr/>
        </p:nvSpPr>
        <p:spPr>
          <a:xfrm>
            <a:off x="357158" y="1643050"/>
            <a:ext cx="5857916" cy="6971139"/>
          </a:xfrm>
          <a:prstGeom prst="rect">
            <a:avLst/>
          </a:prstGeom>
          <a:noFill/>
        </p:spPr>
        <p:txBody>
          <a:bodyPr wrap="square" rtlCol="0">
            <a:spAutoFit/>
          </a:bodyPr>
          <a:lstStyle/>
          <a:p>
            <a:r>
              <a:rPr lang="en-US" altLang="zh-CN" b="1" dirty="0" smtClean="0"/>
              <a:t>. </a:t>
            </a:r>
            <a:r>
              <a:rPr lang="zh-CN" altLang="en-US" b="1" dirty="0" smtClean="0"/>
              <a:t>日常费用报销流程</a:t>
            </a:r>
            <a:endParaRPr lang="en-US" altLang="zh-CN" b="1" dirty="0" smtClean="0"/>
          </a:p>
          <a:p>
            <a:endParaRPr lang="en-US" altLang="zh-CN" b="1" dirty="0" smtClean="0"/>
          </a:p>
          <a:p>
            <a:r>
              <a:rPr lang="en-US" altLang="zh-CN" b="1" dirty="0" smtClean="0"/>
              <a:t>. </a:t>
            </a:r>
            <a:r>
              <a:rPr lang="zh-CN" altLang="en-US" b="1" dirty="0" smtClean="0"/>
              <a:t>借款单报销流程</a:t>
            </a:r>
            <a:endParaRPr lang="en-US" altLang="zh-CN" b="1" dirty="0" smtClean="0"/>
          </a:p>
          <a:p>
            <a:endParaRPr lang="en-US" altLang="zh-CN" b="1" dirty="0" smtClean="0"/>
          </a:p>
          <a:p>
            <a:r>
              <a:rPr lang="en-US" altLang="zh-CN" b="1" dirty="0" smtClean="0"/>
              <a:t>. </a:t>
            </a:r>
            <a:r>
              <a:rPr lang="zh-CN" altLang="en-US" b="1" dirty="0" smtClean="0"/>
              <a:t>费用报销要求</a:t>
            </a:r>
            <a:endParaRPr lang="en-US" altLang="zh-CN" b="1" dirty="0" smtClean="0"/>
          </a:p>
          <a:p>
            <a:endParaRPr lang="en-US" altLang="zh-CN" b="1" dirty="0" smtClean="0"/>
          </a:p>
          <a:p>
            <a:r>
              <a:rPr lang="en-US" altLang="zh-CN" b="1" dirty="0" smtClean="0"/>
              <a:t>.</a:t>
            </a:r>
            <a:r>
              <a:rPr lang="zh-CN" altLang="en-US" b="1" dirty="0" smtClean="0"/>
              <a:t>原始凭证粘贴整理办法</a:t>
            </a:r>
            <a:endParaRPr lang="en-US" altLang="zh-CN" b="1" dirty="0" smtClean="0"/>
          </a:p>
          <a:p>
            <a:endParaRPr lang="en-US" altLang="zh-CN" b="1" dirty="0" smtClean="0"/>
          </a:p>
          <a:p>
            <a:r>
              <a:rPr lang="en-US" altLang="zh-CN" b="1" dirty="0" smtClean="0"/>
              <a:t>. </a:t>
            </a:r>
            <a:r>
              <a:rPr lang="zh-CN" altLang="en-US" b="1" dirty="0" smtClean="0"/>
              <a:t>增值税发票培训目的</a:t>
            </a:r>
            <a:endParaRPr lang="en-US" altLang="zh-CN" b="1" dirty="0" smtClean="0"/>
          </a:p>
          <a:p>
            <a:endParaRPr lang="en-US" altLang="zh-CN" b="1" dirty="0" smtClean="0"/>
          </a:p>
          <a:p>
            <a:r>
              <a:rPr lang="en-US" altLang="zh-CN" b="1" dirty="0" smtClean="0"/>
              <a:t>. </a:t>
            </a:r>
            <a:r>
              <a:rPr lang="zh-CN" altLang="en-US" b="1" dirty="0" smtClean="0"/>
              <a:t>增值税发票基本知识</a:t>
            </a:r>
            <a:endParaRPr lang="en-US" altLang="zh-CN" b="1" dirty="0" smtClean="0"/>
          </a:p>
          <a:p>
            <a:endParaRPr lang="en-US" altLang="zh-CN" b="1" dirty="0" smtClean="0"/>
          </a:p>
          <a:p>
            <a:r>
              <a:rPr lang="en-US" altLang="zh-CN" b="1" dirty="0" smtClean="0"/>
              <a:t>. </a:t>
            </a:r>
            <a:r>
              <a:rPr lang="zh-CN" altLang="en-US" b="1" dirty="0" smtClean="0"/>
              <a:t>增值税发票的开具</a:t>
            </a:r>
            <a:endParaRPr lang="en-US" altLang="zh-CN" b="1" dirty="0" smtClean="0"/>
          </a:p>
          <a:p>
            <a:endParaRPr lang="en-US" altLang="zh-CN" b="1" dirty="0" smtClean="0"/>
          </a:p>
          <a:p>
            <a:r>
              <a:rPr lang="en-US" altLang="zh-CN" b="1" dirty="0" smtClean="0"/>
              <a:t>. </a:t>
            </a:r>
            <a:r>
              <a:rPr lang="zh-CN" altLang="en-US" b="1" dirty="0" smtClean="0"/>
              <a:t>增值税发票接收注意事项</a:t>
            </a:r>
            <a:endParaRPr lang="en-US" altLang="zh-CN" b="1" dirty="0" smtClean="0"/>
          </a:p>
          <a:p>
            <a:endParaRPr lang="en-US" altLang="zh-CN" b="1" dirty="0" smtClean="0"/>
          </a:p>
          <a:p>
            <a:r>
              <a:rPr lang="en-US" altLang="zh-CN" b="1" dirty="0" smtClean="0"/>
              <a:t>. </a:t>
            </a:r>
            <a:r>
              <a:rPr lang="zh-CN" altLang="en-US" b="1" dirty="0" smtClean="0"/>
              <a:t>其他注意事项</a:t>
            </a:r>
            <a:endParaRPr lang="en-US" altLang="zh-CN" b="1" dirty="0" smtClean="0"/>
          </a:p>
          <a:p>
            <a:endParaRPr lang="en-US" altLang="zh-CN" b="1" dirty="0" smtClean="0"/>
          </a:p>
          <a:p>
            <a:endParaRPr lang="en-US" altLang="zh-CN" b="1" dirty="0" smtClean="0"/>
          </a:p>
          <a:p>
            <a:endParaRPr lang="en-US" altLang="zh-CN" b="1" dirty="0" smtClean="0"/>
          </a:p>
          <a:p>
            <a:endParaRPr lang="en-US" altLang="zh-CN" b="1" dirty="0" smtClean="0"/>
          </a:p>
          <a:p>
            <a:endParaRPr lang="en-US" altLang="zh-CN" b="1" dirty="0" smtClean="0"/>
          </a:p>
          <a:p>
            <a:endParaRPr lang="en-US" altLang="zh-CN" b="1" dirty="0" smtClean="0"/>
          </a:p>
          <a:p>
            <a:endParaRPr lang="zh-CN" altLang="en-US" b="1" dirty="0"/>
          </a:p>
        </p:txBody>
      </p:sp>
    </p:spTree>
  </p:cSld>
  <p:clrMapOvr>
    <a:masterClrMapping/>
  </p:clrMapOvr>
  <p:transition spd="slow">
    <p:blind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a:solidFill>
                  <a:schemeClr val="tx2">
                    <a:lumMod val="60000"/>
                    <a:lumOff val="40000"/>
                  </a:schemeClr>
                </a:solidFill>
              </a:rPr>
              <a:t>增值税专用发票的开具</a:t>
            </a:r>
          </a:p>
        </p:txBody>
      </p:sp>
      <p:sp>
        <p:nvSpPr>
          <p:cNvPr id="3" name="内容占位符 2"/>
          <p:cNvSpPr>
            <a:spLocks noGrp="1"/>
          </p:cNvSpPr>
          <p:nvPr>
            <p:ph idx="1"/>
          </p:nvPr>
        </p:nvSpPr>
        <p:spPr>
          <a:xfrm>
            <a:off x="323215" y="1916833"/>
            <a:ext cx="3168665" cy="4320479"/>
          </a:xfrm>
        </p:spPr>
        <p:txBody>
          <a:bodyPr>
            <a:normAutofit/>
          </a:bodyPr>
          <a:lstStyle/>
          <a:p>
            <a:r>
              <a:rPr lang="en-US" altLang="zh-CN" sz="1200" b="1" dirty="0"/>
              <a:t>1.</a:t>
            </a:r>
            <a:r>
              <a:rPr lang="zh-CN" altLang="en-US" sz="1200" dirty="0"/>
              <a:t>验证购货单位内容是否有</a:t>
            </a:r>
            <a:r>
              <a:rPr lang="zh-CN" altLang="en-US" sz="1200" dirty="0" smtClean="0"/>
              <a:t>误</a:t>
            </a:r>
            <a:endParaRPr lang="zh-CN" altLang="en-US" sz="1200" dirty="0"/>
          </a:p>
          <a:p>
            <a:r>
              <a:rPr lang="en-US" altLang="zh-CN" sz="1200" b="1" dirty="0" smtClean="0"/>
              <a:t>2.</a:t>
            </a:r>
            <a:r>
              <a:rPr lang="zh-CN" altLang="en-US" sz="1200" dirty="0" smtClean="0"/>
              <a:t>验证货物名称、规格型号、单位、单价、合计金额等是否有误，是否为我公司所购货物，价税金额合计是否与对账单一致。</a:t>
            </a:r>
          </a:p>
          <a:p>
            <a:r>
              <a:rPr lang="en-US" altLang="zh-CN" sz="1200" b="1" dirty="0" smtClean="0"/>
              <a:t>3.</a:t>
            </a:r>
            <a:r>
              <a:rPr lang="zh-CN" altLang="en-US" sz="1200" dirty="0" smtClean="0"/>
              <a:t>注意开票人、复核、收款人至少二人及以上（</a:t>
            </a:r>
            <a:r>
              <a:rPr lang="zh-CN" altLang="en-US" sz="1200" dirty="0" smtClean="0">
                <a:solidFill>
                  <a:srgbClr val="FF0000"/>
                </a:solidFill>
              </a:rPr>
              <a:t>开票、复核不能同一人</a:t>
            </a:r>
            <a:r>
              <a:rPr lang="zh-CN" altLang="en-US" sz="1200" dirty="0" smtClean="0"/>
              <a:t>）</a:t>
            </a:r>
          </a:p>
          <a:p>
            <a:r>
              <a:rPr lang="en-US" altLang="zh-CN" sz="1200" b="1" dirty="0" smtClean="0"/>
              <a:t>4.</a:t>
            </a:r>
            <a:r>
              <a:rPr lang="zh-CN" altLang="en-US" sz="1200" dirty="0" smtClean="0"/>
              <a:t>销货单位是否与收款单位或合同一致。</a:t>
            </a:r>
          </a:p>
          <a:p>
            <a:r>
              <a:rPr lang="en-US" altLang="zh-CN" sz="1200" b="1" dirty="0" smtClean="0"/>
              <a:t>5.</a:t>
            </a:r>
            <a:r>
              <a:rPr lang="zh-CN" altLang="en-US" sz="1200" dirty="0" smtClean="0"/>
              <a:t>注意发票上是否盖了</a:t>
            </a:r>
            <a:r>
              <a:rPr lang="en-US" altLang="zh-CN" sz="1200" dirty="0" smtClean="0"/>
              <a:t>“</a:t>
            </a:r>
            <a:r>
              <a:rPr lang="zh-CN" altLang="en-US" sz="1200" dirty="0" smtClean="0"/>
              <a:t>发票专用章</a:t>
            </a:r>
            <a:r>
              <a:rPr lang="en-US" altLang="zh-CN" sz="1200" dirty="0" smtClean="0"/>
              <a:t>”</a:t>
            </a:r>
            <a:r>
              <a:rPr lang="zh-CN" altLang="en-US" sz="1200" dirty="0" smtClean="0"/>
              <a:t>要求必须盖发票专用章，而且只能盖发票专用章。核对发票专用章信息是否与销售方名称、纳税人识别号一致。</a:t>
            </a:r>
            <a:endParaRPr lang="en-US" altLang="zh-CN" sz="1200" dirty="0" smtClean="0"/>
          </a:p>
          <a:p>
            <a:r>
              <a:rPr lang="en-US" altLang="zh-CN" sz="1200" b="1" dirty="0" smtClean="0"/>
              <a:t>6.</a:t>
            </a:r>
            <a:r>
              <a:rPr lang="zh-CN" altLang="en-US" sz="1200" dirty="0" smtClean="0"/>
              <a:t>核对专用发票是否同时有发票联和抵扣联、发票联和抵扣联是否能清晰、是否有涂改。</a:t>
            </a:r>
            <a:endParaRPr lang="en-US" altLang="zh-CN" sz="1200" dirty="0" smtClean="0"/>
          </a:p>
          <a:p>
            <a:r>
              <a:rPr lang="en-US" altLang="zh-CN" sz="1200" b="1" dirty="0" smtClean="0"/>
              <a:t>7.</a:t>
            </a:r>
            <a:r>
              <a:rPr lang="zh-CN" altLang="en-US" sz="1200" dirty="0" smtClean="0"/>
              <a:t>如果开票品种多，单品金额低，供应商通过开具清单形式的发票，除了注意前面事项外，还要注意：</a:t>
            </a:r>
            <a:r>
              <a:rPr lang="zh-CN" altLang="en-US" sz="1200" dirty="0" smtClean="0">
                <a:solidFill>
                  <a:srgbClr val="FF0000"/>
                </a:solidFill>
              </a:rPr>
              <a:t>价、税额与清单一致；销货清单上必须加盖发票专用章。</a:t>
            </a:r>
          </a:p>
          <a:p>
            <a:endParaRPr lang="zh-CN" altLang="en-US" sz="1200" dirty="0"/>
          </a:p>
          <a:p>
            <a:endParaRPr lang="zh-CN" altLang="en-US" sz="1800" dirty="0"/>
          </a:p>
        </p:txBody>
      </p:sp>
      <p:pic>
        <p:nvPicPr>
          <p:cNvPr id="3074" name="Picture 2"/>
          <p:cNvPicPr>
            <a:picLocks noChangeAspect="1" noChangeArrowheads="1"/>
          </p:cNvPicPr>
          <p:nvPr/>
        </p:nvPicPr>
        <p:blipFill>
          <a:blip r:embed="rId2" cstate="print"/>
          <a:srcRect/>
          <a:stretch>
            <a:fillRect/>
          </a:stretch>
        </p:blipFill>
        <p:spPr bwMode="auto">
          <a:xfrm>
            <a:off x="3563888" y="1988840"/>
            <a:ext cx="5400600" cy="4104456"/>
          </a:xfrm>
          <a:prstGeom prst="rect">
            <a:avLst/>
          </a:prstGeom>
          <a:noFill/>
          <a:ln w="9525">
            <a:noFill/>
            <a:miter lim="800000"/>
            <a:headEnd/>
            <a:tailEnd/>
          </a:ln>
        </p:spPr>
      </p:pic>
    </p:spTree>
  </p:cSld>
  <p:clrMapOvr>
    <a:masterClrMapping/>
  </p:clrMapOvr>
  <p:transition spd="slow">
    <p:wedg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372200" y="2348880"/>
            <a:ext cx="2592288" cy="4392487"/>
          </a:xfrm>
          <a:ln>
            <a:solidFill>
              <a:schemeClr val="accent2">
                <a:lumMod val="20000"/>
                <a:lumOff val="80000"/>
              </a:schemeClr>
            </a:solidFill>
          </a:ln>
        </p:spPr>
        <p:txBody>
          <a:bodyPr>
            <a:normAutofit fontScale="70000" lnSpcReduction="20000"/>
          </a:bodyPr>
          <a:lstStyle/>
          <a:p>
            <a:r>
              <a:rPr lang="en-US" sz="2300" b="1" dirty="0" smtClean="0"/>
              <a:t>1.</a:t>
            </a:r>
            <a:r>
              <a:rPr lang="zh-CN" altLang="en-US" sz="2300" dirty="0" smtClean="0"/>
              <a:t>发票票面“货物或应税劳务、服务名称”或“项目”栏次中，没有商品和服务税收分类编码对应的简称，</a:t>
            </a:r>
            <a:r>
              <a:rPr lang="zh-CN" altLang="en-US" sz="2300" b="1" dirty="0" smtClean="0"/>
              <a:t>说明发票不是发票管理新系统开具的，不能收！（分类编码和简称必须对应）。</a:t>
            </a:r>
            <a:endParaRPr lang="en-US" altLang="zh-CN" sz="2300" b="1" dirty="0" smtClean="0"/>
          </a:p>
          <a:p>
            <a:r>
              <a:rPr lang="zh-CN" altLang="en-US" sz="2300" b="1" dirty="0" smtClean="0"/>
              <a:t>例如：</a:t>
            </a:r>
            <a:r>
              <a:rPr lang="zh-CN" altLang="en-US" sz="2300" dirty="0" smtClean="0"/>
              <a:t> “货物或应税劳务、服务名称”出现类似“运输服务</a:t>
            </a:r>
            <a:r>
              <a:rPr lang="en-US" altLang="zh-CN" sz="2300" dirty="0" smtClean="0"/>
              <a:t>*</a:t>
            </a:r>
            <a:r>
              <a:rPr lang="zh-CN" altLang="en-US" sz="2300" dirty="0" smtClean="0"/>
              <a:t>不动产”“纸制品</a:t>
            </a:r>
            <a:r>
              <a:rPr lang="en-US" altLang="zh-CN" sz="2300" dirty="0" smtClean="0"/>
              <a:t>*</a:t>
            </a:r>
            <a:r>
              <a:rPr lang="zh-CN" altLang="en-US" sz="2300" dirty="0" smtClean="0"/>
              <a:t>服装”分类编码和简称不对应，属于不合规的发票，不可以进项抵扣。</a:t>
            </a:r>
            <a:endParaRPr lang="en-US" altLang="zh-CN" sz="2300" dirty="0" smtClean="0"/>
          </a:p>
          <a:p>
            <a:pPr>
              <a:buNone/>
            </a:pPr>
            <a:r>
              <a:rPr lang="zh-CN" altLang="en-US" sz="2400" dirty="0" smtClean="0"/>
              <a:t>      </a:t>
            </a:r>
            <a:endParaRPr lang="en-US" altLang="zh-CN" sz="2400" dirty="0" smtClean="0"/>
          </a:p>
          <a:p>
            <a:pPr>
              <a:buNone/>
            </a:pPr>
            <a:r>
              <a:rPr lang="en-US" altLang="zh-CN" sz="2400" dirty="0" smtClean="0"/>
              <a:t>     </a:t>
            </a:r>
          </a:p>
          <a:p>
            <a:pPr>
              <a:buNone/>
            </a:pPr>
            <a:r>
              <a:rPr lang="en-US" altLang="zh-CN" sz="2400" dirty="0" smtClean="0"/>
              <a:t>        </a:t>
            </a:r>
            <a:endParaRPr lang="zh-CN" altLang="en-US" sz="2400" dirty="0" smtClean="0"/>
          </a:p>
          <a:p>
            <a:endParaRPr lang="zh-CN" altLang="en-US" sz="2000" dirty="0"/>
          </a:p>
        </p:txBody>
      </p:sp>
      <p:sp>
        <p:nvSpPr>
          <p:cNvPr id="6" name="标题 5"/>
          <p:cNvSpPr>
            <a:spLocks noGrp="1"/>
          </p:cNvSpPr>
          <p:nvPr>
            <p:ph type="title"/>
          </p:nvPr>
        </p:nvSpPr>
        <p:spPr>
          <a:xfrm>
            <a:off x="251460" y="1340485"/>
            <a:ext cx="4872990" cy="431800"/>
          </a:xfrm>
        </p:spPr>
        <p:txBody>
          <a:bodyPr/>
          <a:lstStyle/>
          <a:p>
            <a:r>
              <a:rPr lang="zh-CN" altLang="en-US" sz="3200" b="1" kern="1200" dirty="0" smtClean="0">
                <a:solidFill>
                  <a:srgbClr val="0070C0"/>
                </a:solidFill>
                <a:latin typeface="隶书" panose="02010509060101010101" pitchFamily="49" charset="-122"/>
                <a:ea typeface="隶书" panose="02010509060101010101" pitchFamily="49" charset="-122"/>
              </a:rPr>
              <a:t>增值税发票接收注意事项</a:t>
            </a:r>
            <a:endParaRPr lang="zh-CN" altLang="en-US" sz="3200" dirty="0">
              <a:solidFill>
                <a:srgbClr val="0070C0"/>
              </a:solidFill>
              <a:latin typeface="隶书" panose="02010509060101010101" pitchFamily="49" charset="-122"/>
              <a:ea typeface="隶书" panose="02010509060101010101" pitchFamily="49" charset="-122"/>
            </a:endParaRPr>
          </a:p>
        </p:txBody>
      </p:sp>
      <p:sp>
        <p:nvSpPr>
          <p:cNvPr id="8" name="动作按钮: 前进或下一项 7">
            <a:hlinkClick r:id="" action="ppaction://noaction" highlightClick="1"/>
          </p:cNvPr>
          <p:cNvSpPr/>
          <p:nvPr/>
        </p:nvSpPr>
        <p:spPr>
          <a:xfrm>
            <a:off x="8892480" y="6669360"/>
            <a:ext cx="251520" cy="1886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79512" y="1844824"/>
            <a:ext cx="1728192" cy="369332"/>
          </a:xfrm>
          <a:prstGeom prst="rect">
            <a:avLst/>
          </a:prstGeom>
        </p:spPr>
        <p:txBody>
          <a:bodyPr wrap="square">
            <a:spAutoFit/>
          </a:bodyPr>
          <a:lstStyle/>
          <a:p>
            <a:r>
              <a:rPr lang="zh-CN" altLang="en-US" dirty="0" smtClean="0">
                <a:solidFill>
                  <a:srgbClr val="FF0000"/>
                </a:solidFill>
                <a:latin typeface="隶书" panose="02010509060101010101" pitchFamily="49" charset="-122"/>
                <a:ea typeface="隶书" panose="02010509060101010101" pitchFamily="49" charset="-122"/>
              </a:rPr>
              <a:t>正确票样</a:t>
            </a:r>
            <a:endParaRPr lang="zh-CN" altLang="en-US" dirty="0"/>
          </a:p>
        </p:txBody>
      </p:sp>
      <p:pic>
        <p:nvPicPr>
          <p:cNvPr id="7" name="Picture 2"/>
          <p:cNvPicPr>
            <a:picLocks noChangeAspect="1" noChangeArrowheads="1"/>
          </p:cNvPicPr>
          <p:nvPr/>
        </p:nvPicPr>
        <p:blipFill>
          <a:blip r:embed="rId2" cstate="print"/>
          <a:srcRect/>
          <a:stretch>
            <a:fillRect/>
          </a:stretch>
        </p:blipFill>
        <p:spPr bwMode="auto">
          <a:xfrm>
            <a:off x="179512" y="2276872"/>
            <a:ext cx="6228184" cy="4032448"/>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1196752"/>
            <a:ext cx="6120680" cy="710952"/>
          </a:xfrm>
        </p:spPr>
        <p:txBody>
          <a:bodyPr/>
          <a:lstStyle/>
          <a:p>
            <a:r>
              <a:rPr lang="zh-CN" altLang="en-US" sz="3200" dirty="0" smtClean="0">
                <a:solidFill>
                  <a:srgbClr val="0070C0"/>
                </a:solidFill>
                <a:latin typeface="隶书" panose="02010509060101010101" pitchFamily="49" charset="-122"/>
                <a:ea typeface="隶书" panose="02010509060101010101" pitchFamily="49" charset="-122"/>
              </a:rPr>
              <a:t>增值税发票接收注意事项</a:t>
            </a:r>
            <a:endParaRPr lang="zh-CN" altLang="en-US" sz="3200" dirty="0"/>
          </a:p>
        </p:txBody>
      </p:sp>
      <p:sp>
        <p:nvSpPr>
          <p:cNvPr id="7" name="动作按钮: 后退或前一项 6">
            <a:hlinkClick r:id="rId3" action="ppaction://hlinksldjump" highlightClick="1"/>
          </p:cNvPr>
          <p:cNvSpPr/>
          <p:nvPr/>
        </p:nvSpPr>
        <p:spPr>
          <a:xfrm>
            <a:off x="8820472" y="6669360"/>
            <a:ext cx="323528" cy="1886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内容占位符 5"/>
          <p:cNvSpPr>
            <a:spLocks noGrp="1"/>
          </p:cNvSpPr>
          <p:nvPr>
            <p:ph idx="1"/>
          </p:nvPr>
        </p:nvSpPr>
        <p:spPr>
          <a:xfrm>
            <a:off x="6588224" y="1916833"/>
            <a:ext cx="2088232" cy="4176464"/>
          </a:xfrm>
        </p:spPr>
        <p:txBody>
          <a:bodyPr>
            <a:normAutofit fontScale="92500"/>
          </a:bodyPr>
          <a:lstStyle/>
          <a:p>
            <a:r>
              <a:rPr lang="en-US" altLang="zh-CN" sz="1400" b="1" dirty="0" smtClean="0"/>
              <a:t>2.</a:t>
            </a:r>
            <a:r>
              <a:rPr lang="zh-CN" altLang="en-US" sz="1400" dirty="0" smtClean="0"/>
              <a:t>开具的增值税普通发票，必须填写购买人的纳税识别号或统一社会信用代码。</a:t>
            </a:r>
            <a:endParaRPr lang="en-US" altLang="zh-CN" sz="1400" dirty="0" smtClean="0"/>
          </a:p>
          <a:p>
            <a:endParaRPr lang="en-US" altLang="zh-CN" sz="1400" b="1" dirty="0" smtClean="0"/>
          </a:p>
          <a:p>
            <a:r>
              <a:rPr lang="en-US" altLang="zh-CN" sz="1400" b="1" dirty="0" smtClean="0"/>
              <a:t>3.</a:t>
            </a:r>
            <a:r>
              <a:rPr lang="zh-CN" altLang="en-US" sz="1400" dirty="0" smtClean="0"/>
              <a:t>发票盖章不清晰、非发票专用章或没盖章等情况一律退回。</a:t>
            </a:r>
            <a:r>
              <a:rPr lang="zh-CN" altLang="en-US" sz="1400" dirty="0" smtClean="0">
                <a:solidFill>
                  <a:srgbClr val="FF0000"/>
                </a:solidFill>
              </a:rPr>
              <a:t>（必须盖发票专用章）</a:t>
            </a:r>
          </a:p>
          <a:p>
            <a:r>
              <a:rPr lang="en-US" altLang="zh-CN" sz="1400" b="1" dirty="0" smtClean="0"/>
              <a:t>4.</a:t>
            </a:r>
            <a:r>
              <a:rPr lang="zh-CN" altLang="en-US" sz="1400" dirty="0" smtClean="0"/>
              <a:t>发票单位按“批”次开的，</a:t>
            </a:r>
            <a:r>
              <a:rPr lang="zh-CN" altLang="en-US" sz="1400" dirty="0" smtClean="0">
                <a:solidFill>
                  <a:srgbClr val="FF0000"/>
                </a:solidFill>
              </a:rPr>
              <a:t>必须提供增值税税控系统打印的清单</a:t>
            </a:r>
            <a:r>
              <a:rPr lang="zh-CN" altLang="en-US" sz="1400" dirty="0" smtClean="0"/>
              <a:t>。名称中有“通用机打发票“、“</a:t>
            </a:r>
            <a:r>
              <a:rPr lang="en-US" altLang="zh-CN" sz="1400" dirty="0" smtClean="0"/>
              <a:t>XXX</a:t>
            </a:r>
            <a:r>
              <a:rPr lang="zh-CN" altLang="en-US" sz="1400" dirty="0" smtClean="0"/>
              <a:t>公司发票“的冠名发票，要求按明细内容进行开具。销售明细清单必须加盖对方的发票专用章。</a:t>
            </a:r>
            <a:endParaRPr lang="en-US" altLang="zh-CN" sz="1400" dirty="0" smtClean="0"/>
          </a:p>
          <a:p>
            <a:pPr marL="0" indent="0">
              <a:buNone/>
            </a:pPr>
            <a:endParaRPr lang="zh-CN" altLang="en-US" sz="1400" dirty="0" smtClean="0"/>
          </a:p>
          <a:p>
            <a:endParaRPr lang="zh-CN" altLang="en-US" sz="1400" dirty="0"/>
          </a:p>
        </p:txBody>
      </p:sp>
      <p:sp>
        <p:nvSpPr>
          <p:cNvPr id="8" name="TextBox 7"/>
          <p:cNvSpPr txBox="1"/>
          <p:nvPr/>
        </p:nvSpPr>
        <p:spPr>
          <a:xfrm>
            <a:off x="2786050" y="4572008"/>
            <a:ext cx="1500198" cy="584775"/>
          </a:xfrm>
          <a:prstGeom prst="rect">
            <a:avLst/>
          </a:prstGeom>
          <a:noFill/>
        </p:spPr>
        <p:txBody>
          <a:bodyPr wrap="square" rtlCol="0">
            <a:spAutoFit/>
          </a:bodyPr>
          <a:lstStyle/>
          <a:p>
            <a:r>
              <a:rPr lang="zh-CN" altLang="en-US" sz="3200" dirty="0" smtClean="0">
                <a:solidFill>
                  <a:srgbClr val="FF0000"/>
                </a:solidFill>
              </a:rPr>
              <a:t>必填</a:t>
            </a:r>
            <a:endParaRPr lang="zh-CN" altLang="en-US" sz="3200" dirty="0">
              <a:solidFill>
                <a:srgbClr val="FF0000"/>
              </a:solidFill>
            </a:endParaRPr>
          </a:p>
        </p:txBody>
      </p:sp>
      <p:pic>
        <p:nvPicPr>
          <p:cNvPr id="1026" name="Picture 2"/>
          <p:cNvPicPr>
            <a:picLocks noChangeAspect="1" noChangeArrowheads="1"/>
          </p:cNvPicPr>
          <p:nvPr/>
        </p:nvPicPr>
        <p:blipFill>
          <a:blip r:embed="rId4" cstate="print"/>
          <a:srcRect/>
          <a:stretch>
            <a:fillRect/>
          </a:stretch>
        </p:blipFill>
        <p:spPr bwMode="auto">
          <a:xfrm>
            <a:off x="323528" y="1844824"/>
            <a:ext cx="6048672" cy="4540374"/>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1412776"/>
            <a:ext cx="6120680" cy="428628"/>
          </a:xfrm>
        </p:spPr>
        <p:txBody>
          <a:bodyPr/>
          <a:lstStyle/>
          <a:p>
            <a:r>
              <a:rPr lang="zh-CN" altLang="en-US" sz="3200" dirty="0" smtClean="0">
                <a:solidFill>
                  <a:srgbClr val="0070C0"/>
                </a:solidFill>
                <a:latin typeface="隶书" panose="02010509060101010101" pitchFamily="49" charset="-122"/>
                <a:ea typeface="隶书" panose="02010509060101010101" pitchFamily="49" charset="-122"/>
              </a:rPr>
              <a:t>增值税普通发票注意点</a:t>
            </a:r>
            <a:endParaRPr lang="zh-CN" altLang="en-US" sz="2400" dirty="0">
              <a:solidFill>
                <a:srgbClr val="0070C0"/>
              </a:solidFill>
              <a:ea typeface="隶书" panose="02010509060101010101" pitchFamily="49" charset="-122"/>
            </a:endParaRPr>
          </a:p>
        </p:txBody>
      </p:sp>
      <p:sp>
        <p:nvSpPr>
          <p:cNvPr id="3" name="内容占位符 2"/>
          <p:cNvSpPr>
            <a:spLocks noGrp="1"/>
          </p:cNvSpPr>
          <p:nvPr>
            <p:ph idx="1"/>
          </p:nvPr>
        </p:nvSpPr>
        <p:spPr>
          <a:xfrm>
            <a:off x="323528" y="1928802"/>
            <a:ext cx="8424936" cy="4197361"/>
          </a:xfrm>
        </p:spPr>
        <p:txBody>
          <a:bodyPr>
            <a:normAutofit/>
          </a:bodyPr>
          <a:lstStyle/>
          <a:p>
            <a:pPr marL="396240">
              <a:buNone/>
            </a:pPr>
            <a:endParaRPr lang="zh-CN" altLang="en-US" sz="2400" dirty="0" smtClean="0">
              <a:latin typeface="隶书" panose="02010509060101010101" pitchFamily="49" charset="-122"/>
              <a:ea typeface="隶书" panose="02010509060101010101" pitchFamily="49" charset="-122"/>
            </a:endParaRPr>
          </a:p>
          <a:p>
            <a:pPr>
              <a:buNone/>
            </a:pPr>
            <a:endParaRPr lang="en-US" altLang="zh-CN" sz="2400" dirty="0" smtClean="0">
              <a:latin typeface="隶书" panose="02010509060101010101" pitchFamily="49" charset="-122"/>
              <a:ea typeface="隶书" panose="02010509060101010101" pitchFamily="49" charset="-122"/>
            </a:endParaRPr>
          </a:p>
          <a:p>
            <a:pPr>
              <a:buNone/>
            </a:pPr>
            <a:endParaRPr lang="en-US" altLang="zh-CN" sz="2400" dirty="0" smtClean="0">
              <a:latin typeface="隶书" panose="02010509060101010101" pitchFamily="49" charset="-122"/>
              <a:ea typeface="隶书" panose="02010509060101010101" pitchFamily="49" charset="-122"/>
            </a:endParaRPr>
          </a:p>
        </p:txBody>
      </p:sp>
      <p:sp>
        <p:nvSpPr>
          <p:cNvPr id="5" name="动作按钮: 前进或下一项 4">
            <a:hlinkClick r:id="" action="ppaction://noaction" highlightClick="1"/>
          </p:cNvPr>
          <p:cNvSpPr/>
          <p:nvPr/>
        </p:nvSpPr>
        <p:spPr>
          <a:xfrm>
            <a:off x="8820472" y="6669360"/>
            <a:ext cx="323528" cy="1886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74" name="Picture 2"/>
          <p:cNvPicPr>
            <a:picLocks noChangeAspect="1" noChangeArrowheads="1"/>
          </p:cNvPicPr>
          <p:nvPr/>
        </p:nvPicPr>
        <p:blipFill>
          <a:blip r:embed="rId3" cstate="print"/>
          <a:srcRect/>
          <a:stretch>
            <a:fillRect/>
          </a:stretch>
        </p:blipFill>
        <p:spPr bwMode="auto">
          <a:xfrm>
            <a:off x="357158" y="1857364"/>
            <a:ext cx="6704013" cy="4505325"/>
          </a:xfrm>
          <a:prstGeom prst="rect">
            <a:avLst/>
          </a:prstGeom>
          <a:noFill/>
          <a:ln w="9525">
            <a:noFill/>
            <a:miter lim="800000"/>
            <a:headEnd/>
            <a:tailEnd/>
          </a:ln>
          <a:effectLst/>
        </p:spPr>
      </p:pic>
      <p:sp>
        <p:nvSpPr>
          <p:cNvPr id="6" name="TextBox 5"/>
          <p:cNvSpPr txBox="1"/>
          <p:nvPr/>
        </p:nvSpPr>
        <p:spPr>
          <a:xfrm>
            <a:off x="3857620" y="4429132"/>
            <a:ext cx="1071570" cy="523220"/>
          </a:xfrm>
          <a:prstGeom prst="rect">
            <a:avLst/>
          </a:prstGeom>
          <a:noFill/>
        </p:spPr>
        <p:txBody>
          <a:bodyPr wrap="square" rtlCol="0">
            <a:spAutoFit/>
          </a:bodyPr>
          <a:lstStyle/>
          <a:p>
            <a:r>
              <a:rPr lang="zh-CN" altLang="en-US" sz="2800" dirty="0" smtClean="0">
                <a:solidFill>
                  <a:srgbClr val="FF0000"/>
                </a:solidFill>
              </a:rPr>
              <a:t>必填</a:t>
            </a:r>
            <a:endParaRPr lang="zh-CN" altLang="en-US" sz="2800" dirty="0">
              <a:solidFill>
                <a:srgbClr val="FF0000"/>
              </a:solidFill>
            </a:endParaRPr>
          </a:p>
        </p:txBody>
      </p:sp>
    </p:spTree>
  </p:cSld>
  <p:clrMapOvr>
    <a:masterClrMapping/>
  </p:clrMapOvr>
  <p:transition spd="slow">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58" y="1714488"/>
            <a:ext cx="6120680" cy="285752"/>
          </a:xfrm>
        </p:spPr>
        <p:txBody>
          <a:bodyPr>
            <a:normAutofit fontScale="90000"/>
          </a:bodyPr>
          <a:lstStyle/>
          <a:p>
            <a:r>
              <a:rPr lang="zh-CN" altLang="en-US" sz="2800" dirty="0" smtClean="0">
                <a:solidFill>
                  <a:srgbClr val="0070C0"/>
                </a:solidFill>
                <a:latin typeface="隶书" panose="02010509060101010101" pitchFamily="49" charset="-122"/>
                <a:ea typeface="隶书" panose="02010509060101010101" pitchFamily="49" charset="-122"/>
              </a:rPr>
              <a:t>增值税普通发票注意点</a:t>
            </a:r>
            <a:r>
              <a:rPr lang="zh-CN" altLang="en-US" sz="2400" b="0" dirty="0" smtClean="0">
                <a:ea typeface="隶书" panose="02010509060101010101" pitchFamily="49" charset="-122"/>
              </a:rPr>
              <a:t/>
            </a:r>
            <a:br>
              <a:rPr lang="zh-CN" altLang="en-US" sz="2400" b="0" dirty="0" smtClean="0">
                <a:ea typeface="隶书" panose="02010509060101010101" pitchFamily="49" charset="-122"/>
              </a:rPr>
            </a:br>
            <a:endParaRPr lang="zh-CN" altLang="en-US" sz="2400" b="0" dirty="0">
              <a:ea typeface="隶书" panose="02010509060101010101" pitchFamily="49" charset="-122"/>
            </a:endParaRPr>
          </a:p>
        </p:txBody>
      </p:sp>
      <p:sp>
        <p:nvSpPr>
          <p:cNvPr id="7" name="动作按钮: 前进或下一项 6">
            <a:hlinkClick r:id="" action="ppaction://noaction" highlightClick="1"/>
          </p:cNvPr>
          <p:cNvSpPr/>
          <p:nvPr/>
        </p:nvSpPr>
        <p:spPr>
          <a:xfrm>
            <a:off x="8820472" y="6669360"/>
            <a:ext cx="323528" cy="1886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098" name="Picture 2"/>
          <p:cNvPicPr>
            <a:picLocks noGrp="1" noChangeAspect="1" noChangeArrowheads="1"/>
          </p:cNvPicPr>
          <p:nvPr>
            <p:ph idx="1"/>
          </p:nvPr>
        </p:nvPicPr>
        <p:blipFill>
          <a:blip r:embed="rId2" cstate="print"/>
          <a:srcRect/>
          <a:stretch>
            <a:fillRect/>
          </a:stretch>
        </p:blipFill>
        <p:spPr bwMode="auto">
          <a:xfrm>
            <a:off x="285720" y="2071678"/>
            <a:ext cx="7914204" cy="4000500"/>
          </a:xfrm>
          <a:prstGeom prst="rect">
            <a:avLst/>
          </a:prstGeom>
          <a:noFill/>
          <a:ln w="9525">
            <a:noFill/>
            <a:miter lim="800000"/>
            <a:headEnd/>
            <a:tailEnd/>
          </a:ln>
          <a:effectLst/>
        </p:spPr>
      </p:pic>
    </p:spTree>
  </p:cSld>
  <p:clrMapOvr>
    <a:masterClrMapping/>
  </p:clrMapOvr>
  <p:transition spd="slow">
    <p:cover dir="l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23528" y="1412776"/>
            <a:ext cx="5328592" cy="504056"/>
          </a:xfrm>
        </p:spPr>
        <p:txBody>
          <a:bodyPr/>
          <a:lstStyle/>
          <a:p>
            <a:r>
              <a:rPr lang="zh-CN" altLang="en-US" sz="3200" dirty="0" smtClean="0">
                <a:solidFill>
                  <a:srgbClr val="0070C0"/>
                </a:solidFill>
                <a:latin typeface="隶书" panose="02010509060101010101" pitchFamily="49" charset="-122"/>
                <a:ea typeface="隶书" panose="02010509060101010101" pitchFamily="49" charset="-122"/>
              </a:rPr>
              <a:t>增值税普通发票注意点</a:t>
            </a:r>
            <a:endParaRPr lang="zh-CN" altLang="en-US" dirty="0"/>
          </a:p>
        </p:txBody>
      </p:sp>
      <p:sp>
        <p:nvSpPr>
          <p:cNvPr id="8" name="动作按钮: 前进或下一项 7">
            <a:hlinkClick r:id="" action="ppaction://noaction" highlightClick="1"/>
          </p:cNvPr>
          <p:cNvSpPr/>
          <p:nvPr/>
        </p:nvSpPr>
        <p:spPr>
          <a:xfrm>
            <a:off x="8892480" y="6669360"/>
            <a:ext cx="251520" cy="1886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2" name="Picture 2"/>
          <p:cNvPicPr>
            <a:picLocks noGrp="1" noChangeAspect="1" noChangeArrowheads="1"/>
          </p:cNvPicPr>
          <p:nvPr>
            <p:ph idx="1"/>
          </p:nvPr>
        </p:nvPicPr>
        <p:blipFill>
          <a:blip r:embed="rId2" cstate="print"/>
          <a:srcRect/>
          <a:stretch>
            <a:fillRect/>
          </a:stretch>
        </p:blipFill>
        <p:spPr bwMode="auto">
          <a:xfrm>
            <a:off x="214282" y="2000240"/>
            <a:ext cx="4786346" cy="4340225"/>
          </a:xfrm>
          <a:prstGeom prst="rect">
            <a:avLst/>
          </a:prstGeom>
          <a:noFill/>
          <a:ln w="9525">
            <a:noFill/>
            <a:miter lim="800000"/>
            <a:headEnd/>
            <a:tailEnd/>
          </a:ln>
          <a:effectLst/>
        </p:spPr>
      </p:pic>
    </p:spTree>
  </p:cSld>
  <p:clrMapOvr>
    <a:masterClrMapping/>
  </p:clrMapOvr>
  <p:transition spd="slow">
    <p:cover dir="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其他注意事项</a:t>
            </a:r>
          </a:p>
        </p:txBody>
      </p:sp>
      <p:sp>
        <p:nvSpPr>
          <p:cNvPr id="3" name="内容占位符 2"/>
          <p:cNvSpPr>
            <a:spLocks noGrp="1"/>
          </p:cNvSpPr>
          <p:nvPr>
            <p:ph idx="1"/>
          </p:nvPr>
        </p:nvSpPr>
        <p:spPr/>
        <p:txBody>
          <a:bodyPr/>
          <a:lstStyle/>
          <a:p>
            <a:r>
              <a:rPr lang="en-US" altLang="zh-CN" sz="1600" dirty="0"/>
              <a:t>1.</a:t>
            </a:r>
            <a:r>
              <a:rPr lang="zh-CN" altLang="en-US" sz="1600" dirty="0"/>
              <a:t>签订合同时，要在合同条款中明确合同金额为含税金额或不含税金额；开具发票类型是专用发票还是普通发票；发票开具时间等</a:t>
            </a:r>
          </a:p>
          <a:p>
            <a:r>
              <a:rPr lang="en-US" altLang="zh-CN" sz="1600" dirty="0"/>
              <a:t>2.</a:t>
            </a:r>
            <a:r>
              <a:rPr lang="zh-CN" altLang="en-US" sz="1600" dirty="0"/>
              <a:t>业务人员要向供应商说明本公司是一般纳税人，需要开增值税专用发票，并提供财务部统一开票资料。</a:t>
            </a:r>
          </a:p>
          <a:p>
            <a:r>
              <a:rPr lang="en-US" altLang="zh-CN" sz="1600" dirty="0" smtClean="0"/>
              <a:t>3.</a:t>
            </a:r>
            <a:r>
              <a:rPr lang="zh-CN" altLang="en-US" sz="1600" dirty="0" smtClean="0"/>
              <a:t>供应</a:t>
            </a:r>
            <a:r>
              <a:rPr lang="zh-CN" altLang="en-US" sz="1600" dirty="0"/>
              <a:t>商选择：如果一般纳税人的含税报价一样，那肯定选择一般纳税人，如果不一样通过财务测算成本来确定，可以请财务部协助选择；如果选择小规模纳税人，要求对方去税务局代开专用发票。</a:t>
            </a:r>
          </a:p>
          <a:p>
            <a:r>
              <a:rPr lang="en-US" altLang="zh-CN" sz="1600" dirty="0" smtClean="0"/>
              <a:t>4.</a:t>
            </a:r>
            <a:r>
              <a:rPr lang="zh-CN" altLang="en-US" sz="1600" dirty="0" smtClean="0"/>
              <a:t>取得</a:t>
            </a:r>
            <a:r>
              <a:rPr lang="zh-CN" altLang="en-US" sz="1600" dirty="0"/>
              <a:t>发票尽早交到财务部，因工作疏忽不小心丢失发票，需第一时间与供应商及财务部沟通，取得供应商的开票复印件，并到税务局备案。切不可隐瞒事实，防止发票</a:t>
            </a:r>
            <a:r>
              <a:rPr lang="zh-CN" altLang="en-US" sz="1600" dirty="0" smtClean="0"/>
              <a:t>超过认证</a:t>
            </a:r>
            <a:r>
              <a:rPr lang="zh-CN" altLang="en-US" sz="1600" dirty="0"/>
              <a:t>期限而给公司造成损失。</a:t>
            </a:r>
          </a:p>
        </p:txBody>
      </p:sp>
    </p:spTree>
  </p:cSld>
  <p:clrMapOvr>
    <a:masterClrMapping/>
  </p:clrMapOvr>
  <p:transition spd="slow">
    <p:wedg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1571612"/>
            <a:ext cx="3960440" cy="428628"/>
          </a:xfrm>
        </p:spPr>
        <p:txBody>
          <a:bodyPr>
            <a:normAutofit fontScale="90000"/>
          </a:bodyPr>
          <a:lstStyle/>
          <a:p>
            <a:pPr marL="514350" indent="-514350"/>
            <a:r>
              <a:rPr lang="zh-CN" altLang="en-US" sz="2800" dirty="0" smtClean="0"/>
              <a:t>开票信息资料</a:t>
            </a:r>
            <a:br>
              <a:rPr lang="zh-CN" altLang="en-US" sz="2800" dirty="0" smtClean="0"/>
            </a:br>
            <a:endParaRPr lang="zh-CN" altLang="en-US" sz="2400" b="0" dirty="0">
              <a:ea typeface="隶书" panose="02010509060101010101" pitchFamily="49" charset="-122"/>
            </a:endParaRPr>
          </a:p>
        </p:txBody>
      </p:sp>
      <p:sp>
        <p:nvSpPr>
          <p:cNvPr id="6" name="TextBox 5"/>
          <p:cNvSpPr txBox="1"/>
          <p:nvPr/>
        </p:nvSpPr>
        <p:spPr>
          <a:xfrm>
            <a:off x="467544" y="2204864"/>
            <a:ext cx="7848872" cy="3170099"/>
          </a:xfrm>
          <a:prstGeom prst="rect">
            <a:avLst/>
          </a:prstGeom>
          <a:noFill/>
        </p:spPr>
        <p:txBody>
          <a:bodyPr wrap="square" rtlCol="0">
            <a:spAutoFit/>
          </a:bodyPr>
          <a:lstStyle/>
          <a:p>
            <a:r>
              <a:rPr lang="zh-CN" altLang="en-US" sz="2000" dirty="0" smtClean="0"/>
              <a:t>开票信息资料</a:t>
            </a:r>
            <a:endParaRPr lang="en-US" altLang="zh-CN" sz="2000" dirty="0" smtClean="0"/>
          </a:p>
          <a:p>
            <a:endParaRPr lang="zh-CN" altLang="en-US" sz="2000" dirty="0" smtClean="0"/>
          </a:p>
          <a:p>
            <a:r>
              <a:rPr lang="zh-CN" altLang="en-US" sz="2000" dirty="0" smtClean="0"/>
              <a:t>名称：广东大普通信技术有限公司</a:t>
            </a:r>
            <a:endParaRPr lang="en-US" altLang="zh-CN" sz="2000" dirty="0" smtClean="0"/>
          </a:p>
          <a:p>
            <a:endParaRPr lang="zh-CN" altLang="en-US" sz="2000" dirty="0" smtClean="0"/>
          </a:p>
          <a:p>
            <a:r>
              <a:rPr lang="zh-CN" altLang="en-US" sz="2000" dirty="0" smtClean="0"/>
              <a:t>纳税人识别号：</a:t>
            </a:r>
            <a:r>
              <a:rPr lang="en-US" sz="2000" dirty="0" smtClean="0"/>
              <a:t>914419007709532030</a:t>
            </a:r>
          </a:p>
          <a:p>
            <a:endParaRPr lang="zh-CN" altLang="en-US" sz="2000" dirty="0" smtClean="0"/>
          </a:p>
          <a:p>
            <a:r>
              <a:rPr lang="zh-CN" altLang="en-US" sz="2000" dirty="0" smtClean="0"/>
              <a:t>地址、电话：东莞松山湖高新技术产业开发区北部工业城中小科技企业创业园第十六栋第一、二、三层</a:t>
            </a:r>
            <a:r>
              <a:rPr lang="en-US" sz="2000" dirty="0" smtClean="0"/>
              <a:t>  0769-88010888</a:t>
            </a:r>
          </a:p>
          <a:p>
            <a:endParaRPr lang="zh-CN" altLang="en-US" sz="2000" dirty="0" smtClean="0"/>
          </a:p>
          <a:p>
            <a:r>
              <a:rPr lang="zh-CN" altLang="en-US" sz="2000" dirty="0" smtClean="0"/>
              <a:t>开户行</a:t>
            </a:r>
            <a:r>
              <a:rPr lang="en-US" sz="2000" dirty="0" smtClean="0"/>
              <a:t>:</a:t>
            </a:r>
            <a:r>
              <a:rPr lang="zh-CN" altLang="en-US" sz="2000" dirty="0" smtClean="0"/>
              <a:t>中国银行东莞市松山湖科技支行</a:t>
            </a:r>
            <a:r>
              <a:rPr lang="en-US" sz="2000" dirty="0" smtClean="0"/>
              <a:t> 693857750282</a:t>
            </a:r>
            <a:endParaRPr lang="zh-CN" altLang="en-US" sz="2000" dirty="0" smtClean="0"/>
          </a:p>
        </p:txBody>
      </p:sp>
      <p:sp>
        <p:nvSpPr>
          <p:cNvPr id="8" name="动作按钮: 前进或下一项 7">
            <a:hlinkClick r:id="" action="ppaction://hlinkshowjump?jump=nextslide" highlightClick="1"/>
          </p:cNvPr>
          <p:cNvSpPr/>
          <p:nvPr/>
        </p:nvSpPr>
        <p:spPr>
          <a:xfrm>
            <a:off x="8927976" y="6597352"/>
            <a:ext cx="216024" cy="2606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lus/>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动作按钮: 开始 4">
            <a:hlinkClick r:id="" action="ppaction://hlinkshowjump?jump=firstslide" highlightClick="1"/>
          </p:cNvPr>
          <p:cNvSpPr/>
          <p:nvPr/>
        </p:nvSpPr>
        <p:spPr>
          <a:xfrm>
            <a:off x="8820472" y="6597352"/>
            <a:ext cx="323528" cy="260648"/>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标题 7"/>
          <p:cNvSpPr>
            <a:spLocks noGrp="1"/>
          </p:cNvSpPr>
          <p:nvPr>
            <p:ph type="title"/>
          </p:nvPr>
        </p:nvSpPr>
        <p:spPr>
          <a:xfrm>
            <a:off x="1331640" y="2708920"/>
            <a:ext cx="6192688" cy="2304256"/>
          </a:xfrm>
        </p:spPr>
        <p:txBody>
          <a:bodyPr>
            <a:scene3d>
              <a:camera prst="orthographicFront">
                <a:rot lat="0" lon="0" rev="0"/>
              </a:camera>
              <a:lightRig rig="threePt" dir="t"/>
            </a:scene3d>
            <a:sp3d z="12700">
              <a:bevelT w="25400"/>
              <a:bevelB w="25400"/>
            </a:sp3d>
          </a:bodyPr>
          <a:lstStyle/>
          <a:p>
            <a:pPr algn="ctr" rtl="0" eaLnBrk="1" latinLnBrk="0" hangingPunct="1"/>
            <a:r>
              <a:rPr lang="zh-CN" altLang="zh-CN" sz="9600" b="1" i="1" kern="1200" cap="all" dirty="0" smtClean="0">
                <a:solidFill>
                  <a:schemeClr val="accent2">
                    <a:lumMod val="60000"/>
                    <a:lumOff val="40000"/>
                  </a:schemeClr>
                </a:solidFill>
                <a:effectLst>
                  <a:outerShdw blurRad="88900" dist="673100" dir="10620000" sx="102000" sy="102000" algn="ctr" rotWithShape="0">
                    <a:schemeClr val="accent6">
                      <a:lumMod val="40000"/>
                      <a:lumOff val="60000"/>
                      <a:alpha val="72000"/>
                    </a:schemeClr>
                  </a:outerShdw>
                </a:effectLst>
                <a:latin typeface="楷体_GB2312"/>
                <a:ea typeface="楷体_GB2312"/>
                <a:cs typeface="+mn-cs"/>
              </a:rPr>
              <a:t>谢</a:t>
            </a:r>
            <a:r>
              <a:rPr lang="zh-CN" altLang="zh-CN" sz="4000" b="1" i="1" kern="1200" cap="all" dirty="0" smtClean="0">
                <a:solidFill>
                  <a:schemeClr val="accent2">
                    <a:lumMod val="60000"/>
                    <a:lumOff val="40000"/>
                  </a:schemeClr>
                </a:solidFill>
                <a:effectLst>
                  <a:outerShdw blurRad="88900" dist="673100" dir="10620000" sx="102000" sy="102000" algn="ctr" rotWithShape="0">
                    <a:schemeClr val="accent6">
                      <a:lumMod val="40000"/>
                      <a:lumOff val="60000"/>
                      <a:alpha val="72000"/>
                    </a:schemeClr>
                  </a:outerShdw>
                </a:effectLst>
                <a:latin typeface="楷体_GB2312"/>
                <a:ea typeface="楷体_GB2312"/>
                <a:cs typeface="+mn-cs"/>
              </a:rPr>
              <a:t> </a:t>
            </a:r>
            <a:r>
              <a:rPr lang="zh-CN" altLang="zh-CN" sz="9600" b="1" i="1" kern="1200" cap="all" dirty="0" smtClean="0">
                <a:solidFill>
                  <a:schemeClr val="accent2">
                    <a:lumMod val="60000"/>
                    <a:lumOff val="40000"/>
                  </a:schemeClr>
                </a:solidFill>
                <a:effectLst>
                  <a:outerShdw blurRad="88900" dist="673100" dir="10620000" sx="102000" sy="102000" algn="ctr" rotWithShape="0">
                    <a:schemeClr val="accent6">
                      <a:lumMod val="40000"/>
                      <a:lumOff val="60000"/>
                      <a:alpha val="72000"/>
                    </a:schemeClr>
                  </a:outerShdw>
                </a:effectLst>
                <a:latin typeface="楷体_GB2312"/>
                <a:ea typeface="楷体_GB2312"/>
                <a:cs typeface="+mn-cs"/>
              </a:rPr>
              <a:t>谢！</a:t>
            </a:r>
          </a:p>
          <a:p>
            <a:endParaRPr lang="zh-CN" altLang="en-US" i="1" dirty="0">
              <a:solidFill>
                <a:schemeClr val="accent2">
                  <a:lumMod val="60000"/>
                  <a:lumOff val="40000"/>
                </a:schemeClr>
              </a:solidFill>
              <a:effectLst>
                <a:outerShdw blurRad="88900" dist="673100" dir="10620000" sx="102000" sy="102000" algn="ctr" rotWithShape="0">
                  <a:schemeClr val="accent6">
                    <a:lumMod val="40000"/>
                    <a:lumOff val="60000"/>
                    <a:alpha val="72000"/>
                  </a:schemeClr>
                </a:outerShdw>
              </a:effectLst>
            </a:endParaRPr>
          </a:p>
        </p:txBody>
      </p:sp>
    </p:spTree>
  </p:cSld>
  <p:clrMapOvr>
    <a:masterClrMapping/>
  </p:clrMapOvr>
  <p:transition spd="slow">
    <p:checke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1500174"/>
            <a:ext cx="5643602" cy="714380"/>
          </a:xfrm>
          <a:ln>
            <a:solidFill>
              <a:schemeClr val="bg1"/>
            </a:solidFill>
          </a:ln>
        </p:spPr>
        <p:txBody>
          <a:bodyPr/>
          <a:lstStyle/>
          <a:p>
            <a:r>
              <a:rPr lang="zh-CN" altLang="en-US" dirty="0" smtClean="0">
                <a:solidFill>
                  <a:srgbClr val="0070C0"/>
                </a:solidFill>
                <a:latin typeface="隶书" pitchFamily="49" charset="-122"/>
                <a:ea typeface="隶书" pitchFamily="49" charset="-122"/>
              </a:rPr>
              <a:t>报销流程图</a:t>
            </a:r>
            <a:endParaRPr lang="zh-CN" altLang="en-US" dirty="0">
              <a:solidFill>
                <a:srgbClr val="0070C0"/>
              </a:solidFill>
              <a:latin typeface="隶书" pitchFamily="49" charset="-122"/>
              <a:ea typeface="隶书" pitchFamily="49" charset="-122"/>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467544" y="2420888"/>
            <a:ext cx="8012382" cy="2428892"/>
          </a:xfrm>
          <a:prstGeom prst="rect">
            <a:avLst/>
          </a:prstGeom>
          <a:noFill/>
          <a:ln w="9525">
            <a:noFill/>
            <a:miter lim="800000"/>
            <a:headEnd/>
            <a:tailEnd/>
          </a:ln>
          <a:effectLst/>
        </p:spPr>
      </p:pic>
      <p:sp>
        <p:nvSpPr>
          <p:cNvPr id="4" name="矩形 3"/>
          <p:cNvSpPr/>
          <p:nvPr/>
        </p:nvSpPr>
        <p:spPr>
          <a:xfrm>
            <a:off x="611560" y="5085184"/>
            <a:ext cx="7992888" cy="923330"/>
          </a:xfrm>
          <a:prstGeom prst="rect">
            <a:avLst/>
          </a:prstGeom>
        </p:spPr>
        <p:txBody>
          <a:bodyPr wrap="square">
            <a:spAutoFit/>
          </a:bodyPr>
          <a:lstStyle/>
          <a:p>
            <a:pPr lvl="0">
              <a:spcBef>
                <a:spcPct val="0"/>
              </a:spcBef>
            </a:pPr>
            <a:r>
              <a:rPr lang="zh-CN" altLang="en-US" b="1" dirty="0" smtClean="0">
                <a:latin typeface="华文宋体" pitchFamily="2" charset="-122"/>
                <a:ea typeface="华文宋体" pitchFamily="2" charset="-122"/>
              </a:rPr>
              <a:t>部门负责人主要审核其业务的真实性、费用合理性；财务部主要审核发票的合法性、单据粘贴及填写是否规范、费用报销是否符合规章制度；总经理批准最终费用可否支付。大客户费用直接由总经理审批。</a:t>
            </a:r>
            <a:endParaRPr lang="zh-CN" altLang="en-US" b="1" dirty="0">
              <a:latin typeface="华文宋体" pitchFamily="2" charset="-122"/>
              <a:ea typeface="华文宋体" pitchFamily="2" charset="-122"/>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1484784"/>
            <a:ext cx="6120680" cy="710952"/>
          </a:xfrm>
        </p:spPr>
        <p:txBody>
          <a:bodyPr/>
          <a:lstStyle/>
          <a:p>
            <a:r>
              <a:rPr lang="zh-CN" altLang="en-US" dirty="0" smtClean="0">
                <a:solidFill>
                  <a:schemeClr val="tx2">
                    <a:lumMod val="60000"/>
                    <a:lumOff val="40000"/>
                  </a:schemeClr>
                </a:solidFill>
                <a:latin typeface="华文隶书" pitchFamily="2" charset="-122"/>
                <a:ea typeface="华文隶书" pitchFamily="2" charset="-122"/>
              </a:rPr>
              <a:t>常用单据</a:t>
            </a:r>
            <a:endParaRPr lang="zh-CN" altLang="en-US" dirty="0">
              <a:solidFill>
                <a:schemeClr val="tx2">
                  <a:lumMod val="60000"/>
                  <a:lumOff val="40000"/>
                </a:schemeClr>
              </a:solidFill>
              <a:latin typeface="华文隶书" pitchFamily="2" charset="-122"/>
              <a:ea typeface="华文隶书" pitchFamily="2" charset="-122"/>
            </a:endParaRPr>
          </a:p>
        </p:txBody>
      </p:sp>
      <p:sp>
        <p:nvSpPr>
          <p:cNvPr id="3" name="内容占位符 2"/>
          <p:cNvSpPr>
            <a:spLocks noGrp="1"/>
          </p:cNvSpPr>
          <p:nvPr>
            <p:ph idx="1"/>
          </p:nvPr>
        </p:nvSpPr>
        <p:spPr>
          <a:xfrm>
            <a:off x="251520" y="2348880"/>
            <a:ext cx="8424936" cy="3456384"/>
          </a:xfrm>
        </p:spPr>
        <p:txBody>
          <a:bodyPr>
            <a:normAutofit/>
          </a:bodyPr>
          <a:lstStyle/>
          <a:p>
            <a:r>
              <a:rPr lang="en-US" altLang="zh-CN" dirty="0" smtClean="0"/>
              <a:t>1</a:t>
            </a:r>
            <a:r>
              <a:rPr lang="zh-CN" altLang="en-US" dirty="0" smtClean="0"/>
              <a:t>、费用报销单</a:t>
            </a:r>
            <a:r>
              <a:rPr lang="en-US" altLang="zh-CN" dirty="0" smtClean="0"/>
              <a:t>   </a:t>
            </a:r>
            <a:r>
              <a:rPr lang="zh-CN" altLang="en-US" dirty="0" smtClean="0"/>
              <a:t> </a:t>
            </a:r>
            <a:r>
              <a:rPr lang="zh-CN" altLang="en-US" sz="1800" dirty="0" smtClean="0">
                <a:latin typeface="华文隶书" pitchFamily="2" charset="-122"/>
                <a:ea typeface="华文隶书" pitchFamily="2" charset="-122"/>
              </a:rPr>
              <a:t>除差旅发生的费用报销的单据</a:t>
            </a:r>
            <a:endParaRPr lang="en-US" altLang="zh-CN" sz="1800" dirty="0" smtClean="0">
              <a:latin typeface="华文隶书" pitchFamily="2" charset="-122"/>
              <a:ea typeface="华文隶书" pitchFamily="2" charset="-122"/>
            </a:endParaRPr>
          </a:p>
          <a:p>
            <a:r>
              <a:rPr lang="en-US" altLang="zh-CN" dirty="0" smtClean="0"/>
              <a:t>2</a:t>
            </a:r>
            <a:r>
              <a:rPr lang="zh-CN" altLang="en-US" dirty="0" smtClean="0"/>
              <a:t>、差旅费报销单   </a:t>
            </a:r>
            <a:r>
              <a:rPr lang="zh-CN" altLang="en-US" sz="1800" dirty="0" smtClean="0">
                <a:latin typeface="华文隶书" pitchFamily="2" charset="-122"/>
                <a:ea typeface="华文隶书" pitchFamily="2" charset="-122"/>
              </a:rPr>
              <a:t>出差发生的费用报销的单据</a:t>
            </a:r>
            <a:endParaRPr lang="en-US" altLang="zh-CN" sz="1800" dirty="0" smtClean="0">
              <a:latin typeface="华文隶书" pitchFamily="2" charset="-122"/>
              <a:ea typeface="华文隶书" pitchFamily="2" charset="-122"/>
            </a:endParaRPr>
          </a:p>
          <a:p>
            <a:r>
              <a:rPr lang="en-US" altLang="zh-CN" dirty="0" smtClean="0"/>
              <a:t>3</a:t>
            </a:r>
            <a:r>
              <a:rPr lang="zh-CN" altLang="en-US" dirty="0" smtClean="0"/>
              <a:t>、借款单     </a:t>
            </a:r>
            <a:r>
              <a:rPr lang="zh-CN" altLang="en-US" sz="1800" dirty="0" smtClean="0">
                <a:latin typeface="华文隶书" pitchFamily="2" charset="-122"/>
                <a:ea typeface="华文隶书" pitchFamily="2" charset="-122"/>
              </a:rPr>
              <a:t>个人预支现金付费用的单据</a:t>
            </a:r>
            <a:endParaRPr lang="en-US" altLang="zh-CN" sz="1800" dirty="0" smtClean="0">
              <a:latin typeface="华文隶书" pitchFamily="2" charset="-122"/>
              <a:ea typeface="华文隶书" pitchFamily="2" charset="-122"/>
            </a:endParaRPr>
          </a:p>
          <a:p>
            <a:r>
              <a:rPr lang="en-US" altLang="zh-CN" dirty="0" smtClean="0"/>
              <a:t>4</a:t>
            </a:r>
            <a:r>
              <a:rPr lang="zh-CN" altLang="en-US" dirty="0" smtClean="0"/>
              <a:t>、请款单     </a:t>
            </a:r>
            <a:r>
              <a:rPr lang="zh-CN" altLang="en-US" sz="1800" dirty="0" smtClean="0">
                <a:latin typeface="华文隶书" pitchFamily="2" charset="-122"/>
                <a:ea typeface="华文隶书" pitchFamily="2" charset="-122"/>
              </a:rPr>
              <a:t>先付单位款后到发票的单据</a:t>
            </a:r>
            <a:endParaRPr lang="zh-CN" altLang="en-US" sz="1800" dirty="0">
              <a:latin typeface="华文隶书" pitchFamily="2" charset="-122"/>
              <a:ea typeface="华文隶书" pitchFamily="2" charset="-122"/>
            </a:endParaRPr>
          </a:p>
        </p:txBody>
      </p:sp>
    </p:spTree>
  </p:cSld>
  <p:clrMapOvr>
    <a:masterClrMapping/>
  </p:clrMapOvr>
  <p:transition spd="slow">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58" y="1643050"/>
            <a:ext cx="6120680" cy="571504"/>
          </a:xfrm>
        </p:spPr>
        <p:txBody>
          <a:bodyPr/>
          <a:lstStyle/>
          <a:p>
            <a:r>
              <a:rPr lang="zh-CN" altLang="en-US" sz="3200" dirty="0" smtClean="0">
                <a:solidFill>
                  <a:srgbClr val="0070C0"/>
                </a:solidFill>
                <a:latin typeface="隶书" pitchFamily="49" charset="-122"/>
                <a:ea typeface="隶书" pitchFamily="49" charset="-122"/>
              </a:rPr>
              <a:t>日常费用报销流程</a:t>
            </a:r>
            <a:br>
              <a:rPr lang="zh-CN" altLang="en-US" sz="3200" dirty="0" smtClean="0">
                <a:solidFill>
                  <a:srgbClr val="0070C0"/>
                </a:solidFill>
                <a:latin typeface="隶书" pitchFamily="49" charset="-122"/>
                <a:ea typeface="隶书" pitchFamily="49" charset="-122"/>
              </a:rPr>
            </a:br>
            <a:endParaRPr lang="zh-CN" altLang="en-US" sz="3200" dirty="0">
              <a:solidFill>
                <a:srgbClr val="0070C0"/>
              </a:solidFill>
            </a:endParaRPr>
          </a:p>
        </p:txBody>
      </p:sp>
      <p:sp>
        <p:nvSpPr>
          <p:cNvPr id="3" name="内容占位符 2"/>
          <p:cNvSpPr>
            <a:spLocks noGrp="1"/>
          </p:cNvSpPr>
          <p:nvPr>
            <p:ph idx="1"/>
          </p:nvPr>
        </p:nvSpPr>
        <p:spPr>
          <a:xfrm>
            <a:off x="285720" y="2143116"/>
            <a:ext cx="8424936" cy="4054485"/>
          </a:xfrm>
        </p:spPr>
        <p:txBody>
          <a:bodyPr>
            <a:normAutofit fontScale="92500" lnSpcReduction="10000"/>
          </a:bodyPr>
          <a:lstStyle/>
          <a:p>
            <a:r>
              <a:rPr lang="en-US" sz="2800" dirty="0" smtClean="0">
                <a:latin typeface="隶书" pitchFamily="49" charset="-122"/>
                <a:ea typeface="隶书" pitchFamily="49" charset="-122"/>
              </a:rPr>
              <a:t>1. </a:t>
            </a:r>
            <a:r>
              <a:rPr lang="zh-CN" altLang="en-US" sz="2800" dirty="0" smtClean="0">
                <a:latin typeface="隶书" pitchFamily="49" charset="-122"/>
                <a:ea typeface="隶书" pitchFamily="49" charset="-122"/>
              </a:rPr>
              <a:t>费用发生后需填写</a:t>
            </a:r>
            <a:r>
              <a:rPr lang="en-US" altLang="zh-CN" sz="2800" dirty="0" smtClean="0">
                <a:latin typeface="隶书" pitchFamily="49" charset="-122"/>
                <a:ea typeface="隶书" pitchFamily="49" charset="-122"/>
              </a:rPr>
              <a:t>《</a:t>
            </a:r>
            <a:r>
              <a:rPr lang="zh-CN" altLang="en-US" sz="2800" dirty="0" smtClean="0">
                <a:solidFill>
                  <a:srgbClr val="FF0000"/>
                </a:solidFill>
                <a:latin typeface="隶书" pitchFamily="49" charset="-122"/>
                <a:ea typeface="隶书" pitchFamily="49" charset="-122"/>
              </a:rPr>
              <a:t>费用报销单</a:t>
            </a:r>
            <a:r>
              <a:rPr lang="en-US" altLang="zh-CN" sz="2800" dirty="0" smtClean="0">
                <a:latin typeface="隶书" pitchFamily="49" charset="-122"/>
                <a:ea typeface="隶书" pitchFamily="49" charset="-122"/>
              </a:rPr>
              <a:t>》</a:t>
            </a:r>
            <a:r>
              <a:rPr lang="zh-CN" altLang="en-US" sz="2800" dirty="0" smtClean="0">
                <a:latin typeface="隶书" pitchFamily="49" charset="-122"/>
                <a:ea typeface="隶书" pitchFamily="49" charset="-122"/>
              </a:rPr>
              <a:t>，并附上与该费用相应的</a:t>
            </a:r>
            <a:r>
              <a:rPr lang="zh-CN" altLang="en-US" sz="2800" dirty="0" smtClean="0">
                <a:solidFill>
                  <a:srgbClr val="FF0000"/>
                </a:solidFill>
                <a:latin typeface="隶书" pitchFamily="49" charset="-122"/>
                <a:ea typeface="隶书" pitchFamily="49" charset="-122"/>
              </a:rPr>
              <a:t>原始票据</a:t>
            </a:r>
            <a:r>
              <a:rPr lang="zh-CN" altLang="en-US" sz="2800" dirty="0" smtClean="0">
                <a:latin typeface="隶书" pitchFamily="49" charset="-122"/>
                <a:ea typeface="隶书" pitchFamily="49" charset="-122"/>
              </a:rPr>
              <a:t>，写</a:t>
            </a:r>
            <a:r>
              <a:rPr lang="zh-CN" altLang="en-US" sz="2800" dirty="0" smtClean="0">
                <a:solidFill>
                  <a:srgbClr val="00B0F0"/>
                </a:solidFill>
                <a:latin typeface="隶书" pitchFamily="49" charset="-122"/>
                <a:ea typeface="隶书" pitchFamily="49" charset="-122"/>
              </a:rPr>
              <a:t>明报销人、报销日期</a:t>
            </a:r>
            <a:r>
              <a:rPr lang="zh-CN" altLang="en-US" sz="2800" dirty="0" smtClean="0">
                <a:latin typeface="隶书" pitchFamily="49" charset="-122"/>
                <a:ea typeface="隶书" pitchFamily="49" charset="-122"/>
              </a:rPr>
              <a:t>、所属</a:t>
            </a:r>
            <a:r>
              <a:rPr lang="zh-CN" altLang="en-US" sz="2800" dirty="0" smtClean="0">
                <a:solidFill>
                  <a:srgbClr val="00B0F0"/>
                </a:solidFill>
                <a:latin typeface="隶书" pitchFamily="49" charset="-122"/>
                <a:ea typeface="隶书" pitchFamily="49" charset="-122"/>
              </a:rPr>
              <a:t>部门、报销事由</a:t>
            </a:r>
            <a:r>
              <a:rPr lang="zh-CN" altLang="en-US" sz="2800" dirty="0" smtClean="0">
                <a:latin typeface="隶书" pitchFamily="49" charset="-122"/>
                <a:ea typeface="隶书" pitchFamily="49" charset="-122"/>
              </a:rPr>
              <a:t>、后附相应报销金额的票据。报销金额大小写须相符，且单据表面</a:t>
            </a:r>
            <a:r>
              <a:rPr lang="zh-CN" altLang="en-US" sz="2800" dirty="0" smtClean="0">
                <a:solidFill>
                  <a:srgbClr val="FF0000"/>
                </a:solidFill>
                <a:latin typeface="隶书" pitchFamily="49" charset="-122"/>
                <a:ea typeface="隶书" pitchFamily="49" charset="-122"/>
              </a:rPr>
              <a:t>不得涂改</a:t>
            </a:r>
            <a:r>
              <a:rPr lang="zh-CN" altLang="en-US" sz="2800" dirty="0" smtClean="0">
                <a:latin typeface="隶书" pitchFamily="49" charset="-122"/>
                <a:ea typeface="隶书" pitchFamily="49" charset="-122"/>
              </a:rPr>
              <a:t>。</a:t>
            </a:r>
            <a:r>
              <a:rPr lang="en-US" altLang="zh-CN" sz="2800" dirty="0" smtClean="0">
                <a:latin typeface="隶书" pitchFamily="49" charset="-122"/>
                <a:ea typeface="隶书" pitchFamily="49" charset="-122"/>
              </a:rPr>
              <a:t>《</a:t>
            </a:r>
            <a:r>
              <a:rPr lang="zh-CN" altLang="en-US" sz="2800" dirty="0" smtClean="0">
                <a:latin typeface="隶书" pitchFamily="49" charset="-122"/>
                <a:ea typeface="隶书" pitchFamily="49" charset="-122"/>
              </a:rPr>
              <a:t>费用报销单</a:t>
            </a:r>
            <a:r>
              <a:rPr lang="en-US" altLang="zh-CN" sz="2800" dirty="0" smtClean="0">
                <a:latin typeface="隶书" pitchFamily="49" charset="-122"/>
                <a:ea typeface="隶书" pitchFamily="49" charset="-122"/>
              </a:rPr>
              <a:t>》</a:t>
            </a:r>
            <a:r>
              <a:rPr lang="zh-CN" altLang="en-US" sz="2800" dirty="0" smtClean="0">
                <a:latin typeface="隶书" pitchFamily="49" charset="-122"/>
                <a:ea typeface="隶书" pitchFamily="49" charset="-122"/>
              </a:rPr>
              <a:t>经报销人所属部门</a:t>
            </a:r>
            <a:r>
              <a:rPr lang="zh-CN" altLang="en-US" sz="2800" dirty="0" smtClean="0">
                <a:solidFill>
                  <a:srgbClr val="FFC000"/>
                </a:solidFill>
                <a:latin typeface="隶书" pitchFamily="49" charset="-122"/>
                <a:ea typeface="隶书" pitchFamily="49" charset="-122"/>
              </a:rPr>
              <a:t>负责人确认</a:t>
            </a:r>
            <a:r>
              <a:rPr lang="zh-CN" altLang="en-US" sz="2800" dirty="0" smtClean="0">
                <a:latin typeface="隶书" pitchFamily="49" charset="-122"/>
                <a:ea typeface="隶书" pitchFamily="49" charset="-122"/>
              </a:rPr>
              <a:t>、</a:t>
            </a:r>
            <a:r>
              <a:rPr lang="zh-CN" altLang="en-US" sz="2800" dirty="0" smtClean="0">
                <a:solidFill>
                  <a:srgbClr val="FFC000"/>
                </a:solidFill>
                <a:latin typeface="隶书" pitchFamily="49" charset="-122"/>
                <a:ea typeface="隶书" pitchFamily="49" charset="-122"/>
              </a:rPr>
              <a:t>财务负责人审批</a:t>
            </a:r>
            <a:r>
              <a:rPr lang="zh-CN" altLang="en-US" sz="2800" dirty="0" smtClean="0">
                <a:latin typeface="隶书" pitchFamily="49" charset="-122"/>
                <a:ea typeface="隶书" pitchFamily="49" charset="-122"/>
              </a:rPr>
              <a:t>，由</a:t>
            </a:r>
            <a:r>
              <a:rPr lang="zh-CN" altLang="en-US" sz="2800" dirty="0" smtClean="0">
                <a:solidFill>
                  <a:srgbClr val="FFC000"/>
                </a:solidFill>
                <a:latin typeface="隶书" pitchFamily="49" charset="-122"/>
                <a:ea typeface="隶书" pitchFamily="49" charset="-122"/>
              </a:rPr>
              <a:t>总经理或经授权人员核准</a:t>
            </a:r>
            <a:r>
              <a:rPr lang="zh-CN" altLang="en-US" sz="2800" dirty="0" smtClean="0">
                <a:latin typeface="隶书" pitchFamily="49" charset="-122"/>
                <a:ea typeface="隶书" pitchFamily="49" charset="-122"/>
              </a:rPr>
              <a:t>，方可向出纳支取款项。</a:t>
            </a:r>
          </a:p>
          <a:p>
            <a:r>
              <a:rPr lang="en-US" sz="2800" dirty="0" smtClean="0">
                <a:latin typeface="隶书" pitchFamily="49" charset="-122"/>
                <a:ea typeface="隶书" pitchFamily="49" charset="-122"/>
              </a:rPr>
              <a:t>2. </a:t>
            </a:r>
            <a:r>
              <a:rPr lang="zh-CN" altLang="en-US" sz="2800" dirty="0" smtClean="0">
                <a:latin typeface="隶书" pitchFamily="49" charset="-122"/>
                <a:ea typeface="隶书" pitchFamily="49" charset="-122"/>
              </a:rPr>
              <a:t>出差人员回公司后，填写</a:t>
            </a:r>
            <a:r>
              <a:rPr lang="en-US" altLang="zh-CN" sz="2800" dirty="0" smtClean="0">
                <a:latin typeface="隶书" pitchFamily="49" charset="-122"/>
                <a:ea typeface="隶书" pitchFamily="49" charset="-122"/>
              </a:rPr>
              <a:t>《</a:t>
            </a:r>
            <a:r>
              <a:rPr lang="zh-CN" altLang="en-US" sz="2800" dirty="0" smtClean="0">
                <a:solidFill>
                  <a:srgbClr val="FF0000"/>
                </a:solidFill>
                <a:latin typeface="隶书" pitchFamily="49" charset="-122"/>
                <a:ea typeface="隶书" pitchFamily="49" charset="-122"/>
              </a:rPr>
              <a:t>差旅费报销单</a:t>
            </a:r>
            <a:r>
              <a:rPr lang="en-US" altLang="zh-CN" sz="2800" dirty="0" smtClean="0">
                <a:latin typeface="隶书" pitchFamily="49" charset="-122"/>
                <a:ea typeface="隶书" pitchFamily="49" charset="-122"/>
              </a:rPr>
              <a:t>》</a:t>
            </a:r>
            <a:r>
              <a:rPr lang="zh-CN" altLang="en-US" sz="2800" dirty="0" smtClean="0">
                <a:latin typeface="隶书" pitchFamily="49" charset="-122"/>
                <a:ea typeface="隶书" pitchFamily="49" charset="-122"/>
              </a:rPr>
              <a:t>，附经核准后的</a:t>
            </a:r>
            <a:r>
              <a:rPr lang="en-US" altLang="zh-CN" sz="2800" dirty="0" smtClean="0">
                <a:latin typeface="隶书" pitchFamily="49" charset="-122"/>
                <a:ea typeface="隶书" pitchFamily="49" charset="-122"/>
              </a:rPr>
              <a:t>《</a:t>
            </a:r>
            <a:r>
              <a:rPr lang="zh-CN" altLang="en-US" sz="2800" dirty="0" smtClean="0">
                <a:latin typeface="隶书" pitchFamily="49" charset="-122"/>
                <a:ea typeface="隶书" pitchFamily="49" charset="-122"/>
              </a:rPr>
              <a:t>出差申请单</a:t>
            </a:r>
            <a:r>
              <a:rPr lang="en-US" altLang="zh-CN" sz="2800" dirty="0" smtClean="0">
                <a:latin typeface="隶书" pitchFamily="49" charset="-122"/>
                <a:ea typeface="隶书" pitchFamily="49" charset="-122"/>
              </a:rPr>
              <a:t>》</a:t>
            </a:r>
            <a:r>
              <a:rPr lang="zh-CN" altLang="en-US" sz="2800" dirty="0" smtClean="0">
                <a:latin typeface="隶书" pitchFamily="49" charset="-122"/>
                <a:ea typeface="隶书" pitchFamily="49" charset="-122"/>
              </a:rPr>
              <a:t>，于一周内完成报销工作。</a:t>
            </a:r>
          </a:p>
          <a:p>
            <a:r>
              <a:rPr lang="en-US" sz="2800" dirty="0" smtClean="0">
                <a:latin typeface="隶书" pitchFamily="49" charset="-122"/>
                <a:ea typeface="隶书" pitchFamily="49" charset="-122"/>
              </a:rPr>
              <a:t>3. </a:t>
            </a:r>
            <a:r>
              <a:rPr lang="zh-CN" altLang="en-US" sz="2800" dirty="0" smtClean="0">
                <a:latin typeface="隶书" pitchFamily="49" charset="-122"/>
                <a:ea typeface="隶书" pitchFamily="49" charset="-122"/>
              </a:rPr>
              <a:t>已经签定合同的支出单据，申请付款时，需附合同复印件。</a:t>
            </a:r>
          </a:p>
          <a:p>
            <a:endParaRPr lang="zh-CN" altLang="en-US" dirty="0"/>
          </a:p>
        </p:txBody>
      </p:sp>
    </p:spTree>
  </p:cSld>
  <p:clrMapOvr>
    <a:masterClrMapping/>
  </p:clrMapOvr>
  <p:transition spd="slow">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1714488"/>
            <a:ext cx="8424936" cy="4411675"/>
          </a:xfrm>
          <a:ln>
            <a:solidFill>
              <a:schemeClr val="accent2">
                <a:lumMod val="20000"/>
                <a:lumOff val="80000"/>
              </a:schemeClr>
            </a:solidFill>
          </a:ln>
        </p:spPr>
        <p:txBody>
          <a:bodyPr>
            <a:normAutofit/>
          </a:bodyPr>
          <a:lstStyle/>
          <a:p>
            <a:pPr marL="396000"/>
            <a:endParaRPr lang="en-US" sz="2400" dirty="0" smtClean="0">
              <a:latin typeface="隶书" pitchFamily="49" charset="-122"/>
              <a:ea typeface="隶书" pitchFamily="49" charset="-122"/>
            </a:endParaRPr>
          </a:p>
          <a:p>
            <a:pPr marL="396000"/>
            <a:r>
              <a:rPr lang="en-US" sz="2400" dirty="0" smtClean="0">
                <a:latin typeface="隶书" pitchFamily="49" charset="-122"/>
                <a:ea typeface="隶书" pitchFamily="49" charset="-122"/>
              </a:rPr>
              <a:t>4. </a:t>
            </a:r>
            <a:r>
              <a:rPr lang="zh-CN" altLang="en-US" sz="2400" dirty="0" smtClean="0">
                <a:latin typeface="隶书" pitchFamily="49" charset="-122"/>
                <a:ea typeface="隶书" pitchFamily="49" charset="-122"/>
              </a:rPr>
              <a:t>常规且金额固定的费用如厂房租金</a:t>
            </a:r>
            <a:r>
              <a:rPr lang="en-US" sz="2400" dirty="0" smtClean="0">
                <a:latin typeface="隶书" pitchFamily="49" charset="-122"/>
                <a:ea typeface="隶书" pitchFamily="49" charset="-122"/>
              </a:rPr>
              <a:t>/</a:t>
            </a:r>
            <a:r>
              <a:rPr lang="zh-CN" altLang="en-US" sz="2400" dirty="0" smtClean="0">
                <a:latin typeface="隶书" pitchFamily="49" charset="-122"/>
                <a:ea typeface="隶书" pitchFamily="49" charset="-122"/>
              </a:rPr>
              <a:t>宿舍租金</a:t>
            </a:r>
            <a:r>
              <a:rPr lang="en-US" sz="2400" dirty="0" smtClean="0">
                <a:latin typeface="隶书" pitchFamily="49" charset="-122"/>
                <a:ea typeface="隶书" pitchFamily="49" charset="-122"/>
              </a:rPr>
              <a:t>/</a:t>
            </a:r>
            <a:r>
              <a:rPr lang="zh-CN" altLang="en-US" sz="2400" dirty="0" smtClean="0">
                <a:latin typeface="隶书" pitchFamily="49" charset="-122"/>
                <a:ea typeface="隶书" pitchFamily="49" charset="-122"/>
              </a:rPr>
              <a:t>水电，由部门负责人确认，财务负责人审批；其他由部门负责人确认，财务负责人审批后，报送至总经理或经授权人员核准，总经理或经授权人员签字后视为同意财务部付款，出纳员收到审批手续齐全的</a:t>
            </a:r>
            <a:r>
              <a:rPr lang="en-US" altLang="zh-CN" sz="2400" dirty="0" smtClean="0">
                <a:latin typeface="隶书" pitchFamily="49" charset="-122"/>
                <a:ea typeface="隶书" pitchFamily="49" charset="-122"/>
              </a:rPr>
              <a:t>《</a:t>
            </a:r>
            <a:r>
              <a:rPr lang="zh-CN" altLang="en-US" sz="2400" dirty="0" smtClean="0">
                <a:latin typeface="隶书" pitchFamily="49" charset="-122"/>
                <a:ea typeface="隶书" pitchFamily="49" charset="-122"/>
              </a:rPr>
              <a:t>费用报销单</a:t>
            </a:r>
            <a:r>
              <a:rPr lang="en-US" altLang="zh-CN" sz="2400" dirty="0" smtClean="0">
                <a:latin typeface="隶书" pitchFamily="49" charset="-122"/>
                <a:ea typeface="隶书" pitchFamily="49" charset="-122"/>
              </a:rPr>
              <a:t>》</a:t>
            </a:r>
            <a:r>
              <a:rPr lang="zh-CN" altLang="en-US" sz="2400" dirty="0" smtClean="0">
                <a:latin typeface="隶书" pitchFamily="49" charset="-122"/>
                <a:ea typeface="隶书" pitchFamily="49" charset="-122"/>
              </a:rPr>
              <a:t>或</a:t>
            </a:r>
            <a:r>
              <a:rPr lang="en-US" altLang="zh-CN" sz="2400" dirty="0" smtClean="0">
                <a:latin typeface="隶书" pitchFamily="49" charset="-122"/>
                <a:ea typeface="隶书" pitchFamily="49" charset="-122"/>
              </a:rPr>
              <a:t>《</a:t>
            </a:r>
            <a:r>
              <a:rPr lang="zh-CN" altLang="en-US" sz="2400" dirty="0" smtClean="0">
                <a:latin typeface="隶书" pitchFamily="49" charset="-122"/>
                <a:ea typeface="隶书" pitchFamily="49" charset="-122"/>
              </a:rPr>
              <a:t>差旅费报销单</a:t>
            </a:r>
            <a:r>
              <a:rPr lang="en-US" altLang="zh-CN" sz="2400" dirty="0" smtClean="0">
                <a:latin typeface="隶书" pitchFamily="49" charset="-122"/>
                <a:ea typeface="隶书" pitchFamily="49" charset="-122"/>
              </a:rPr>
              <a:t>》</a:t>
            </a:r>
            <a:r>
              <a:rPr lang="zh-CN" altLang="en-US" sz="2400" dirty="0" smtClean="0">
                <a:latin typeface="隶书" pitchFamily="49" charset="-122"/>
                <a:ea typeface="隶书" pitchFamily="49" charset="-122"/>
              </a:rPr>
              <a:t>方可付款，同时，报销人在领款人处签字确认。</a:t>
            </a:r>
            <a:endParaRPr lang="en-US" sz="2400" dirty="0" smtClean="0">
              <a:latin typeface="隶书" pitchFamily="49" charset="-122"/>
              <a:ea typeface="隶书" pitchFamily="49" charset="-122"/>
            </a:endParaRPr>
          </a:p>
          <a:p>
            <a:pPr marL="396000"/>
            <a:r>
              <a:rPr lang="en-US" sz="2400" dirty="0" smtClean="0">
                <a:latin typeface="隶书" pitchFamily="49" charset="-122"/>
                <a:ea typeface="隶书" pitchFamily="49" charset="-122"/>
              </a:rPr>
              <a:t>5.</a:t>
            </a:r>
            <a:r>
              <a:rPr lang="zh-CN" altLang="en-US" sz="2400" dirty="0" smtClean="0">
                <a:latin typeface="隶书" pitchFamily="49" charset="-122"/>
                <a:ea typeface="隶书" pitchFamily="49" charset="-122"/>
              </a:rPr>
              <a:t>同一事项必须一笔报销，不得分拆报销</a:t>
            </a:r>
            <a:r>
              <a:rPr lang="zh-CN" altLang="en-US" sz="2400" dirty="0" smtClean="0"/>
              <a:t>。</a:t>
            </a:r>
            <a:endParaRPr lang="en-US" altLang="zh-CN" sz="2400" dirty="0" smtClean="0"/>
          </a:p>
          <a:p>
            <a:pPr marL="396000"/>
            <a:r>
              <a:rPr lang="en-US" altLang="zh-CN" sz="2400" dirty="0" smtClean="0">
                <a:latin typeface="隶书" pitchFamily="49" charset="-122"/>
                <a:ea typeface="隶书" pitchFamily="49" charset="-122"/>
              </a:rPr>
              <a:t>6.</a:t>
            </a:r>
            <a:r>
              <a:rPr lang="zh-CN" altLang="en-US" sz="2400" dirty="0" smtClean="0">
                <a:solidFill>
                  <a:srgbClr val="FF0000"/>
                </a:solidFill>
                <a:latin typeface="隶书" pitchFamily="49" charset="-122"/>
                <a:ea typeface="隶书" pitchFamily="49" charset="-122"/>
              </a:rPr>
              <a:t>先借支后报销</a:t>
            </a:r>
            <a:r>
              <a:rPr lang="zh-CN" altLang="en-US" sz="2400" dirty="0" smtClean="0">
                <a:latin typeface="隶书" pitchFamily="49" charset="-122"/>
                <a:ea typeface="隶书" pitchFamily="49" charset="-122"/>
              </a:rPr>
              <a:t>的，报销单签批完成后，单据交出纳处，办理还借支手续；</a:t>
            </a:r>
            <a:r>
              <a:rPr lang="zh-CN" altLang="en-US" sz="2400" dirty="0" smtClean="0">
                <a:solidFill>
                  <a:schemeClr val="accent6">
                    <a:lumMod val="75000"/>
                  </a:schemeClr>
                </a:solidFill>
                <a:latin typeface="隶书" pitchFamily="49" charset="-122"/>
                <a:ea typeface="隶书" pitchFamily="49" charset="-122"/>
              </a:rPr>
              <a:t>报销单领款人处亲笔签名</a:t>
            </a:r>
            <a:r>
              <a:rPr lang="zh-CN" altLang="en-US" sz="2400" dirty="0" smtClean="0">
                <a:latin typeface="隶书" pitchFamily="49" charset="-122"/>
                <a:ea typeface="隶书" pitchFamily="49" charset="-122"/>
              </a:rPr>
              <a:t>，同时</a:t>
            </a:r>
            <a:r>
              <a:rPr lang="zh-CN" altLang="en-US" sz="2400" dirty="0" smtClean="0">
                <a:solidFill>
                  <a:srgbClr val="FF0000"/>
                </a:solidFill>
                <a:latin typeface="隶书" pitchFamily="49" charset="-122"/>
                <a:ea typeface="隶书" pitchFamily="49" charset="-122"/>
              </a:rPr>
              <a:t>领取收款收据</a:t>
            </a:r>
            <a:r>
              <a:rPr lang="zh-CN" altLang="en-US" sz="2400" dirty="0" smtClean="0">
                <a:latin typeface="隶书" pitchFamily="49" charset="-122"/>
                <a:ea typeface="隶书" pitchFamily="49" charset="-122"/>
              </a:rPr>
              <a:t>；记得报销单上注明原借款额。</a:t>
            </a:r>
            <a:endParaRPr lang="en-US" altLang="zh-CN" sz="2400" dirty="0" smtClean="0">
              <a:latin typeface="隶书" pitchFamily="49" charset="-122"/>
              <a:ea typeface="隶书" pitchFamily="49" charset="-122"/>
            </a:endParaRPr>
          </a:p>
          <a:p>
            <a:pPr marL="396000"/>
            <a:endParaRPr lang="zh-CN" altLang="en-US" sz="2400" dirty="0" smtClean="0"/>
          </a:p>
          <a:p>
            <a:endParaRPr lang="zh-CN" altLang="en-US" dirty="0"/>
          </a:p>
        </p:txBody>
      </p:sp>
    </p:spTree>
  </p:cSld>
  <p:clrMapOvr>
    <a:masterClrMapping/>
  </p:clrMapOvr>
  <p:transition spd="slow">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1196752"/>
            <a:ext cx="3888432" cy="710952"/>
          </a:xfrm>
        </p:spPr>
        <p:txBody>
          <a:bodyPr/>
          <a:lstStyle/>
          <a:p>
            <a:r>
              <a:rPr lang="zh-CN" altLang="en-US" sz="2800" dirty="0" smtClean="0">
                <a:solidFill>
                  <a:srgbClr val="0070C0"/>
                </a:solidFill>
                <a:latin typeface="隶书" pitchFamily="49" charset="-122"/>
                <a:ea typeface="隶书" pitchFamily="49" charset="-122"/>
              </a:rPr>
              <a:t>请款单样版</a:t>
            </a:r>
            <a:endParaRPr lang="zh-CN" altLang="en-US" sz="2800" dirty="0">
              <a:solidFill>
                <a:srgbClr val="0070C0"/>
              </a:solidFill>
              <a:latin typeface="隶书" pitchFamily="49" charset="-122"/>
              <a:ea typeface="隶书" pitchFamily="49" charset="-122"/>
            </a:endParaRPr>
          </a:p>
        </p:txBody>
      </p:sp>
      <p:sp>
        <p:nvSpPr>
          <p:cNvPr id="6" name="动作按钮: 后退或前一项 5">
            <a:hlinkClick r:id="rId3" action="ppaction://hlinksldjump" highlightClick="1"/>
          </p:cNvPr>
          <p:cNvSpPr/>
          <p:nvPr/>
        </p:nvSpPr>
        <p:spPr>
          <a:xfrm>
            <a:off x="8892480" y="6669360"/>
            <a:ext cx="251520" cy="1886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0" name="Picture 2"/>
          <p:cNvPicPr>
            <a:picLocks noChangeAspect="1" noChangeArrowheads="1"/>
          </p:cNvPicPr>
          <p:nvPr/>
        </p:nvPicPr>
        <p:blipFill>
          <a:blip r:embed="rId4" cstate="print"/>
          <a:srcRect/>
          <a:stretch>
            <a:fillRect/>
          </a:stretch>
        </p:blipFill>
        <p:spPr bwMode="auto">
          <a:xfrm>
            <a:off x="539552" y="1844824"/>
            <a:ext cx="7272808" cy="3744416"/>
          </a:xfrm>
          <a:prstGeom prst="rect">
            <a:avLst/>
          </a:prstGeom>
          <a:noFill/>
          <a:ln w="9525">
            <a:noFill/>
            <a:miter lim="800000"/>
            <a:headEnd/>
            <a:tailEnd/>
          </a:ln>
        </p:spPr>
      </p:pic>
      <p:sp>
        <p:nvSpPr>
          <p:cNvPr id="7" name="矩形 6"/>
          <p:cNvSpPr/>
          <p:nvPr/>
        </p:nvSpPr>
        <p:spPr>
          <a:xfrm>
            <a:off x="539552" y="5949280"/>
            <a:ext cx="3877985" cy="369332"/>
          </a:xfrm>
          <a:prstGeom prst="rect">
            <a:avLst/>
          </a:prstGeom>
        </p:spPr>
        <p:txBody>
          <a:bodyPr wrap="none">
            <a:spAutoFit/>
          </a:bodyPr>
          <a:lstStyle/>
          <a:p>
            <a:r>
              <a:rPr lang="zh-CN" altLang="en-US" b="1" dirty="0" smtClean="0">
                <a:latin typeface="隶书" pitchFamily="49" charset="-122"/>
                <a:ea typeface="隶书" pitchFamily="49" charset="-122"/>
              </a:rPr>
              <a:t>请款单应付上相应合同等付款资料。</a:t>
            </a:r>
            <a:endParaRPr lang="zh-CN" altLang="en-US" b="1" dirty="0">
              <a:latin typeface="隶书" pitchFamily="49" charset="-122"/>
              <a:ea typeface="隶书" pitchFamily="49" charset="-122"/>
            </a:endParaRPr>
          </a:p>
        </p:txBody>
      </p:sp>
    </p:spTree>
  </p:cSld>
  <p:clrMapOvr>
    <a:masterClrMapping/>
  </p:clrMapOvr>
  <p:transition spd="slow">
    <p:pull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descr="H:\Users\Administrator\AppData\Roaming\Tencent\Users\13833206\QQ\WinTemp\RichOle\3TRS8__O7(24DC`8DZ{T{2J.jpg"/>
          <p:cNvPicPr>
            <a:picLocks noGrp="1" noChangeAspect="1" noChangeArrowheads="1"/>
          </p:cNvPicPr>
          <p:nvPr>
            <p:ph idx="1"/>
          </p:nvPr>
        </p:nvPicPr>
        <p:blipFill>
          <a:blip r:embed="rId3" cstate="print"/>
          <a:srcRect/>
          <a:stretch>
            <a:fillRect/>
          </a:stretch>
        </p:blipFill>
        <p:spPr bwMode="auto">
          <a:xfrm rot="5400000">
            <a:off x="2257989" y="-161645"/>
            <a:ext cx="4484008" cy="7632850"/>
          </a:xfrm>
          <a:prstGeom prst="rect">
            <a:avLst/>
          </a:prstGeom>
          <a:noFill/>
        </p:spPr>
      </p:pic>
      <p:sp>
        <p:nvSpPr>
          <p:cNvPr id="2" name="标题 1"/>
          <p:cNvSpPr>
            <a:spLocks noGrp="1"/>
          </p:cNvSpPr>
          <p:nvPr>
            <p:ph type="title"/>
          </p:nvPr>
        </p:nvSpPr>
        <p:spPr/>
        <p:txBody>
          <a:bodyPr/>
          <a:lstStyle/>
          <a:p>
            <a:r>
              <a:rPr lang="zh-CN" altLang="en-US" sz="2800" dirty="0" smtClean="0">
                <a:solidFill>
                  <a:srgbClr val="0070C0"/>
                </a:solidFill>
                <a:latin typeface="隶书" pitchFamily="49" charset="-122"/>
                <a:ea typeface="隶书" pitchFamily="49" charset="-122"/>
              </a:rPr>
              <a:t>费用报销单样版</a:t>
            </a:r>
            <a:endParaRPr lang="zh-CN" altLang="en-US" sz="2800" dirty="0">
              <a:solidFill>
                <a:srgbClr val="0070C0"/>
              </a:solidFill>
              <a:latin typeface="隶书" pitchFamily="49" charset="-122"/>
              <a:ea typeface="隶书" pitchFamily="49" charset="-122"/>
            </a:endParaRPr>
          </a:p>
        </p:txBody>
      </p:sp>
      <p:sp>
        <p:nvSpPr>
          <p:cNvPr id="6" name="标题 1"/>
          <p:cNvSpPr txBox="1">
            <a:spLocks/>
          </p:cNvSpPr>
          <p:nvPr/>
        </p:nvSpPr>
        <p:spPr>
          <a:xfrm>
            <a:off x="179512" y="5589240"/>
            <a:ext cx="8208912" cy="864096"/>
          </a:xfrm>
          <a:prstGeom prst="rect">
            <a:avLst/>
          </a:prstGeom>
        </p:spPr>
        <p:txBody>
          <a:bodyPr vert="horz" lIns="91440" tIns="45720" rIns="91440" bIns="45720" rtlCol="0" anchor="ctr">
            <a:noAutofit/>
          </a:bodyPr>
          <a:lstStyle/>
          <a:p>
            <a:pPr lvl="0"/>
            <a:r>
              <a:rPr lang="zh-CN" altLang="en-US" sz="1400" b="1" dirty="0" smtClean="0">
                <a:latin typeface="宋体" pitchFamily="2" charset="-122"/>
                <a:ea typeface="宋体" pitchFamily="2" charset="-122"/>
              </a:rPr>
              <a:t>报销部门、日期、用途、金额、金额合计、大写金额为报销单必填项。</a:t>
            </a:r>
            <a:endParaRPr lang="en-US" altLang="zh-CN" sz="1400" b="1" dirty="0" smtClean="0"/>
          </a:p>
          <a:p>
            <a:r>
              <a:rPr lang="zh-CN" altLang="en-US" sz="1400" b="1" dirty="0" smtClean="0"/>
              <a:t>报销部门后加上费用所属事业部    如销售部门报销的费用为晶振产品所报销的费用应该写 销售部</a:t>
            </a:r>
            <a:r>
              <a:rPr lang="en-US" altLang="zh-CN" sz="1400" b="1" dirty="0" smtClean="0"/>
              <a:t>-</a:t>
            </a:r>
            <a:r>
              <a:rPr lang="zh-CN" altLang="en-US" sz="1400" b="1" dirty="0" smtClean="0"/>
              <a:t>晶振；销售部还应分大客户、中小与军工客户、海外客户、物联网  </a:t>
            </a:r>
            <a:endParaRPr lang="en-US" altLang="zh-CN" sz="1400" b="1" dirty="0" smtClean="0"/>
          </a:p>
        </p:txBody>
      </p:sp>
      <p:sp>
        <p:nvSpPr>
          <p:cNvPr id="9" name="动作按钮: 后退或前一项 8">
            <a:hlinkClick r:id="rId4" action="ppaction://hlinksldjump" highlightClick="1"/>
          </p:cNvPr>
          <p:cNvSpPr/>
          <p:nvPr/>
        </p:nvSpPr>
        <p:spPr>
          <a:xfrm>
            <a:off x="8892480" y="6669360"/>
            <a:ext cx="251520" cy="1886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check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84168" y="1628800"/>
            <a:ext cx="2699792" cy="710952"/>
          </a:xfrm>
        </p:spPr>
        <p:txBody>
          <a:bodyPr/>
          <a:lstStyle/>
          <a:p>
            <a:r>
              <a:rPr lang="zh-CN" altLang="en-US" sz="2800" dirty="0" smtClean="0">
                <a:solidFill>
                  <a:schemeClr val="accent1"/>
                </a:solidFill>
                <a:latin typeface="隶书" pitchFamily="49" charset="-122"/>
                <a:ea typeface="隶书" pitchFamily="49" charset="-122"/>
              </a:rPr>
              <a:t>出差申请单样版</a:t>
            </a:r>
            <a:endParaRPr lang="zh-CN" altLang="en-US" sz="2800" dirty="0">
              <a:solidFill>
                <a:schemeClr val="accent1"/>
              </a:solidFill>
              <a:latin typeface="隶书" pitchFamily="49" charset="-122"/>
              <a:ea typeface="隶书" pitchFamily="49" charset="-122"/>
            </a:endParaRPr>
          </a:p>
        </p:txBody>
      </p:sp>
      <p:sp>
        <p:nvSpPr>
          <p:cNvPr id="3" name="内容占位符 2"/>
          <p:cNvSpPr>
            <a:spLocks noGrp="1"/>
          </p:cNvSpPr>
          <p:nvPr>
            <p:ph idx="1"/>
          </p:nvPr>
        </p:nvSpPr>
        <p:spPr>
          <a:xfrm>
            <a:off x="5940152" y="2420888"/>
            <a:ext cx="2880320" cy="1944216"/>
          </a:xfrm>
        </p:spPr>
        <p:txBody>
          <a:bodyPr>
            <a:normAutofit/>
          </a:bodyPr>
          <a:lstStyle/>
          <a:p>
            <a:pPr>
              <a:buNone/>
            </a:pPr>
            <a:r>
              <a:rPr lang="zh-CN" altLang="en-US" sz="1800" dirty="0" smtClean="0"/>
              <a:t>       出差人员出差前需要填写出差申请单，负责大客户的销售员人由总经理审批，其他不超过受权标准的由部门负责人审批。</a:t>
            </a:r>
            <a:endParaRPr lang="en-US" altLang="zh-CN" sz="1800" dirty="0" smtClean="0"/>
          </a:p>
        </p:txBody>
      </p:sp>
      <p:sp>
        <p:nvSpPr>
          <p:cNvPr id="5" name="云形标注 4"/>
          <p:cNvSpPr/>
          <p:nvPr/>
        </p:nvSpPr>
        <p:spPr>
          <a:xfrm>
            <a:off x="5940152" y="4005064"/>
            <a:ext cx="3203848" cy="2088232"/>
          </a:xfrm>
          <a:prstGeom prst="cloudCallou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dirty="0" smtClean="0">
                <a:solidFill>
                  <a:srgbClr val="FF0000"/>
                </a:solidFill>
                <a:latin typeface="仿宋_GB2312" pitchFamily="49" charset="-122"/>
                <a:ea typeface="仿宋_GB2312" pitchFamily="49" charset="-122"/>
              </a:rPr>
              <a:t>所有差旅费报销单后必须附带出差申请单或者有部门主管审批的邮件，否则视报销无效。</a:t>
            </a:r>
            <a:endParaRPr lang="zh-CN" altLang="en-US" dirty="0">
              <a:solidFill>
                <a:srgbClr val="FF0000"/>
              </a:solidFill>
              <a:latin typeface="仿宋_GB2312" pitchFamily="49" charset="-122"/>
              <a:ea typeface="仿宋_GB2312" pitchFamily="49" charset="-122"/>
            </a:endParaRPr>
          </a:p>
        </p:txBody>
      </p:sp>
      <p:sp>
        <p:nvSpPr>
          <p:cNvPr id="7" name="动作按钮: 后退或前一项 6">
            <a:hlinkClick r:id="rId2" action="ppaction://hlinksldjump" highlightClick="1"/>
          </p:cNvPr>
          <p:cNvSpPr/>
          <p:nvPr/>
        </p:nvSpPr>
        <p:spPr>
          <a:xfrm>
            <a:off x="8892480" y="6669360"/>
            <a:ext cx="251520" cy="1886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2"/>
          <p:cNvPicPr>
            <a:picLocks noChangeAspect="1" noChangeArrowheads="1"/>
          </p:cNvPicPr>
          <p:nvPr/>
        </p:nvPicPr>
        <p:blipFill>
          <a:blip r:embed="rId3" cstate="print"/>
          <a:srcRect/>
          <a:stretch>
            <a:fillRect/>
          </a:stretch>
        </p:blipFill>
        <p:spPr bwMode="auto">
          <a:xfrm>
            <a:off x="755576" y="1484785"/>
            <a:ext cx="4320480" cy="4968552"/>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290</TotalTime>
  <Words>2523</Words>
  <Application>Microsoft Office PowerPoint</Application>
  <PresentationFormat>全屏显示(4:3)</PresentationFormat>
  <Paragraphs>188</Paragraphs>
  <Slides>28</Slides>
  <Notes>13</Notes>
  <HiddenSlides>0</HiddenSlides>
  <MMClips>0</MMClips>
  <ScaleCrop>false</ScaleCrop>
  <HeadingPairs>
    <vt:vector size="4" baseType="variant">
      <vt:variant>
        <vt:lpstr>主题</vt:lpstr>
      </vt:variant>
      <vt:variant>
        <vt:i4>1</vt:i4>
      </vt:variant>
      <vt:variant>
        <vt:lpstr>幻灯片标题</vt:lpstr>
      </vt:variant>
      <vt:variant>
        <vt:i4>28</vt:i4>
      </vt:variant>
    </vt:vector>
  </HeadingPairs>
  <TitlesOfParts>
    <vt:vector size="29" baseType="lpstr">
      <vt:lpstr>Office 主题</vt:lpstr>
      <vt:lpstr>费用报销及增值税发票培训辅导</vt:lpstr>
      <vt:lpstr>目录</vt:lpstr>
      <vt:lpstr>报销流程图</vt:lpstr>
      <vt:lpstr>常用单据</vt:lpstr>
      <vt:lpstr>日常费用报销流程 </vt:lpstr>
      <vt:lpstr>幻灯片 6</vt:lpstr>
      <vt:lpstr>请款单样版</vt:lpstr>
      <vt:lpstr>费用报销单样版</vt:lpstr>
      <vt:lpstr>出差申请单样版</vt:lpstr>
      <vt:lpstr>境外差旅费报销单</vt:lpstr>
      <vt:lpstr>境内差旅费报销单</vt:lpstr>
      <vt:lpstr>借款报销流程</vt:lpstr>
      <vt:lpstr>借款单样版</vt:lpstr>
      <vt:lpstr>报销要求 </vt:lpstr>
      <vt:lpstr>原始凭证粘贴整理办法 </vt:lpstr>
      <vt:lpstr>附件粘贴样版</vt:lpstr>
      <vt:lpstr>增值税发票的培训目的</vt:lpstr>
      <vt:lpstr>发票的分类</vt:lpstr>
      <vt:lpstr>增值税基本税率</vt:lpstr>
      <vt:lpstr>增值税专用发票的开具</vt:lpstr>
      <vt:lpstr>增值税发票接收注意事项</vt:lpstr>
      <vt:lpstr>增值税发票接收注意事项</vt:lpstr>
      <vt:lpstr>增值税普通发票注意点</vt:lpstr>
      <vt:lpstr>增值税普通发票注意点 </vt:lpstr>
      <vt:lpstr>增值税普通发票注意点</vt:lpstr>
      <vt:lpstr>其他注意事项</vt:lpstr>
      <vt:lpstr>开票信息资料 </vt:lpstr>
      <vt:lpstr>谢 谢！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user</dc:creator>
  <cp:lastModifiedBy>User</cp:lastModifiedBy>
  <cp:revision>316</cp:revision>
  <dcterms:created xsi:type="dcterms:W3CDTF">2012-11-24T09:54:00Z</dcterms:created>
  <dcterms:modified xsi:type="dcterms:W3CDTF">2018-06-26T07:54:04Z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