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5" r:id="rId2"/>
    <p:sldId id="256" r:id="rId3"/>
    <p:sldId id="377" r:id="rId4"/>
    <p:sldId id="373" r:id="rId5"/>
    <p:sldId id="374" r:id="rId6"/>
    <p:sldId id="375" r:id="rId7"/>
    <p:sldId id="378" r:id="rId8"/>
    <p:sldId id="379" r:id="rId9"/>
    <p:sldId id="347" r:id="rId10"/>
    <p:sldId id="381" r:id="rId11"/>
    <p:sldId id="358" r:id="rId12"/>
    <p:sldId id="376" r:id="rId13"/>
    <p:sldId id="372" r:id="rId14"/>
    <p:sldId id="348" r:id="rId15"/>
    <p:sldId id="371" r:id="rId16"/>
    <p:sldId id="391" r:id="rId17"/>
    <p:sldId id="35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文 毅刚" initials="文" lastIdx="1" clrIdx="0">
    <p:extLst>
      <p:ext uri="{19B8F6BF-5375-455C-9EA6-DF929625EA0E}">
        <p15:presenceInfo xmlns:p15="http://schemas.microsoft.com/office/powerpoint/2012/main" userId="62cf790c8c37c0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6A"/>
    <a:srgbClr val="DEB144"/>
    <a:srgbClr val="0364A7"/>
    <a:srgbClr val="20DED5"/>
    <a:srgbClr val="176290"/>
    <a:srgbClr val="45AFAF"/>
    <a:srgbClr val="0061A2"/>
    <a:srgbClr val="119999"/>
    <a:srgbClr val="32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400">
              <a:solidFill>
                <a:srgbClr val="005B6A"/>
              </a:solidFill>
            </a:defRPr>
          </a:pPr>
          <a:endParaRPr lang="zh-CN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累计专利数量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33941487001689E-2"/>
                  <c:y val="-1.315782316766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35-4DE0-B66B-70DA7EE95A63}"/>
                </c:ext>
              </c:extLst>
            </c:dLbl>
            <c:dLbl>
              <c:idx val="1"/>
              <c:layout>
                <c:manualLayout>
                  <c:x val="1.7185725766223722E-2"/>
                  <c:y val="-9.8683673757472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35-4DE0-B66B-70DA7EE95A63}"/>
                </c:ext>
              </c:extLst>
            </c:dLbl>
            <c:dLbl>
              <c:idx val="2"/>
              <c:layout>
                <c:manualLayout>
                  <c:x val="2.363037292855754E-2"/>
                  <c:y val="-1.644727895957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35-4DE0-B66B-70DA7EE95A63}"/>
                </c:ext>
              </c:extLst>
            </c:dLbl>
            <c:dLbl>
              <c:idx val="3"/>
              <c:layout>
                <c:manualLayout>
                  <c:x val="2.363037292855746E-2"/>
                  <c:y val="-1.973673475149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35-4DE0-B66B-70DA7EE95A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99</c:v>
                </c:pt>
                <c:pt idx="2">
                  <c:v>106</c:v>
                </c:pt>
                <c:pt idx="3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5-4DE0-B66B-70DA7EE95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19840"/>
        <c:axId val="113238016"/>
        <c:axId val="0"/>
      </c:bar3DChart>
      <c:catAx>
        <c:axId val="1132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13238016"/>
        <c:crosses val="autoZero"/>
        <c:auto val="1"/>
        <c:lblAlgn val="ctr"/>
        <c:lblOffset val="100"/>
        <c:noMultiLvlLbl val="0"/>
      </c:catAx>
      <c:valAx>
        <c:axId val="11323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1321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5560C-715F-4F64-A92D-80593F5A1BB0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6E549BF-7109-4CF2-9657-63FA816207C1}">
      <dgm:prSet phldrT="[文本]" custT="1"/>
      <dgm:spPr>
        <a:solidFill>
          <a:srgbClr val="45AFAF"/>
        </a:solidFill>
      </dgm:spPr>
      <dgm:t>
        <a:bodyPr/>
        <a:lstStyle/>
        <a:p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晶振                事业部</a:t>
          </a:r>
        </a:p>
      </dgm:t>
    </dgm:pt>
    <dgm:pt modelId="{769D33F5-86D0-417D-8817-8E01B09B7A79}" type="parTrans" cxnId="{766289B3-8029-4306-B82A-E1E21E3699B1}">
      <dgm:prSet/>
      <dgm:spPr/>
      <dgm:t>
        <a:bodyPr/>
        <a:lstStyle/>
        <a:p>
          <a:endParaRPr lang="zh-CN" altLang="en-US"/>
        </a:p>
      </dgm:t>
    </dgm:pt>
    <dgm:pt modelId="{F8A9815C-41F1-49A1-B189-6A3A2CDD6C6E}" type="sibTrans" cxnId="{766289B3-8029-4306-B82A-E1E21E3699B1}">
      <dgm:prSet/>
      <dgm:spPr/>
      <dgm:t>
        <a:bodyPr/>
        <a:lstStyle/>
        <a:p>
          <a:endParaRPr lang="zh-CN" altLang="en-US"/>
        </a:p>
      </dgm:t>
    </dgm:pt>
    <dgm:pt modelId="{216CDF63-D437-4C9D-AEF1-C7F1FAD7A269}">
      <dgm:prSet phldrT="[文本]" custT="1"/>
      <dgm:spPr>
        <a:solidFill>
          <a:srgbClr val="45AFAF"/>
        </a:solidFill>
      </dgm:spPr>
      <dgm:t>
        <a:bodyPr/>
        <a:lstStyle/>
        <a:p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时钟                事业部</a:t>
          </a:r>
        </a:p>
      </dgm:t>
    </dgm:pt>
    <dgm:pt modelId="{694FB767-E817-45E6-BAE8-269A7EDBB00E}" type="parTrans" cxnId="{37D80762-5CD7-46CF-AC5E-149755146664}">
      <dgm:prSet/>
      <dgm:spPr/>
      <dgm:t>
        <a:bodyPr/>
        <a:lstStyle/>
        <a:p>
          <a:endParaRPr lang="zh-CN" altLang="en-US"/>
        </a:p>
      </dgm:t>
    </dgm:pt>
    <dgm:pt modelId="{6FA9288D-36D0-4871-A05B-FB8870560D13}" type="sibTrans" cxnId="{37D80762-5CD7-46CF-AC5E-149755146664}">
      <dgm:prSet/>
      <dgm:spPr/>
      <dgm:t>
        <a:bodyPr/>
        <a:lstStyle/>
        <a:p>
          <a:endParaRPr lang="zh-CN" altLang="en-US"/>
        </a:p>
      </dgm:t>
    </dgm:pt>
    <dgm:pt modelId="{9F38AB4D-EFA0-495E-B5A2-6814CE16F145}">
      <dgm:prSet phldrT="[文本]" custT="1"/>
      <dgm:spPr>
        <a:solidFill>
          <a:srgbClr val="45AFAF"/>
        </a:solidFill>
      </dgm:spPr>
      <dgm:t>
        <a:bodyPr/>
        <a:lstStyle/>
        <a:p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时钟芯片         事业部</a:t>
          </a:r>
        </a:p>
      </dgm:t>
    </dgm:pt>
    <dgm:pt modelId="{15F5F948-8470-445B-B446-2481F3F0A420}" type="parTrans" cxnId="{2882FDCE-24B5-4120-B7F8-B1412D283840}">
      <dgm:prSet/>
      <dgm:spPr/>
      <dgm:t>
        <a:bodyPr/>
        <a:lstStyle/>
        <a:p>
          <a:endParaRPr lang="zh-CN" altLang="en-US"/>
        </a:p>
      </dgm:t>
    </dgm:pt>
    <dgm:pt modelId="{38A00C12-89A9-4026-9F85-5AA5AD16A0DC}" type="sibTrans" cxnId="{2882FDCE-24B5-4120-B7F8-B1412D283840}">
      <dgm:prSet/>
      <dgm:spPr/>
      <dgm:t>
        <a:bodyPr/>
        <a:lstStyle/>
        <a:p>
          <a:endParaRPr lang="zh-CN" altLang="en-US"/>
        </a:p>
      </dgm:t>
    </dgm:pt>
    <dgm:pt modelId="{10FE972E-F585-41CE-BADF-B95CED968CA0}">
      <dgm:prSet phldrT="[文本]" custT="1"/>
      <dgm:spPr>
        <a:solidFill>
          <a:srgbClr val="45AFAF"/>
        </a:solidFill>
      </dgm:spPr>
      <dgm:t>
        <a:bodyPr/>
        <a:lstStyle/>
        <a:p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射频芯片         事业部</a:t>
          </a:r>
        </a:p>
      </dgm:t>
    </dgm:pt>
    <dgm:pt modelId="{876793B4-E652-4D9A-92DC-ADE31D8AF527}" type="parTrans" cxnId="{8D264B27-4B12-4684-890D-15BA221E3AA4}">
      <dgm:prSet/>
      <dgm:spPr/>
      <dgm:t>
        <a:bodyPr/>
        <a:lstStyle/>
        <a:p>
          <a:endParaRPr lang="zh-CN" altLang="en-US"/>
        </a:p>
      </dgm:t>
    </dgm:pt>
    <dgm:pt modelId="{137442E1-493A-4F3B-85AB-F9B14CB835EC}" type="sibTrans" cxnId="{8D264B27-4B12-4684-890D-15BA221E3AA4}">
      <dgm:prSet/>
      <dgm:spPr/>
      <dgm:t>
        <a:bodyPr/>
        <a:lstStyle/>
        <a:p>
          <a:endParaRPr lang="zh-CN" altLang="en-US"/>
        </a:p>
      </dgm:t>
    </dgm:pt>
    <dgm:pt modelId="{8310DFCC-D9A5-4C88-9B0A-48454AE5B212}">
      <dgm:prSet phldrT="[文本]" custT="1"/>
      <dgm:spPr>
        <a:solidFill>
          <a:srgbClr val="45AFAF"/>
        </a:solidFill>
      </dgm:spPr>
      <dgm:t>
        <a:bodyPr/>
        <a:lstStyle/>
        <a:p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射频无源器件  事业部</a:t>
          </a:r>
        </a:p>
      </dgm:t>
    </dgm:pt>
    <dgm:pt modelId="{35BDA728-DFFC-466A-BBAF-AAD8ECE5E494}" type="parTrans" cxnId="{FB2D0E4C-9538-4C23-8BF5-63D4FA145326}">
      <dgm:prSet/>
      <dgm:spPr/>
      <dgm:t>
        <a:bodyPr/>
        <a:lstStyle/>
        <a:p>
          <a:endParaRPr lang="zh-CN" altLang="en-US"/>
        </a:p>
      </dgm:t>
    </dgm:pt>
    <dgm:pt modelId="{953E946D-388E-43AC-A231-4898CEE29CCE}" type="sibTrans" cxnId="{FB2D0E4C-9538-4C23-8BF5-63D4FA145326}">
      <dgm:prSet/>
      <dgm:spPr/>
      <dgm:t>
        <a:bodyPr/>
        <a:lstStyle/>
        <a:p>
          <a:endParaRPr lang="zh-CN" altLang="en-US"/>
        </a:p>
      </dgm:t>
    </dgm:pt>
    <dgm:pt modelId="{DAEF6F40-2C88-40F0-AE6D-B8F7FBB68406}">
      <dgm:prSet phldrT="[文本]" custT="1"/>
      <dgm:spPr>
        <a:solidFill>
          <a:srgbClr val="45AFAF"/>
        </a:solidFill>
      </dgm:spPr>
      <dgm:t>
        <a:bodyPr/>
        <a:lstStyle/>
        <a:p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物联网            事业部</a:t>
          </a:r>
        </a:p>
      </dgm:t>
    </dgm:pt>
    <dgm:pt modelId="{C9124652-2481-40B7-9C69-139BDD9A1ED4}" type="parTrans" cxnId="{24D30019-093E-460C-9C5F-13D1D97BBECA}">
      <dgm:prSet/>
      <dgm:spPr/>
      <dgm:t>
        <a:bodyPr/>
        <a:lstStyle/>
        <a:p>
          <a:endParaRPr lang="zh-CN" altLang="en-US"/>
        </a:p>
      </dgm:t>
    </dgm:pt>
    <dgm:pt modelId="{3E6B2C94-5DC9-412F-8B1D-43FBC7360546}" type="sibTrans" cxnId="{24D30019-093E-460C-9C5F-13D1D97BBECA}">
      <dgm:prSet/>
      <dgm:spPr/>
      <dgm:t>
        <a:bodyPr/>
        <a:lstStyle/>
        <a:p>
          <a:endParaRPr lang="zh-CN" altLang="en-US"/>
        </a:p>
      </dgm:t>
    </dgm:pt>
    <dgm:pt modelId="{ACF8FA59-F604-4191-87D1-9B9C02A6C3F2}">
      <dgm:prSet phldrT="[文本]" custT="1"/>
      <dgm:spPr>
        <a:solidFill>
          <a:srgbClr val="005B6A"/>
        </a:solidFill>
      </dgm:spPr>
      <dgm:t>
        <a:bodyPr anchor="ctr" anchorCtr="0"/>
        <a:lstStyle/>
        <a:p>
          <a:pPr>
            <a:lnSpc>
              <a:spcPct val="100000"/>
            </a:lnSpc>
          </a:pPr>
          <a:r>
            <a: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</a:rPr>
            <a:t>大普通信</a:t>
          </a:r>
          <a:endParaRPr lang="en-US" altLang="zh-CN" sz="23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9F49F2-CD70-4533-999F-BDFD5ECA862F}" type="sibTrans" cxnId="{4701E83C-2F4E-4AA2-83B0-402A516A3D3B}">
      <dgm:prSet/>
      <dgm:spPr/>
      <dgm:t>
        <a:bodyPr/>
        <a:lstStyle/>
        <a:p>
          <a:endParaRPr lang="zh-CN" altLang="en-US"/>
        </a:p>
      </dgm:t>
    </dgm:pt>
    <dgm:pt modelId="{1A831B4F-50F4-436C-B492-A49101F586BC}" type="parTrans" cxnId="{4701E83C-2F4E-4AA2-83B0-402A516A3D3B}">
      <dgm:prSet/>
      <dgm:spPr/>
      <dgm:t>
        <a:bodyPr/>
        <a:lstStyle/>
        <a:p>
          <a:endParaRPr lang="zh-CN" altLang="en-US"/>
        </a:p>
      </dgm:t>
    </dgm:pt>
    <dgm:pt modelId="{D08F25DA-78A4-4526-852F-A8460619D536}" type="pres">
      <dgm:prSet presAssocID="{4B05560C-715F-4F64-A92D-80593F5A1B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CA98CE-1F02-4D32-80CC-A16EB91F3B8C}" type="pres">
      <dgm:prSet presAssocID="{ACF8FA59-F604-4191-87D1-9B9C02A6C3F2}" presName="hierRoot1" presStyleCnt="0">
        <dgm:presLayoutVars>
          <dgm:hierBranch val="init"/>
        </dgm:presLayoutVars>
      </dgm:prSet>
      <dgm:spPr/>
    </dgm:pt>
    <dgm:pt modelId="{C8ECFEC0-84F1-4CE1-B3BD-BAF42D24564D}" type="pres">
      <dgm:prSet presAssocID="{ACF8FA59-F604-4191-87D1-9B9C02A6C3F2}" presName="rootComposite1" presStyleCnt="0"/>
      <dgm:spPr/>
    </dgm:pt>
    <dgm:pt modelId="{87E3CBB1-FD51-44F2-895F-FDAF0F834553}" type="pres">
      <dgm:prSet presAssocID="{ACF8FA59-F604-4191-87D1-9B9C02A6C3F2}" presName="rootText1" presStyleLbl="node0" presStyleIdx="0" presStyleCnt="1" custScaleX="274862" custScaleY="104092">
        <dgm:presLayoutVars>
          <dgm:chPref val="3"/>
        </dgm:presLayoutVars>
      </dgm:prSet>
      <dgm:spPr/>
    </dgm:pt>
    <dgm:pt modelId="{34DEB775-3E72-4F0D-8374-0A6F5315016F}" type="pres">
      <dgm:prSet presAssocID="{ACF8FA59-F604-4191-87D1-9B9C02A6C3F2}" presName="rootConnector1" presStyleLbl="node1" presStyleIdx="0" presStyleCnt="0"/>
      <dgm:spPr/>
    </dgm:pt>
    <dgm:pt modelId="{029B0D42-D9E3-456F-B3A1-3229D4C5ABFE}" type="pres">
      <dgm:prSet presAssocID="{ACF8FA59-F604-4191-87D1-9B9C02A6C3F2}" presName="hierChild2" presStyleCnt="0"/>
      <dgm:spPr/>
    </dgm:pt>
    <dgm:pt modelId="{1A1DCC01-78C8-4574-98C2-1B9D001CAB74}" type="pres">
      <dgm:prSet presAssocID="{769D33F5-86D0-417D-8817-8E01B09B7A79}" presName="Name37" presStyleLbl="parChTrans1D2" presStyleIdx="0" presStyleCnt="6"/>
      <dgm:spPr/>
    </dgm:pt>
    <dgm:pt modelId="{22BD623E-FB7F-4D8C-8B43-73C657CC9B1E}" type="pres">
      <dgm:prSet presAssocID="{D6E549BF-7109-4CF2-9657-63FA816207C1}" presName="hierRoot2" presStyleCnt="0">
        <dgm:presLayoutVars>
          <dgm:hierBranch val="init"/>
        </dgm:presLayoutVars>
      </dgm:prSet>
      <dgm:spPr/>
    </dgm:pt>
    <dgm:pt modelId="{8961DA8B-574B-498E-8BFC-124EBED18C97}" type="pres">
      <dgm:prSet presAssocID="{D6E549BF-7109-4CF2-9657-63FA816207C1}" presName="rootComposite" presStyleCnt="0"/>
      <dgm:spPr/>
    </dgm:pt>
    <dgm:pt modelId="{4D91841D-7CFB-4857-8F74-382F5B0C23E2}" type="pres">
      <dgm:prSet presAssocID="{D6E549BF-7109-4CF2-9657-63FA816207C1}" presName="rootText" presStyleLbl="node2" presStyleIdx="0" presStyleCnt="6" custScaleX="123880" custScaleY="132819">
        <dgm:presLayoutVars>
          <dgm:chPref val="3"/>
        </dgm:presLayoutVars>
      </dgm:prSet>
      <dgm:spPr/>
    </dgm:pt>
    <dgm:pt modelId="{224A7231-9974-4616-B348-D711E073D9FC}" type="pres">
      <dgm:prSet presAssocID="{D6E549BF-7109-4CF2-9657-63FA816207C1}" presName="rootConnector" presStyleLbl="node2" presStyleIdx="0" presStyleCnt="6"/>
      <dgm:spPr/>
    </dgm:pt>
    <dgm:pt modelId="{3D44294D-9A48-41F2-9A4E-54529FAC7EE8}" type="pres">
      <dgm:prSet presAssocID="{D6E549BF-7109-4CF2-9657-63FA816207C1}" presName="hierChild4" presStyleCnt="0"/>
      <dgm:spPr/>
    </dgm:pt>
    <dgm:pt modelId="{E18707B5-A66D-433B-B74C-C762B69D8568}" type="pres">
      <dgm:prSet presAssocID="{D6E549BF-7109-4CF2-9657-63FA816207C1}" presName="hierChild5" presStyleCnt="0"/>
      <dgm:spPr/>
    </dgm:pt>
    <dgm:pt modelId="{08E8D9B7-F01A-42D1-8129-FB3C5577793F}" type="pres">
      <dgm:prSet presAssocID="{694FB767-E817-45E6-BAE8-269A7EDBB00E}" presName="Name37" presStyleLbl="parChTrans1D2" presStyleIdx="1" presStyleCnt="6"/>
      <dgm:spPr/>
    </dgm:pt>
    <dgm:pt modelId="{EE7554C0-98A5-4904-BBFB-C00CCDE4D6C0}" type="pres">
      <dgm:prSet presAssocID="{216CDF63-D437-4C9D-AEF1-C7F1FAD7A269}" presName="hierRoot2" presStyleCnt="0">
        <dgm:presLayoutVars>
          <dgm:hierBranch val="init"/>
        </dgm:presLayoutVars>
      </dgm:prSet>
      <dgm:spPr/>
    </dgm:pt>
    <dgm:pt modelId="{4E966FC5-6615-4C6F-AE5D-96C5756FBADB}" type="pres">
      <dgm:prSet presAssocID="{216CDF63-D437-4C9D-AEF1-C7F1FAD7A269}" presName="rootComposite" presStyleCnt="0"/>
      <dgm:spPr/>
    </dgm:pt>
    <dgm:pt modelId="{EF792BED-F01C-4FD8-AF07-0FECF02A6436}" type="pres">
      <dgm:prSet presAssocID="{216CDF63-D437-4C9D-AEF1-C7F1FAD7A269}" presName="rootText" presStyleLbl="node2" presStyleIdx="1" presStyleCnt="6" custScaleX="123880" custScaleY="132819">
        <dgm:presLayoutVars>
          <dgm:chPref val="3"/>
        </dgm:presLayoutVars>
      </dgm:prSet>
      <dgm:spPr/>
    </dgm:pt>
    <dgm:pt modelId="{45E99E07-8C28-4880-92BF-C4A2F0747DDD}" type="pres">
      <dgm:prSet presAssocID="{216CDF63-D437-4C9D-AEF1-C7F1FAD7A269}" presName="rootConnector" presStyleLbl="node2" presStyleIdx="1" presStyleCnt="6"/>
      <dgm:spPr/>
    </dgm:pt>
    <dgm:pt modelId="{EAFE1929-1730-47EC-AFF7-38EB4EB4AA44}" type="pres">
      <dgm:prSet presAssocID="{216CDF63-D437-4C9D-AEF1-C7F1FAD7A269}" presName="hierChild4" presStyleCnt="0"/>
      <dgm:spPr/>
    </dgm:pt>
    <dgm:pt modelId="{E021A628-CDD5-4D20-B999-9A6A64D17607}" type="pres">
      <dgm:prSet presAssocID="{216CDF63-D437-4C9D-AEF1-C7F1FAD7A269}" presName="hierChild5" presStyleCnt="0"/>
      <dgm:spPr/>
    </dgm:pt>
    <dgm:pt modelId="{17DB0A43-3947-41AE-B9E3-44C0950D32E0}" type="pres">
      <dgm:prSet presAssocID="{15F5F948-8470-445B-B446-2481F3F0A420}" presName="Name37" presStyleLbl="parChTrans1D2" presStyleIdx="2" presStyleCnt="6"/>
      <dgm:spPr/>
    </dgm:pt>
    <dgm:pt modelId="{EAF5AF6B-4C9B-457F-8102-1BE26BAA789A}" type="pres">
      <dgm:prSet presAssocID="{9F38AB4D-EFA0-495E-B5A2-6814CE16F145}" presName="hierRoot2" presStyleCnt="0">
        <dgm:presLayoutVars>
          <dgm:hierBranch val="init"/>
        </dgm:presLayoutVars>
      </dgm:prSet>
      <dgm:spPr/>
    </dgm:pt>
    <dgm:pt modelId="{BA991BFC-A6B7-4591-BD6E-00800A1F7BC9}" type="pres">
      <dgm:prSet presAssocID="{9F38AB4D-EFA0-495E-B5A2-6814CE16F145}" presName="rootComposite" presStyleCnt="0"/>
      <dgm:spPr/>
    </dgm:pt>
    <dgm:pt modelId="{DED7212A-DC65-429E-831F-9026570B99F1}" type="pres">
      <dgm:prSet presAssocID="{9F38AB4D-EFA0-495E-B5A2-6814CE16F145}" presName="rootText" presStyleLbl="node2" presStyleIdx="2" presStyleCnt="6" custScaleX="123880" custScaleY="132819">
        <dgm:presLayoutVars>
          <dgm:chPref val="3"/>
        </dgm:presLayoutVars>
      </dgm:prSet>
      <dgm:spPr/>
    </dgm:pt>
    <dgm:pt modelId="{04BBF8A9-FA0B-47D7-9766-B5508B222CEE}" type="pres">
      <dgm:prSet presAssocID="{9F38AB4D-EFA0-495E-B5A2-6814CE16F145}" presName="rootConnector" presStyleLbl="node2" presStyleIdx="2" presStyleCnt="6"/>
      <dgm:spPr/>
    </dgm:pt>
    <dgm:pt modelId="{C8AA267A-73F0-486F-8E4B-A49DF3C85911}" type="pres">
      <dgm:prSet presAssocID="{9F38AB4D-EFA0-495E-B5A2-6814CE16F145}" presName="hierChild4" presStyleCnt="0"/>
      <dgm:spPr/>
    </dgm:pt>
    <dgm:pt modelId="{066A913D-6B2C-47EF-8DFF-B7B60C171DE9}" type="pres">
      <dgm:prSet presAssocID="{9F38AB4D-EFA0-495E-B5A2-6814CE16F145}" presName="hierChild5" presStyleCnt="0"/>
      <dgm:spPr/>
    </dgm:pt>
    <dgm:pt modelId="{1C0DF125-3746-4385-B979-3E398239327C}" type="pres">
      <dgm:prSet presAssocID="{876793B4-E652-4D9A-92DC-ADE31D8AF527}" presName="Name37" presStyleLbl="parChTrans1D2" presStyleIdx="3" presStyleCnt="6"/>
      <dgm:spPr/>
    </dgm:pt>
    <dgm:pt modelId="{CE43AFDA-0776-4D30-90B9-5887A548714E}" type="pres">
      <dgm:prSet presAssocID="{10FE972E-F585-41CE-BADF-B95CED968CA0}" presName="hierRoot2" presStyleCnt="0">
        <dgm:presLayoutVars>
          <dgm:hierBranch val="init"/>
        </dgm:presLayoutVars>
      </dgm:prSet>
      <dgm:spPr/>
    </dgm:pt>
    <dgm:pt modelId="{A3B1DF0F-7219-4ECE-A81B-08CA47E11355}" type="pres">
      <dgm:prSet presAssocID="{10FE972E-F585-41CE-BADF-B95CED968CA0}" presName="rootComposite" presStyleCnt="0"/>
      <dgm:spPr/>
    </dgm:pt>
    <dgm:pt modelId="{2E076B26-05CC-4BD5-876B-BC9D5810BE12}" type="pres">
      <dgm:prSet presAssocID="{10FE972E-F585-41CE-BADF-B95CED968CA0}" presName="rootText" presStyleLbl="node2" presStyleIdx="3" presStyleCnt="6" custScaleX="123880" custScaleY="132819">
        <dgm:presLayoutVars>
          <dgm:chPref val="3"/>
        </dgm:presLayoutVars>
      </dgm:prSet>
      <dgm:spPr/>
    </dgm:pt>
    <dgm:pt modelId="{C9EB1AC7-1C12-499D-855A-020518ACEE02}" type="pres">
      <dgm:prSet presAssocID="{10FE972E-F585-41CE-BADF-B95CED968CA0}" presName="rootConnector" presStyleLbl="node2" presStyleIdx="3" presStyleCnt="6"/>
      <dgm:spPr/>
    </dgm:pt>
    <dgm:pt modelId="{CD58EDED-49E3-4B62-81D9-63EDD6B69E51}" type="pres">
      <dgm:prSet presAssocID="{10FE972E-F585-41CE-BADF-B95CED968CA0}" presName="hierChild4" presStyleCnt="0"/>
      <dgm:spPr/>
    </dgm:pt>
    <dgm:pt modelId="{46651244-8C11-457E-9C9C-6C3470C17AA0}" type="pres">
      <dgm:prSet presAssocID="{10FE972E-F585-41CE-BADF-B95CED968CA0}" presName="hierChild5" presStyleCnt="0"/>
      <dgm:spPr/>
    </dgm:pt>
    <dgm:pt modelId="{76C966F5-AEB7-4F68-9A26-9DA095D38627}" type="pres">
      <dgm:prSet presAssocID="{35BDA728-DFFC-466A-BBAF-AAD8ECE5E494}" presName="Name37" presStyleLbl="parChTrans1D2" presStyleIdx="4" presStyleCnt="6"/>
      <dgm:spPr/>
    </dgm:pt>
    <dgm:pt modelId="{5F150AB4-C1F8-4DDA-855D-8E7BF71D381F}" type="pres">
      <dgm:prSet presAssocID="{8310DFCC-D9A5-4C88-9B0A-48454AE5B212}" presName="hierRoot2" presStyleCnt="0">
        <dgm:presLayoutVars>
          <dgm:hierBranch val="init"/>
        </dgm:presLayoutVars>
      </dgm:prSet>
      <dgm:spPr/>
    </dgm:pt>
    <dgm:pt modelId="{CC7CC06F-C824-4162-AACA-51404B0B10B5}" type="pres">
      <dgm:prSet presAssocID="{8310DFCC-D9A5-4C88-9B0A-48454AE5B212}" presName="rootComposite" presStyleCnt="0"/>
      <dgm:spPr/>
    </dgm:pt>
    <dgm:pt modelId="{1A7E9148-1E5A-444F-829B-1CCB687D94F1}" type="pres">
      <dgm:prSet presAssocID="{8310DFCC-D9A5-4C88-9B0A-48454AE5B212}" presName="rootText" presStyleLbl="node2" presStyleIdx="4" presStyleCnt="6" custScaleX="123880" custScaleY="132819">
        <dgm:presLayoutVars>
          <dgm:chPref val="3"/>
        </dgm:presLayoutVars>
      </dgm:prSet>
      <dgm:spPr/>
    </dgm:pt>
    <dgm:pt modelId="{9DF8E216-64D6-4E75-AC9C-1501068F8CB6}" type="pres">
      <dgm:prSet presAssocID="{8310DFCC-D9A5-4C88-9B0A-48454AE5B212}" presName="rootConnector" presStyleLbl="node2" presStyleIdx="4" presStyleCnt="6"/>
      <dgm:spPr/>
    </dgm:pt>
    <dgm:pt modelId="{1090780C-3205-4A47-BACD-488AD6B7D5C3}" type="pres">
      <dgm:prSet presAssocID="{8310DFCC-D9A5-4C88-9B0A-48454AE5B212}" presName="hierChild4" presStyleCnt="0"/>
      <dgm:spPr/>
    </dgm:pt>
    <dgm:pt modelId="{9C902871-A7E2-4283-B637-2DEBF04F03F9}" type="pres">
      <dgm:prSet presAssocID="{8310DFCC-D9A5-4C88-9B0A-48454AE5B212}" presName="hierChild5" presStyleCnt="0"/>
      <dgm:spPr/>
    </dgm:pt>
    <dgm:pt modelId="{D7181B55-6F53-47D1-9C65-91EF46F3D687}" type="pres">
      <dgm:prSet presAssocID="{C9124652-2481-40B7-9C69-139BDD9A1ED4}" presName="Name37" presStyleLbl="parChTrans1D2" presStyleIdx="5" presStyleCnt="6"/>
      <dgm:spPr/>
    </dgm:pt>
    <dgm:pt modelId="{C3EABFDB-981F-4CCE-85A0-0C490A06ED96}" type="pres">
      <dgm:prSet presAssocID="{DAEF6F40-2C88-40F0-AE6D-B8F7FBB68406}" presName="hierRoot2" presStyleCnt="0">
        <dgm:presLayoutVars>
          <dgm:hierBranch val="init"/>
        </dgm:presLayoutVars>
      </dgm:prSet>
      <dgm:spPr/>
    </dgm:pt>
    <dgm:pt modelId="{5988D9D5-41A7-426D-A1BA-D2FAD1F8FB5F}" type="pres">
      <dgm:prSet presAssocID="{DAEF6F40-2C88-40F0-AE6D-B8F7FBB68406}" presName="rootComposite" presStyleCnt="0"/>
      <dgm:spPr/>
    </dgm:pt>
    <dgm:pt modelId="{C75D6A7B-9F30-48A2-81A7-683163A78196}" type="pres">
      <dgm:prSet presAssocID="{DAEF6F40-2C88-40F0-AE6D-B8F7FBB68406}" presName="rootText" presStyleLbl="node2" presStyleIdx="5" presStyleCnt="6" custScaleX="123880" custScaleY="132819">
        <dgm:presLayoutVars>
          <dgm:chPref val="3"/>
        </dgm:presLayoutVars>
      </dgm:prSet>
      <dgm:spPr/>
    </dgm:pt>
    <dgm:pt modelId="{AA247129-9947-4A92-B5D0-8E22B8845E3A}" type="pres">
      <dgm:prSet presAssocID="{DAEF6F40-2C88-40F0-AE6D-B8F7FBB68406}" presName="rootConnector" presStyleLbl="node2" presStyleIdx="5" presStyleCnt="6"/>
      <dgm:spPr/>
    </dgm:pt>
    <dgm:pt modelId="{72634124-AC81-4435-8363-2DB265A184C2}" type="pres">
      <dgm:prSet presAssocID="{DAEF6F40-2C88-40F0-AE6D-B8F7FBB68406}" presName="hierChild4" presStyleCnt="0"/>
      <dgm:spPr/>
    </dgm:pt>
    <dgm:pt modelId="{CF5C5DBF-3323-449D-836B-FC77D447D2C1}" type="pres">
      <dgm:prSet presAssocID="{DAEF6F40-2C88-40F0-AE6D-B8F7FBB68406}" presName="hierChild5" presStyleCnt="0"/>
      <dgm:spPr/>
    </dgm:pt>
    <dgm:pt modelId="{C9C70C74-FE39-4B2C-9939-2F74D74B5B2D}" type="pres">
      <dgm:prSet presAssocID="{ACF8FA59-F604-4191-87D1-9B9C02A6C3F2}" presName="hierChild3" presStyleCnt="0"/>
      <dgm:spPr/>
    </dgm:pt>
  </dgm:ptLst>
  <dgm:cxnLst>
    <dgm:cxn modelId="{0D2DF400-8014-4E88-85AF-CFCA0720D9BE}" type="presOf" srcId="{C9124652-2481-40B7-9C69-139BDD9A1ED4}" destId="{D7181B55-6F53-47D1-9C65-91EF46F3D687}" srcOrd="0" destOrd="0" presId="urn:microsoft.com/office/officeart/2005/8/layout/orgChart1"/>
    <dgm:cxn modelId="{7D4C8E15-C845-4282-9D31-FCF1A8BFB319}" type="presOf" srcId="{876793B4-E652-4D9A-92DC-ADE31D8AF527}" destId="{1C0DF125-3746-4385-B979-3E398239327C}" srcOrd="0" destOrd="0" presId="urn:microsoft.com/office/officeart/2005/8/layout/orgChart1"/>
    <dgm:cxn modelId="{899BA518-BCE6-4CC8-ADBC-35F92BDA1D77}" type="presOf" srcId="{15F5F948-8470-445B-B446-2481F3F0A420}" destId="{17DB0A43-3947-41AE-B9E3-44C0950D32E0}" srcOrd="0" destOrd="0" presId="urn:microsoft.com/office/officeart/2005/8/layout/orgChart1"/>
    <dgm:cxn modelId="{24D30019-093E-460C-9C5F-13D1D97BBECA}" srcId="{ACF8FA59-F604-4191-87D1-9B9C02A6C3F2}" destId="{DAEF6F40-2C88-40F0-AE6D-B8F7FBB68406}" srcOrd="5" destOrd="0" parTransId="{C9124652-2481-40B7-9C69-139BDD9A1ED4}" sibTransId="{3E6B2C94-5DC9-412F-8B1D-43FBC7360546}"/>
    <dgm:cxn modelId="{D3E26F1E-08AE-4B62-B7D3-31BD7A8367B7}" type="presOf" srcId="{8310DFCC-D9A5-4C88-9B0A-48454AE5B212}" destId="{1A7E9148-1E5A-444F-829B-1CCB687D94F1}" srcOrd="0" destOrd="0" presId="urn:microsoft.com/office/officeart/2005/8/layout/orgChart1"/>
    <dgm:cxn modelId="{8D264B27-4B12-4684-890D-15BA221E3AA4}" srcId="{ACF8FA59-F604-4191-87D1-9B9C02A6C3F2}" destId="{10FE972E-F585-41CE-BADF-B95CED968CA0}" srcOrd="3" destOrd="0" parTransId="{876793B4-E652-4D9A-92DC-ADE31D8AF527}" sibTransId="{137442E1-493A-4F3B-85AB-F9B14CB835EC}"/>
    <dgm:cxn modelId="{B115312A-CB35-4165-9195-33C9AAE2E61C}" type="presOf" srcId="{216CDF63-D437-4C9D-AEF1-C7F1FAD7A269}" destId="{EF792BED-F01C-4FD8-AF07-0FECF02A6436}" srcOrd="0" destOrd="0" presId="urn:microsoft.com/office/officeart/2005/8/layout/orgChart1"/>
    <dgm:cxn modelId="{4701E83C-2F4E-4AA2-83B0-402A516A3D3B}" srcId="{4B05560C-715F-4F64-A92D-80593F5A1BB0}" destId="{ACF8FA59-F604-4191-87D1-9B9C02A6C3F2}" srcOrd="0" destOrd="0" parTransId="{1A831B4F-50F4-436C-B492-A49101F586BC}" sibTransId="{DB9F49F2-CD70-4533-999F-BDFD5ECA862F}"/>
    <dgm:cxn modelId="{37AEEB5F-40C7-458D-954B-AF4D2CDBBDC9}" type="presOf" srcId="{8310DFCC-D9A5-4C88-9B0A-48454AE5B212}" destId="{9DF8E216-64D6-4E75-AC9C-1501068F8CB6}" srcOrd="1" destOrd="0" presId="urn:microsoft.com/office/officeart/2005/8/layout/orgChart1"/>
    <dgm:cxn modelId="{37D80762-5CD7-46CF-AC5E-149755146664}" srcId="{ACF8FA59-F604-4191-87D1-9B9C02A6C3F2}" destId="{216CDF63-D437-4C9D-AEF1-C7F1FAD7A269}" srcOrd="1" destOrd="0" parTransId="{694FB767-E817-45E6-BAE8-269A7EDBB00E}" sibTransId="{6FA9288D-36D0-4871-A05B-FB8870560D13}"/>
    <dgm:cxn modelId="{C304CC65-6FF4-492D-8174-57C3A1F3502F}" type="presOf" srcId="{D6E549BF-7109-4CF2-9657-63FA816207C1}" destId="{4D91841D-7CFB-4857-8F74-382F5B0C23E2}" srcOrd="0" destOrd="0" presId="urn:microsoft.com/office/officeart/2005/8/layout/orgChart1"/>
    <dgm:cxn modelId="{FB2D0E4C-9538-4C23-8BF5-63D4FA145326}" srcId="{ACF8FA59-F604-4191-87D1-9B9C02A6C3F2}" destId="{8310DFCC-D9A5-4C88-9B0A-48454AE5B212}" srcOrd="4" destOrd="0" parTransId="{35BDA728-DFFC-466A-BBAF-AAD8ECE5E494}" sibTransId="{953E946D-388E-43AC-A231-4898CEE29CCE}"/>
    <dgm:cxn modelId="{7B8F3B77-73F3-4187-94EC-6779BC1F4FD1}" type="presOf" srcId="{DAEF6F40-2C88-40F0-AE6D-B8F7FBB68406}" destId="{AA247129-9947-4A92-B5D0-8E22B8845E3A}" srcOrd="1" destOrd="0" presId="urn:microsoft.com/office/officeart/2005/8/layout/orgChart1"/>
    <dgm:cxn modelId="{2D684079-F220-421C-AEF7-25CC65737550}" type="presOf" srcId="{4B05560C-715F-4F64-A92D-80593F5A1BB0}" destId="{D08F25DA-78A4-4526-852F-A8460619D536}" srcOrd="0" destOrd="0" presId="urn:microsoft.com/office/officeart/2005/8/layout/orgChart1"/>
    <dgm:cxn modelId="{9820AD84-9C19-42F1-A058-8890C5C26742}" type="presOf" srcId="{35BDA728-DFFC-466A-BBAF-AAD8ECE5E494}" destId="{76C966F5-AEB7-4F68-9A26-9DA095D38627}" srcOrd="0" destOrd="0" presId="urn:microsoft.com/office/officeart/2005/8/layout/orgChart1"/>
    <dgm:cxn modelId="{91495287-51EB-4DCF-9363-6B57E154337C}" type="presOf" srcId="{ACF8FA59-F604-4191-87D1-9B9C02A6C3F2}" destId="{87E3CBB1-FD51-44F2-895F-FDAF0F834553}" srcOrd="0" destOrd="0" presId="urn:microsoft.com/office/officeart/2005/8/layout/orgChart1"/>
    <dgm:cxn modelId="{6959C5AD-C040-420F-AF86-5F3B710FF423}" type="presOf" srcId="{10FE972E-F585-41CE-BADF-B95CED968CA0}" destId="{C9EB1AC7-1C12-499D-855A-020518ACEE02}" srcOrd="1" destOrd="0" presId="urn:microsoft.com/office/officeart/2005/8/layout/orgChart1"/>
    <dgm:cxn modelId="{BAD58EAE-B0B3-4D31-BA87-A8542308E8A6}" type="presOf" srcId="{216CDF63-D437-4C9D-AEF1-C7F1FAD7A269}" destId="{45E99E07-8C28-4880-92BF-C4A2F0747DDD}" srcOrd="1" destOrd="0" presId="urn:microsoft.com/office/officeart/2005/8/layout/orgChart1"/>
    <dgm:cxn modelId="{766289B3-8029-4306-B82A-E1E21E3699B1}" srcId="{ACF8FA59-F604-4191-87D1-9B9C02A6C3F2}" destId="{D6E549BF-7109-4CF2-9657-63FA816207C1}" srcOrd="0" destOrd="0" parTransId="{769D33F5-86D0-417D-8817-8E01B09B7A79}" sibTransId="{F8A9815C-41F1-49A1-B189-6A3A2CDD6C6E}"/>
    <dgm:cxn modelId="{2882FDCE-24B5-4120-B7F8-B1412D283840}" srcId="{ACF8FA59-F604-4191-87D1-9B9C02A6C3F2}" destId="{9F38AB4D-EFA0-495E-B5A2-6814CE16F145}" srcOrd="2" destOrd="0" parTransId="{15F5F948-8470-445B-B446-2481F3F0A420}" sibTransId="{38A00C12-89A9-4026-9F85-5AA5AD16A0DC}"/>
    <dgm:cxn modelId="{EFA3F2D0-5C78-41C0-86BF-1FF975BD20A5}" type="presOf" srcId="{9F38AB4D-EFA0-495E-B5A2-6814CE16F145}" destId="{DED7212A-DC65-429E-831F-9026570B99F1}" srcOrd="0" destOrd="0" presId="urn:microsoft.com/office/officeart/2005/8/layout/orgChart1"/>
    <dgm:cxn modelId="{8576DED2-AAB8-487E-8615-F1E9CC9E0920}" type="presOf" srcId="{769D33F5-86D0-417D-8817-8E01B09B7A79}" destId="{1A1DCC01-78C8-4574-98C2-1B9D001CAB74}" srcOrd="0" destOrd="0" presId="urn:microsoft.com/office/officeart/2005/8/layout/orgChart1"/>
    <dgm:cxn modelId="{DA26B8E2-36A3-4EB8-8B0C-7B3ACA0D6C78}" type="presOf" srcId="{D6E549BF-7109-4CF2-9657-63FA816207C1}" destId="{224A7231-9974-4616-B348-D711E073D9FC}" srcOrd="1" destOrd="0" presId="urn:microsoft.com/office/officeart/2005/8/layout/orgChart1"/>
    <dgm:cxn modelId="{7D395DE5-C76D-4D07-9F7A-AC25FD1C80E5}" type="presOf" srcId="{ACF8FA59-F604-4191-87D1-9B9C02A6C3F2}" destId="{34DEB775-3E72-4F0D-8374-0A6F5315016F}" srcOrd="1" destOrd="0" presId="urn:microsoft.com/office/officeart/2005/8/layout/orgChart1"/>
    <dgm:cxn modelId="{9DB7B8E8-0F37-4937-9761-6E062E604464}" type="presOf" srcId="{9F38AB4D-EFA0-495E-B5A2-6814CE16F145}" destId="{04BBF8A9-FA0B-47D7-9766-B5508B222CEE}" srcOrd="1" destOrd="0" presId="urn:microsoft.com/office/officeart/2005/8/layout/orgChart1"/>
    <dgm:cxn modelId="{FCF1ECF0-9000-4A99-83DB-67D4C1B17B7E}" type="presOf" srcId="{694FB767-E817-45E6-BAE8-269A7EDBB00E}" destId="{08E8D9B7-F01A-42D1-8129-FB3C5577793F}" srcOrd="0" destOrd="0" presId="urn:microsoft.com/office/officeart/2005/8/layout/orgChart1"/>
    <dgm:cxn modelId="{5D5DE5F3-7777-44D1-9E56-FF9DF3D0DC2E}" type="presOf" srcId="{DAEF6F40-2C88-40F0-AE6D-B8F7FBB68406}" destId="{C75D6A7B-9F30-48A2-81A7-683163A78196}" srcOrd="0" destOrd="0" presId="urn:microsoft.com/office/officeart/2005/8/layout/orgChart1"/>
    <dgm:cxn modelId="{B8B781F9-6F59-43C6-B6D3-83E26AE72B63}" type="presOf" srcId="{10FE972E-F585-41CE-BADF-B95CED968CA0}" destId="{2E076B26-05CC-4BD5-876B-BC9D5810BE12}" srcOrd="0" destOrd="0" presId="urn:microsoft.com/office/officeart/2005/8/layout/orgChart1"/>
    <dgm:cxn modelId="{BDC9F4D2-E0CB-4CB1-B4C8-1FA18C75113A}" type="presParOf" srcId="{D08F25DA-78A4-4526-852F-A8460619D536}" destId="{AACA98CE-1F02-4D32-80CC-A16EB91F3B8C}" srcOrd="0" destOrd="0" presId="urn:microsoft.com/office/officeart/2005/8/layout/orgChart1"/>
    <dgm:cxn modelId="{21D3FB67-B9B9-4251-9EAA-CF0ACB29320C}" type="presParOf" srcId="{AACA98CE-1F02-4D32-80CC-A16EB91F3B8C}" destId="{C8ECFEC0-84F1-4CE1-B3BD-BAF42D24564D}" srcOrd="0" destOrd="0" presId="urn:microsoft.com/office/officeart/2005/8/layout/orgChart1"/>
    <dgm:cxn modelId="{670F585A-60CD-4E16-8487-860ECC65CC00}" type="presParOf" srcId="{C8ECFEC0-84F1-4CE1-B3BD-BAF42D24564D}" destId="{87E3CBB1-FD51-44F2-895F-FDAF0F834553}" srcOrd="0" destOrd="0" presId="urn:microsoft.com/office/officeart/2005/8/layout/orgChart1"/>
    <dgm:cxn modelId="{248B0FB6-D937-4199-8F5E-EAFFF870765A}" type="presParOf" srcId="{C8ECFEC0-84F1-4CE1-B3BD-BAF42D24564D}" destId="{34DEB775-3E72-4F0D-8374-0A6F5315016F}" srcOrd="1" destOrd="0" presId="urn:microsoft.com/office/officeart/2005/8/layout/orgChart1"/>
    <dgm:cxn modelId="{25F64C2E-6953-459A-BF0E-031E73F7854F}" type="presParOf" srcId="{AACA98CE-1F02-4D32-80CC-A16EB91F3B8C}" destId="{029B0D42-D9E3-456F-B3A1-3229D4C5ABFE}" srcOrd="1" destOrd="0" presId="urn:microsoft.com/office/officeart/2005/8/layout/orgChart1"/>
    <dgm:cxn modelId="{6FB368CE-D664-4E55-9FEB-72F229281259}" type="presParOf" srcId="{029B0D42-D9E3-456F-B3A1-3229D4C5ABFE}" destId="{1A1DCC01-78C8-4574-98C2-1B9D001CAB74}" srcOrd="0" destOrd="0" presId="urn:microsoft.com/office/officeart/2005/8/layout/orgChart1"/>
    <dgm:cxn modelId="{90F2149E-E296-4E93-89C5-0DD38A216F93}" type="presParOf" srcId="{029B0D42-D9E3-456F-B3A1-3229D4C5ABFE}" destId="{22BD623E-FB7F-4D8C-8B43-73C657CC9B1E}" srcOrd="1" destOrd="0" presId="urn:microsoft.com/office/officeart/2005/8/layout/orgChart1"/>
    <dgm:cxn modelId="{D3F294C8-3003-4CAD-964E-41C7FBA90B72}" type="presParOf" srcId="{22BD623E-FB7F-4D8C-8B43-73C657CC9B1E}" destId="{8961DA8B-574B-498E-8BFC-124EBED18C97}" srcOrd="0" destOrd="0" presId="urn:microsoft.com/office/officeart/2005/8/layout/orgChart1"/>
    <dgm:cxn modelId="{07B0BCB6-CBE9-40DB-8EBE-0129A5001404}" type="presParOf" srcId="{8961DA8B-574B-498E-8BFC-124EBED18C97}" destId="{4D91841D-7CFB-4857-8F74-382F5B0C23E2}" srcOrd="0" destOrd="0" presId="urn:microsoft.com/office/officeart/2005/8/layout/orgChart1"/>
    <dgm:cxn modelId="{BD6119C7-1D95-4511-BC1C-DADA0EC58ADF}" type="presParOf" srcId="{8961DA8B-574B-498E-8BFC-124EBED18C97}" destId="{224A7231-9974-4616-B348-D711E073D9FC}" srcOrd="1" destOrd="0" presId="urn:microsoft.com/office/officeart/2005/8/layout/orgChart1"/>
    <dgm:cxn modelId="{F70B3F46-37C6-4664-9514-A92618314BE8}" type="presParOf" srcId="{22BD623E-FB7F-4D8C-8B43-73C657CC9B1E}" destId="{3D44294D-9A48-41F2-9A4E-54529FAC7EE8}" srcOrd="1" destOrd="0" presId="urn:microsoft.com/office/officeart/2005/8/layout/orgChart1"/>
    <dgm:cxn modelId="{43D28BC2-0F2D-49E8-8127-E3DF3A4B7C01}" type="presParOf" srcId="{22BD623E-FB7F-4D8C-8B43-73C657CC9B1E}" destId="{E18707B5-A66D-433B-B74C-C762B69D8568}" srcOrd="2" destOrd="0" presId="urn:microsoft.com/office/officeart/2005/8/layout/orgChart1"/>
    <dgm:cxn modelId="{E4F786B9-3DDD-418F-A521-D697D92E815A}" type="presParOf" srcId="{029B0D42-D9E3-456F-B3A1-3229D4C5ABFE}" destId="{08E8D9B7-F01A-42D1-8129-FB3C5577793F}" srcOrd="2" destOrd="0" presId="urn:microsoft.com/office/officeart/2005/8/layout/orgChart1"/>
    <dgm:cxn modelId="{647C4B11-92C3-478A-B6F1-E5D9825AE8FC}" type="presParOf" srcId="{029B0D42-D9E3-456F-B3A1-3229D4C5ABFE}" destId="{EE7554C0-98A5-4904-BBFB-C00CCDE4D6C0}" srcOrd="3" destOrd="0" presId="urn:microsoft.com/office/officeart/2005/8/layout/orgChart1"/>
    <dgm:cxn modelId="{97D7B8E6-A7BD-43FD-93FB-91401E308CC1}" type="presParOf" srcId="{EE7554C0-98A5-4904-BBFB-C00CCDE4D6C0}" destId="{4E966FC5-6615-4C6F-AE5D-96C5756FBADB}" srcOrd="0" destOrd="0" presId="urn:microsoft.com/office/officeart/2005/8/layout/orgChart1"/>
    <dgm:cxn modelId="{8F13A403-0B57-462E-813D-209080ADCF9C}" type="presParOf" srcId="{4E966FC5-6615-4C6F-AE5D-96C5756FBADB}" destId="{EF792BED-F01C-4FD8-AF07-0FECF02A6436}" srcOrd="0" destOrd="0" presId="urn:microsoft.com/office/officeart/2005/8/layout/orgChart1"/>
    <dgm:cxn modelId="{8EC8411F-CBE4-4938-AC4C-9F2C58D2CC40}" type="presParOf" srcId="{4E966FC5-6615-4C6F-AE5D-96C5756FBADB}" destId="{45E99E07-8C28-4880-92BF-C4A2F0747DDD}" srcOrd="1" destOrd="0" presId="urn:microsoft.com/office/officeart/2005/8/layout/orgChart1"/>
    <dgm:cxn modelId="{9A813662-773A-4BF3-BCB7-231ABEB1D29D}" type="presParOf" srcId="{EE7554C0-98A5-4904-BBFB-C00CCDE4D6C0}" destId="{EAFE1929-1730-47EC-AFF7-38EB4EB4AA44}" srcOrd="1" destOrd="0" presId="urn:microsoft.com/office/officeart/2005/8/layout/orgChart1"/>
    <dgm:cxn modelId="{EF415DBF-C882-4BBE-86B7-ABD0A69647D9}" type="presParOf" srcId="{EE7554C0-98A5-4904-BBFB-C00CCDE4D6C0}" destId="{E021A628-CDD5-4D20-B999-9A6A64D17607}" srcOrd="2" destOrd="0" presId="urn:microsoft.com/office/officeart/2005/8/layout/orgChart1"/>
    <dgm:cxn modelId="{BE007F5D-C7D2-4EBC-85E0-13313756C725}" type="presParOf" srcId="{029B0D42-D9E3-456F-B3A1-3229D4C5ABFE}" destId="{17DB0A43-3947-41AE-B9E3-44C0950D32E0}" srcOrd="4" destOrd="0" presId="urn:microsoft.com/office/officeart/2005/8/layout/orgChart1"/>
    <dgm:cxn modelId="{5EF3D9C4-BDF2-411F-8A28-485354C8B67F}" type="presParOf" srcId="{029B0D42-D9E3-456F-B3A1-3229D4C5ABFE}" destId="{EAF5AF6B-4C9B-457F-8102-1BE26BAA789A}" srcOrd="5" destOrd="0" presId="urn:microsoft.com/office/officeart/2005/8/layout/orgChart1"/>
    <dgm:cxn modelId="{74387760-3EAE-4337-98F8-708649F64733}" type="presParOf" srcId="{EAF5AF6B-4C9B-457F-8102-1BE26BAA789A}" destId="{BA991BFC-A6B7-4591-BD6E-00800A1F7BC9}" srcOrd="0" destOrd="0" presId="urn:microsoft.com/office/officeart/2005/8/layout/orgChart1"/>
    <dgm:cxn modelId="{91253113-0719-42AB-BD86-7D555DE2CCC1}" type="presParOf" srcId="{BA991BFC-A6B7-4591-BD6E-00800A1F7BC9}" destId="{DED7212A-DC65-429E-831F-9026570B99F1}" srcOrd="0" destOrd="0" presId="urn:microsoft.com/office/officeart/2005/8/layout/orgChart1"/>
    <dgm:cxn modelId="{13E706DF-FCD0-4A86-9D0C-BFCC625844CA}" type="presParOf" srcId="{BA991BFC-A6B7-4591-BD6E-00800A1F7BC9}" destId="{04BBF8A9-FA0B-47D7-9766-B5508B222CEE}" srcOrd="1" destOrd="0" presId="urn:microsoft.com/office/officeart/2005/8/layout/orgChart1"/>
    <dgm:cxn modelId="{21F8D3FF-A19A-4C91-BE86-636BDF1FE489}" type="presParOf" srcId="{EAF5AF6B-4C9B-457F-8102-1BE26BAA789A}" destId="{C8AA267A-73F0-486F-8E4B-A49DF3C85911}" srcOrd="1" destOrd="0" presId="urn:microsoft.com/office/officeart/2005/8/layout/orgChart1"/>
    <dgm:cxn modelId="{C92E11CA-A471-4F86-8B82-CC9CCB1C5D6F}" type="presParOf" srcId="{EAF5AF6B-4C9B-457F-8102-1BE26BAA789A}" destId="{066A913D-6B2C-47EF-8DFF-B7B60C171DE9}" srcOrd="2" destOrd="0" presId="urn:microsoft.com/office/officeart/2005/8/layout/orgChart1"/>
    <dgm:cxn modelId="{D391E492-9CBF-40A1-9C26-30681C0711A1}" type="presParOf" srcId="{029B0D42-D9E3-456F-B3A1-3229D4C5ABFE}" destId="{1C0DF125-3746-4385-B979-3E398239327C}" srcOrd="6" destOrd="0" presId="urn:microsoft.com/office/officeart/2005/8/layout/orgChart1"/>
    <dgm:cxn modelId="{49D10DFD-A473-42ED-9789-2CDF701A6AE0}" type="presParOf" srcId="{029B0D42-D9E3-456F-B3A1-3229D4C5ABFE}" destId="{CE43AFDA-0776-4D30-90B9-5887A548714E}" srcOrd="7" destOrd="0" presId="urn:microsoft.com/office/officeart/2005/8/layout/orgChart1"/>
    <dgm:cxn modelId="{657831F6-9BAC-4FFD-95B1-9DE2B69B2C83}" type="presParOf" srcId="{CE43AFDA-0776-4D30-90B9-5887A548714E}" destId="{A3B1DF0F-7219-4ECE-A81B-08CA47E11355}" srcOrd="0" destOrd="0" presId="urn:microsoft.com/office/officeart/2005/8/layout/orgChart1"/>
    <dgm:cxn modelId="{8BB2215D-2328-4A55-9299-D121F03DAB94}" type="presParOf" srcId="{A3B1DF0F-7219-4ECE-A81B-08CA47E11355}" destId="{2E076B26-05CC-4BD5-876B-BC9D5810BE12}" srcOrd="0" destOrd="0" presId="urn:microsoft.com/office/officeart/2005/8/layout/orgChart1"/>
    <dgm:cxn modelId="{B22BBC18-B9E6-43B6-8E7D-A85F6B2A6E81}" type="presParOf" srcId="{A3B1DF0F-7219-4ECE-A81B-08CA47E11355}" destId="{C9EB1AC7-1C12-499D-855A-020518ACEE02}" srcOrd="1" destOrd="0" presId="urn:microsoft.com/office/officeart/2005/8/layout/orgChart1"/>
    <dgm:cxn modelId="{E13B4945-BA56-443F-B01E-F5459EDF4C3C}" type="presParOf" srcId="{CE43AFDA-0776-4D30-90B9-5887A548714E}" destId="{CD58EDED-49E3-4B62-81D9-63EDD6B69E51}" srcOrd="1" destOrd="0" presId="urn:microsoft.com/office/officeart/2005/8/layout/orgChart1"/>
    <dgm:cxn modelId="{1348B9E1-2576-4F12-B709-F7C15C260328}" type="presParOf" srcId="{CE43AFDA-0776-4D30-90B9-5887A548714E}" destId="{46651244-8C11-457E-9C9C-6C3470C17AA0}" srcOrd="2" destOrd="0" presId="urn:microsoft.com/office/officeart/2005/8/layout/orgChart1"/>
    <dgm:cxn modelId="{6067DF32-7EF5-4E77-A0B2-07896612E404}" type="presParOf" srcId="{029B0D42-D9E3-456F-B3A1-3229D4C5ABFE}" destId="{76C966F5-AEB7-4F68-9A26-9DA095D38627}" srcOrd="8" destOrd="0" presId="urn:microsoft.com/office/officeart/2005/8/layout/orgChart1"/>
    <dgm:cxn modelId="{4EA9FBCD-F76C-4F2C-8799-9CEDA6CE9CE9}" type="presParOf" srcId="{029B0D42-D9E3-456F-B3A1-3229D4C5ABFE}" destId="{5F150AB4-C1F8-4DDA-855D-8E7BF71D381F}" srcOrd="9" destOrd="0" presId="urn:microsoft.com/office/officeart/2005/8/layout/orgChart1"/>
    <dgm:cxn modelId="{9288A170-C1B1-41B5-A24A-B02129253105}" type="presParOf" srcId="{5F150AB4-C1F8-4DDA-855D-8E7BF71D381F}" destId="{CC7CC06F-C824-4162-AACA-51404B0B10B5}" srcOrd="0" destOrd="0" presId="urn:microsoft.com/office/officeart/2005/8/layout/orgChart1"/>
    <dgm:cxn modelId="{9FB4D6ED-3497-4895-B1FB-336B9E4D2D2A}" type="presParOf" srcId="{CC7CC06F-C824-4162-AACA-51404B0B10B5}" destId="{1A7E9148-1E5A-444F-829B-1CCB687D94F1}" srcOrd="0" destOrd="0" presId="urn:microsoft.com/office/officeart/2005/8/layout/orgChart1"/>
    <dgm:cxn modelId="{77927F73-24A7-43EA-B49A-FD683379DFFB}" type="presParOf" srcId="{CC7CC06F-C824-4162-AACA-51404B0B10B5}" destId="{9DF8E216-64D6-4E75-AC9C-1501068F8CB6}" srcOrd="1" destOrd="0" presId="urn:microsoft.com/office/officeart/2005/8/layout/orgChart1"/>
    <dgm:cxn modelId="{9FA909A2-01D3-481E-8963-561E6B0AAC41}" type="presParOf" srcId="{5F150AB4-C1F8-4DDA-855D-8E7BF71D381F}" destId="{1090780C-3205-4A47-BACD-488AD6B7D5C3}" srcOrd="1" destOrd="0" presId="urn:microsoft.com/office/officeart/2005/8/layout/orgChart1"/>
    <dgm:cxn modelId="{56A9BDB6-C084-44E7-8990-A1C8FE7438F5}" type="presParOf" srcId="{5F150AB4-C1F8-4DDA-855D-8E7BF71D381F}" destId="{9C902871-A7E2-4283-B637-2DEBF04F03F9}" srcOrd="2" destOrd="0" presId="urn:microsoft.com/office/officeart/2005/8/layout/orgChart1"/>
    <dgm:cxn modelId="{01E0FFCB-42EC-481E-B2A1-DDC093BE3F81}" type="presParOf" srcId="{029B0D42-D9E3-456F-B3A1-3229D4C5ABFE}" destId="{D7181B55-6F53-47D1-9C65-91EF46F3D687}" srcOrd="10" destOrd="0" presId="urn:microsoft.com/office/officeart/2005/8/layout/orgChart1"/>
    <dgm:cxn modelId="{CE9F6003-F765-408D-8C5D-DB827B4D9A12}" type="presParOf" srcId="{029B0D42-D9E3-456F-B3A1-3229D4C5ABFE}" destId="{C3EABFDB-981F-4CCE-85A0-0C490A06ED96}" srcOrd="11" destOrd="0" presId="urn:microsoft.com/office/officeart/2005/8/layout/orgChart1"/>
    <dgm:cxn modelId="{666137B5-6D4C-4681-806B-723B857526FA}" type="presParOf" srcId="{C3EABFDB-981F-4CCE-85A0-0C490A06ED96}" destId="{5988D9D5-41A7-426D-A1BA-D2FAD1F8FB5F}" srcOrd="0" destOrd="0" presId="urn:microsoft.com/office/officeart/2005/8/layout/orgChart1"/>
    <dgm:cxn modelId="{BCB4369A-6800-4210-9E86-F8BB466D7803}" type="presParOf" srcId="{5988D9D5-41A7-426D-A1BA-D2FAD1F8FB5F}" destId="{C75D6A7B-9F30-48A2-81A7-683163A78196}" srcOrd="0" destOrd="0" presId="urn:microsoft.com/office/officeart/2005/8/layout/orgChart1"/>
    <dgm:cxn modelId="{C4679EF1-2D61-414F-B6D0-608EE7280965}" type="presParOf" srcId="{5988D9D5-41A7-426D-A1BA-D2FAD1F8FB5F}" destId="{AA247129-9947-4A92-B5D0-8E22B8845E3A}" srcOrd="1" destOrd="0" presId="urn:microsoft.com/office/officeart/2005/8/layout/orgChart1"/>
    <dgm:cxn modelId="{B2BCEDDD-503C-4430-B9E8-0C180ECBD2C7}" type="presParOf" srcId="{C3EABFDB-981F-4CCE-85A0-0C490A06ED96}" destId="{72634124-AC81-4435-8363-2DB265A184C2}" srcOrd="1" destOrd="0" presId="urn:microsoft.com/office/officeart/2005/8/layout/orgChart1"/>
    <dgm:cxn modelId="{2152AC61-2F08-4F3D-A2F2-DA67A5012C5E}" type="presParOf" srcId="{C3EABFDB-981F-4CCE-85A0-0C490A06ED96}" destId="{CF5C5DBF-3323-449D-836B-FC77D447D2C1}" srcOrd="2" destOrd="0" presId="urn:microsoft.com/office/officeart/2005/8/layout/orgChart1"/>
    <dgm:cxn modelId="{652E7192-9E38-4A19-B759-207CA1649380}" type="presParOf" srcId="{AACA98CE-1F02-4D32-80CC-A16EB91F3B8C}" destId="{C9C70C74-FE39-4B2C-9939-2F74D74B5B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81B55-6F53-47D1-9C65-91EF46F3D687}">
      <dsp:nvSpPr>
        <dsp:cNvPr id="0" name=""/>
        <dsp:cNvSpPr/>
      </dsp:nvSpPr>
      <dsp:spPr>
        <a:xfrm>
          <a:off x="4625009" y="1414952"/>
          <a:ext cx="3946647" cy="22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11"/>
              </a:lnTo>
              <a:lnTo>
                <a:pt x="3946647" y="114411"/>
              </a:lnTo>
              <a:lnTo>
                <a:pt x="3946647" y="22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966F5-AEB7-4F68-9A26-9DA095D38627}">
      <dsp:nvSpPr>
        <dsp:cNvPr id="0" name=""/>
        <dsp:cNvSpPr/>
      </dsp:nvSpPr>
      <dsp:spPr>
        <a:xfrm>
          <a:off x="4625009" y="1414952"/>
          <a:ext cx="2367988" cy="22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11"/>
              </a:lnTo>
              <a:lnTo>
                <a:pt x="2367988" y="114411"/>
              </a:lnTo>
              <a:lnTo>
                <a:pt x="2367988" y="22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DF125-3746-4385-B979-3E398239327C}">
      <dsp:nvSpPr>
        <dsp:cNvPr id="0" name=""/>
        <dsp:cNvSpPr/>
      </dsp:nvSpPr>
      <dsp:spPr>
        <a:xfrm>
          <a:off x="4625009" y="1414952"/>
          <a:ext cx="789329" cy="22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11"/>
              </a:lnTo>
              <a:lnTo>
                <a:pt x="789329" y="114411"/>
              </a:lnTo>
              <a:lnTo>
                <a:pt x="789329" y="22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B0A43-3947-41AE-B9E3-44C0950D32E0}">
      <dsp:nvSpPr>
        <dsp:cNvPr id="0" name=""/>
        <dsp:cNvSpPr/>
      </dsp:nvSpPr>
      <dsp:spPr>
        <a:xfrm>
          <a:off x="3835679" y="1414952"/>
          <a:ext cx="789329" cy="228822"/>
        </a:xfrm>
        <a:custGeom>
          <a:avLst/>
          <a:gdLst/>
          <a:ahLst/>
          <a:cxnLst/>
          <a:rect l="0" t="0" r="0" b="0"/>
          <a:pathLst>
            <a:path>
              <a:moveTo>
                <a:pt x="789329" y="0"/>
              </a:moveTo>
              <a:lnTo>
                <a:pt x="789329" y="114411"/>
              </a:lnTo>
              <a:lnTo>
                <a:pt x="0" y="114411"/>
              </a:lnTo>
              <a:lnTo>
                <a:pt x="0" y="22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8D9B7-F01A-42D1-8129-FB3C5577793F}">
      <dsp:nvSpPr>
        <dsp:cNvPr id="0" name=""/>
        <dsp:cNvSpPr/>
      </dsp:nvSpPr>
      <dsp:spPr>
        <a:xfrm>
          <a:off x="2257020" y="1414952"/>
          <a:ext cx="2367988" cy="228822"/>
        </a:xfrm>
        <a:custGeom>
          <a:avLst/>
          <a:gdLst/>
          <a:ahLst/>
          <a:cxnLst/>
          <a:rect l="0" t="0" r="0" b="0"/>
          <a:pathLst>
            <a:path>
              <a:moveTo>
                <a:pt x="2367988" y="0"/>
              </a:moveTo>
              <a:lnTo>
                <a:pt x="2367988" y="114411"/>
              </a:lnTo>
              <a:lnTo>
                <a:pt x="0" y="114411"/>
              </a:lnTo>
              <a:lnTo>
                <a:pt x="0" y="22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DCC01-78C8-4574-98C2-1B9D001CAB74}">
      <dsp:nvSpPr>
        <dsp:cNvPr id="0" name=""/>
        <dsp:cNvSpPr/>
      </dsp:nvSpPr>
      <dsp:spPr>
        <a:xfrm>
          <a:off x="678361" y="1414952"/>
          <a:ext cx="3946647" cy="228822"/>
        </a:xfrm>
        <a:custGeom>
          <a:avLst/>
          <a:gdLst/>
          <a:ahLst/>
          <a:cxnLst/>
          <a:rect l="0" t="0" r="0" b="0"/>
          <a:pathLst>
            <a:path>
              <a:moveTo>
                <a:pt x="3946647" y="0"/>
              </a:moveTo>
              <a:lnTo>
                <a:pt x="3946647" y="114411"/>
              </a:lnTo>
              <a:lnTo>
                <a:pt x="0" y="114411"/>
              </a:lnTo>
              <a:lnTo>
                <a:pt x="0" y="22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3CBB1-FD51-44F2-895F-FDAF0F834553}">
      <dsp:nvSpPr>
        <dsp:cNvPr id="0" name=""/>
        <dsp:cNvSpPr/>
      </dsp:nvSpPr>
      <dsp:spPr>
        <a:xfrm>
          <a:off x="3127516" y="847842"/>
          <a:ext cx="2994984" cy="567109"/>
        </a:xfrm>
        <a:prstGeom prst="rect">
          <a:avLst/>
        </a:prstGeom>
        <a:solidFill>
          <a:srgbClr val="005B6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大普通信</a:t>
          </a:r>
          <a:endParaRPr lang="en-US" altLang="zh-CN" sz="23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27516" y="847842"/>
        <a:ext cx="2994984" cy="567109"/>
      </dsp:txXfrm>
    </dsp:sp>
    <dsp:sp modelId="{4D91841D-7CFB-4857-8F74-382F5B0C23E2}">
      <dsp:nvSpPr>
        <dsp:cNvPr id="0" name=""/>
        <dsp:cNvSpPr/>
      </dsp:nvSpPr>
      <dsp:spPr>
        <a:xfrm>
          <a:off x="3442" y="1643775"/>
          <a:ext cx="1349836" cy="723619"/>
        </a:xfrm>
        <a:prstGeom prst="rect">
          <a:avLst/>
        </a:prstGeom>
        <a:solidFill>
          <a:srgbClr val="45AFA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晶振                事业部</a:t>
          </a:r>
        </a:p>
      </dsp:txBody>
      <dsp:txXfrm>
        <a:off x="3442" y="1643775"/>
        <a:ext cx="1349836" cy="723619"/>
      </dsp:txXfrm>
    </dsp:sp>
    <dsp:sp modelId="{EF792BED-F01C-4FD8-AF07-0FECF02A6436}">
      <dsp:nvSpPr>
        <dsp:cNvPr id="0" name=""/>
        <dsp:cNvSpPr/>
      </dsp:nvSpPr>
      <dsp:spPr>
        <a:xfrm>
          <a:off x="1582101" y="1643775"/>
          <a:ext cx="1349836" cy="723619"/>
        </a:xfrm>
        <a:prstGeom prst="rect">
          <a:avLst/>
        </a:prstGeom>
        <a:solidFill>
          <a:srgbClr val="45AFA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时钟                事业部</a:t>
          </a:r>
        </a:p>
      </dsp:txBody>
      <dsp:txXfrm>
        <a:off x="1582101" y="1643775"/>
        <a:ext cx="1349836" cy="723619"/>
      </dsp:txXfrm>
    </dsp:sp>
    <dsp:sp modelId="{DED7212A-DC65-429E-831F-9026570B99F1}">
      <dsp:nvSpPr>
        <dsp:cNvPr id="0" name=""/>
        <dsp:cNvSpPr/>
      </dsp:nvSpPr>
      <dsp:spPr>
        <a:xfrm>
          <a:off x="3160761" y="1643775"/>
          <a:ext cx="1349836" cy="723619"/>
        </a:xfrm>
        <a:prstGeom prst="rect">
          <a:avLst/>
        </a:prstGeom>
        <a:solidFill>
          <a:srgbClr val="45AFA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时钟芯片         事业部</a:t>
          </a:r>
        </a:p>
      </dsp:txBody>
      <dsp:txXfrm>
        <a:off x="3160761" y="1643775"/>
        <a:ext cx="1349836" cy="723619"/>
      </dsp:txXfrm>
    </dsp:sp>
    <dsp:sp modelId="{2E076B26-05CC-4BD5-876B-BC9D5810BE12}">
      <dsp:nvSpPr>
        <dsp:cNvPr id="0" name=""/>
        <dsp:cNvSpPr/>
      </dsp:nvSpPr>
      <dsp:spPr>
        <a:xfrm>
          <a:off x="4739420" y="1643775"/>
          <a:ext cx="1349836" cy="723619"/>
        </a:xfrm>
        <a:prstGeom prst="rect">
          <a:avLst/>
        </a:prstGeom>
        <a:solidFill>
          <a:srgbClr val="45AFA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射频芯片         事业部</a:t>
          </a:r>
        </a:p>
      </dsp:txBody>
      <dsp:txXfrm>
        <a:off x="4739420" y="1643775"/>
        <a:ext cx="1349836" cy="723619"/>
      </dsp:txXfrm>
    </dsp:sp>
    <dsp:sp modelId="{1A7E9148-1E5A-444F-829B-1CCB687D94F1}">
      <dsp:nvSpPr>
        <dsp:cNvPr id="0" name=""/>
        <dsp:cNvSpPr/>
      </dsp:nvSpPr>
      <dsp:spPr>
        <a:xfrm>
          <a:off x="6318079" y="1643775"/>
          <a:ext cx="1349836" cy="723619"/>
        </a:xfrm>
        <a:prstGeom prst="rect">
          <a:avLst/>
        </a:prstGeom>
        <a:solidFill>
          <a:srgbClr val="45AFA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射频无源器件  事业部</a:t>
          </a:r>
        </a:p>
      </dsp:txBody>
      <dsp:txXfrm>
        <a:off x="6318079" y="1643775"/>
        <a:ext cx="1349836" cy="723619"/>
      </dsp:txXfrm>
    </dsp:sp>
    <dsp:sp modelId="{C75D6A7B-9F30-48A2-81A7-683163A78196}">
      <dsp:nvSpPr>
        <dsp:cNvPr id="0" name=""/>
        <dsp:cNvSpPr/>
      </dsp:nvSpPr>
      <dsp:spPr>
        <a:xfrm>
          <a:off x="7896738" y="1643775"/>
          <a:ext cx="1349836" cy="723619"/>
        </a:xfrm>
        <a:prstGeom prst="rect">
          <a:avLst/>
        </a:prstGeom>
        <a:solidFill>
          <a:srgbClr val="45AFA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物联网            事业部</a:t>
          </a:r>
        </a:p>
      </dsp:txBody>
      <dsp:txXfrm>
        <a:off x="7896738" y="1643775"/>
        <a:ext cx="1349836" cy="723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8AFD-766F-47CD-AFA0-6FB74809B962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09AD6-7C0D-4AB0-BC11-40F977EDB9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24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" descr="公司logo.jpg">
            <a:extLst>
              <a:ext uri="{FF2B5EF4-FFF2-40B4-BE49-F238E27FC236}">
                <a16:creationId xmlns:a16="http://schemas.microsoft.com/office/drawing/2014/main" id="{305E1F62-B900-4F2C-9AD7-17C32BAD3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986" y="173259"/>
            <a:ext cx="2427809" cy="68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43170A6-99AB-40FB-8A58-AF7E1ACA02E7}"/>
              </a:ext>
            </a:extLst>
          </p:cNvPr>
          <p:cNvSpPr/>
          <p:nvPr userDrawn="1"/>
        </p:nvSpPr>
        <p:spPr>
          <a:xfrm>
            <a:off x="759000" y="6454051"/>
            <a:ext cx="10674000" cy="180000"/>
          </a:xfrm>
          <a:prstGeom prst="rect">
            <a:avLst/>
          </a:prstGeom>
          <a:solidFill>
            <a:srgbClr val="11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CFE22F-0098-4589-99B1-DE91069672F0}"/>
              </a:ext>
            </a:extLst>
          </p:cNvPr>
          <p:cNvSpPr txBox="1"/>
          <p:nvPr userDrawn="1"/>
        </p:nvSpPr>
        <p:spPr>
          <a:xfrm>
            <a:off x="937139" y="6413246"/>
            <a:ext cx="6343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b="0" i="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Dapu</a:t>
            </a:r>
            <a:r>
              <a:rPr lang="en-US" altLang="zh-CN" sz="1050" b="0" i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Telecom Technology </a:t>
            </a:r>
            <a:r>
              <a:rPr lang="en-US" altLang="zh-CN" sz="1050" b="0" i="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Co.,Ltd</a:t>
            </a:r>
            <a:r>
              <a:rPr lang="en-US" altLang="zh-CN" sz="1050" b="0" i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</a:t>
            </a:r>
            <a:r>
              <a:rPr lang="en-US" altLang="zh-CN" sz="900" b="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Proprietary</a:t>
            </a:r>
            <a:r>
              <a:rPr lang="en-US" altLang="zh-CN" sz="900" b="0" i="1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and Confidential</a:t>
            </a:r>
            <a:endParaRPr lang="zh-CN" altLang="en-US" sz="900" b="0" i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灯片编号占位符 5">
            <a:extLst>
              <a:ext uri="{FF2B5EF4-FFF2-40B4-BE49-F238E27FC236}">
                <a16:creationId xmlns:a16="http://schemas.microsoft.com/office/drawing/2014/main" id="{72F66854-CA07-4F67-B2B7-CB9A1A77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>
            <a:lvl1pPr>
              <a:defRPr sz="1100" b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fld id="{229332F5-D91C-445E-BC13-E7623B09174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7" name="圆角矩形 11">
            <a:extLst>
              <a:ext uri="{FF2B5EF4-FFF2-40B4-BE49-F238E27FC236}">
                <a16:creationId xmlns:a16="http://schemas.microsoft.com/office/drawing/2014/main" id="{C91E6318-CE2C-4699-BE4A-87898EA521B0}"/>
              </a:ext>
            </a:extLst>
          </p:cNvPr>
          <p:cNvSpPr/>
          <p:nvPr userDrawn="1"/>
        </p:nvSpPr>
        <p:spPr>
          <a:xfrm flipV="1">
            <a:off x="744939" y="871012"/>
            <a:ext cx="8352000" cy="54000"/>
          </a:xfrm>
          <a:prstGeom prst="roundRect">
            <a:avLst/>
          </a:prstGeom>
          <a:solidFill>
            <a:srgbClr val="119999"/>
          </a:solidFill>
          <a:ln>
            <a:solidFill>
              <a:srgbClr val="32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2">
            <a:extLst>
              <a:ext uri="{FF2B5EF4-FFF2-40B4-BE49-F238E27FC236}">
                <a16:creationId xmlns:a16="http://schemas.microsoft.com/office/drawing/2014/main" id="{A9846CB8-2B38-4CFF-9A52-A712578CA680}"/>
              </a:ext>
            </a:extLst>
          </p:cNvPr>
          <p:cNvSpPr/>
          <p:nvPr userDrawn="1"/>
        </p:nvSpPr>
        <p:spPr>
          <a:xfrm flipV="1">
            <a:off x="9273000" y="871012"/>
            <a:ext cx="2160000" cy="5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内容占位符 18">
            <a:extLst>
              <a:ext uri="{FF2B5EF4-FFF2-40B4-BE49-F238E27FC236}">
                <a16:creationId xmlns:a16="http://schemas.microsoft.com/office/drawing/2014/main" id="{46E84D7B-1439-4D0E-8CB6-25EC90C174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183" y="268514"/>
            <a:ext cx="4259262" cy="495759"/>
          </a:xfrm>
          <a:noFill/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76290"/>
                </a:solidFill>
                <a:latin typeface="Cambria Math" panose="020405030504060302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0421C1C-6785-4485-994D-DA07344C4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2"/>
          <a:stretch/>
        </p:blipFill>
        <p:spPr>
          <a:xfrm>
            <a:off x="9146434" y="185959"/>
            <a:ext cx="2346333" cy="6014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516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98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391ABD0-6552-48DC-95F3-633CC541C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A1522E-CDBF-4332-A2C2-04CDDC631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89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7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2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35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42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4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32F5-D91C-445E-BC13-E7623B091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0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eg"/><Relationship Id="rId18" Type="http://schemas.openxmlformats.org/officeDocument/2006/relationships/image" Target="../media/image65.png"/><Relationship Id="rId26" Type="http://schemas.openxmlformats.org/officeDocument/2006/relationships/image" Target="../media/image73.jpeg"/><Relationship Id="rId3" Type="http://schemas.openxmlformats.org/officeDocument/2006/relationships/image" Target="../media/image50.jpe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4.jpeg"/><Relationship Id="rId25" Type="http://schemas.openxmlformats.org/officeDocument/2006/relationships/image" Target="../media/image72.png"/><Relationship Id="rId33" Type="http://schemas.openxmlformats.org/officeDocument/2006/relationships/image" Target="../media/image80.jpeg"/><Relationship Id="rId2" Type="http://schemas.openxmlformats.org/officeDocument/2006/relationships/image" Target="../media/image49.jpeg"/><Relationship Id="rId16" Type="http://schemas.openxmlformats.org/officeDocument/2006/relationships/image" Target="../media/image63.png"/><Relationship Id="rId20" Type="http://schemas.openxmlformats.org/officeDocument/2006/relationships/image" Target="../media/image67.jpe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24" Type="http://schemas.openxmlformats.org/officeDocument/2006/relationships/image" Target="../media/image71.jpeg"/><Relationship Id="rId32" Type="http://schemas.openxmlformats.org/officeDocument/2006/relationships/image" Target="../media/image79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image" Target="../media/image70.jpe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7.jpeg"/><Relationship Id="rId19" Type="http://schemas.openxmlformats.org/officeDocument/2006/relationships/image" Target="../media/image66.png"/><Relationship Id="rId31" Type="http://schemas.openxmlformats.org/officeDocument/2006/relationships/image" Target="../media/image78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png"/><Relationship Id="rId27" Type="http://schemas.openxmlformats.org/officeDocument/2006/relationships/image" Target="../media/image74.jpeg"/><Relationship Id="rId30" Type="http://schemas.openxmlformats.org/officeDocument/2006/relationships/image" Target="../media/image77.jpeg"/><Relationship Id="rId35" Type="http://schemas.openxmlformats.org/officeDocument/2006/relationships/image" Target="../media/image8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chart" Target="../charts/chart1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A146CF8-CA35-45D0-8CB0-9AC4047722B0}"/>
              </a:ext>
            </a:extLst>
          </p:cNvPr>
          <p:cNvSpPr txBox="1"/>
          <p:nvPr/>
        </p:nvSpPr>
        <p:spPr>
          <a:xfrm>
            <a:off x="3995739" y="3935165"/>
            <a:ext cx="704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110" dirty="0">
                <a:solidFill>
                  <a:srgbClr val="005B6A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新通信  新发展  新征程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D1D6A4-2A48-419D-85AB-1C1887F8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40" y="196922"/>
            <a:ext cx="3634776" cy="106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94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8" y="307151"/>
            <a:ext cx="4259262" cy="495759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事业部架构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0E36C9E0-0299-41C2-8E08-4CCABE0B844F}"/>
              </a:ext>
            </a:extLst>
          </p:cNvPr>
          <p:cNvGraphicFramePr/>
          <p:nvPr/>
        </p:nvGraphicFramePr>
        <p:xfrm>
          <a:off x="2186610" y="503582"/>
          <a:ext cx="9250018" cy="321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8BB4B30-73F2-4AEA-B2FA-1B4C4DD7130D}"/>
              </a:ext>
            </a:extLst>
          </p:cNvPr>
          <p:cNvSpPr txBox="1"/>
          <p:nvPr/>
        </p:nvSpPr>
        <p:spPr>
          <a:xfrm>
            <a:off x="945222" y="3238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5B6A"/>
                </a:solidFill>
              </a:rPr>
              <a:t>研发地点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C8AB42-2C33-4A62-A3DC-7BFCA449DD94}"/>
              </a:ext>
            </a:extLst>
          </p:cNvPr>
          <p:cNvSpPr txBox="1"/>
          <p:nvPr/>
        </p:nvSpPr>
        <p:spPr>
          <a:xfrm>
            <a:off x="945222" y="39634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5B6A"/>
                </a:solidFill>
              </a:rPr>
              <a:t>研发人员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D8678E-2A05-4B38-A9EB-68315C24297D}"/>
              </a:ext>
            </a:extLst>
          </p:cNvPr>
          <p:cNvSpPr txBox="1"/>
          <p:nvPr/>
        </p:nvSpPr>
        <p:spPr>
          <a:xfrm>
            <a:off x="919033" y="45429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5B6A"/>
                </a:solidFill>
              </a:rPr>
              <a:t>平台支持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C4D581-4031-4192-B08A-CE70834BDC8C}"/>
              </a:ext>
            </a:extLst>
          </p:cNvPr>
          <p:cNvSpPr txBox="1"/>
          <p:nvPr/>
        </p:nvSpPr>
        <p:spPr>
          <a:xfrm>
            <a:off x="470269" y="4907982"/>
            <a:ext cx="2380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5B6A"/>
                </a:solidFill>
              </a:rPr>
              <a:t>（工艺</a:t>
            </a:r>
            <a:r>
              <a:rPr lang="en-US" altLang="zh-CN" sz="1400" b="1" dirty="0">
                <a:solidFill>
                  <a:srgbClr val="005B6A"/>
                </a:solidFill>
              </a:rPr>
              <a:t>/</a:t>
            </a:r>
            <a:r>
              <a:rPr lang="zh-CN" altLang="en-US" sz="1400" b="1" dirty="0">
                <a:solidFill>
                  <a:srgbClr val="005B6A"/>
                </a:solidFill>
              </a:rPr>
              <a:t>工程</a:t>
            </a:r>
            <a:r>
              <a:rPr lang="en-US" altLang="zh-CN" sz="1400" b="1" dirty="0">
                <a:solidFill>
                  <a:srgbClr val="005B6A"/>
                </a:solidFill>
              </a:rPr>
              <a:t>/</a:t>
            </a:r>
            <a:r>
              <a:rPr lang="zh-CN" altLang="en-US" sz="1400" b="1" dirty="0">
                <a:solidFill>
                  <a:srgbClr val="005B6A"/>
                </a:solidFill>
              </a:rPr>
              <a:t>自动化</a:t>
            </a:r>
            <a:r>
              <a:rPr lang="en-US" altLang="zh-CN" sz="1400" b="1" dirty="0">
                <a:solidFill>
                  <a:srgbClr val="005B6A"/>
                </a:solidFill>
              </a:rPr>
              <a:t>/</a:t>
            </a:r>
            <a:r>
              <a:rPr lang="zh-CN" altLang="en-US" sz="1400" b="1" dirty="0">
                <a:solidFill>
                  <a:srgbClr val="005B6A"/>
                </a:solidFill>
              </a:rPr>
              <a:t>系统）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255DD8B-FE21-4306-A95B-7BE5E55B9ACB}"/>
              </a:ext>
            </a:extLst>
          </p:cNvPr>
          <p:cNvCxnSpPr>
            <a:cxnSpLocks/>
          </p:cNvCxnSpPr>
          <p:nvPr/>
        </p:nvCxnSpPr>
        <p:spPr>
          <a:xfrm flipH="1">
            <a:off x="702653" y="3885768"/>
            <a:ext cx="10786694" cy="0"/>
          </a:xfrm>
          <a:prstGeom prst="line">
            <a:avLst/>
          </a:prstGeom>
          <a:ln>
            <a:solidFill>
              <a:srgbClr val="005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F59ABA1-2FE6-4E62-A61C-3B5D78DAF81D}"/>
              </a:ext>
            </a:extLst>
          </p:cNvPr>
          <p:cNvSpPr txBox="1"/>
          <p:nvPr/>
        </p:nvSpPr>
        <p:spPr>
          <a:xfrm>
            <a:off x="2351071" y="324253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总部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54DD70-8DED-40E4-AE66-688447C16438}"/>
              </a:ext>
            </a:extLst>
          </p:cNvPr>
          <p:cNvSpPr txBox="1"/>
          <p:nvPr/>
        </p:nvSpPr>
        <p:spPr>
          <a:xfrm>
            <a:off x="4029311" y="3102254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总部</a:t>
            </a:r>
            <a:endParaRPr lang="en-US" altLang="zh-CN" dirty="0">
              <a:solidFill>
                <a:srgbClr val="005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上海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770A5E-AD02-44F4-9460-C878C76DC01A}"/>
              </a:ext>
            </a:extLst>
          </p:cNvPr>
          <p:cNvSpPr txBox="1"/>
          <p:nvPr/>
        </p:nvSpPr>
        <p:spPr>
          <a:xfrm>
            <a:off x="5562304" y="3120980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总部</a:t>
            </a:r>
            <a:endParaRPr lang="en-US" altLang="zh-CN" dirty="0">
              <a:solidFill>
                <a:srgbClr val="005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深圳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1B4E76-2FE4-4762-92DD-8E5750A06D24}"/>
              </a:ext>
            </a:extLst>
          </p:cNvPr>
          <p:cNvSpPr txBox="1"/>
          <p:nvPr/>
        </p:nvSpPr>
        <p:spPr>
          <a:xfrm>
            <a:off x="7095297" y="2959125"/>
            <a:ext cx="934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总部</a:t>
            </a:r>
            <a:endParaRPr lang="en-US" altLang="zh-CN" dirty="0">
              <a:solidFill>
                <a:srgbClr val="005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北京</a:t>
            </a:r>
            <a:endParaRPr lang="en-US" altLang="zh-CN" dirty="0">
              <a:solidFill>
                <a:srgbClr val="005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深圳</a:t>
            </a:r>
            <a:endParaRPr lang="en-US" altLang="zh-CN" dirty="0">
              <a:solidFill>
                <a:srgbClr val="005B6A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CBCFCB-8619-4041-93B2-3F270C11FC25}"/>
              </a:ext>
            </a:extLst>
          </p:cNvPr>
          <p:cNvSpPr txBox="1"/>
          <p:nvPr/>
        </p:nvSpPr>
        <p:spPr>
          <a:xfrm>
            <a:off x="8628289" y="309404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总部</a:t>
            </a:r>
            <a:endParaRPr lang="en-US" altLang="zh-CN" dirty="0">
              <a:solidFill>
                <a:srgbClr val="005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苏州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10AEB2-61AE-4FEF-A8F2-33C11C05DB44}"/>
              </a:ext>
            </a:extLst>
          </p:cNvPr>
          <p:cNvSpPr txBox="1"/>
          <p:nvPr/>
        </p:nvSpPr>
        <p:spPr>
          <a:xfrm>
            <a:off x="10296170" y="3102253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总部</a:t>
            </a:r>
            <a:endParaRPr lang="en-US" altLang="zh-CN" dirty="0">
              <a:solidFill>
                <a:srgbClr val="005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5B6A"/>
                </a:solidFill>
              </a:rPr>
              <a:t>北京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8736989-8BE8-4862-A3C3-90385B3E4846}"/>
              </a:ext>
            </a:extLst>
          </p:cNvPr>
          <p:cNvSpPr txBox="1"/>
          <p:nvPr/>
        </p:nvSpPr>
        <p:spPr>
          <a:xfrm>
            <a:off x="2636888" y="39705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5B6A"/>
                </a:solidFill>
              </a:rPr>
              <a:t>21</a:t>
            </a:r>
            <a:endParaRPr lang="zh-CN" altLang="en-US" dirty="0">
              <a:solidFill>
                <a:srgbClr val="005B6A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424D975-8E3D-4D13-A978-487B814EC937}"/>
              </a:ext>
            </a:extLst>
          </p:cNvPr>
          <p:cNvSpPr txBox="1"/>
          <p:nvPr/>
        </p:nvSpPr>
        <p:spPr>
          <a:xfrm>
            <a:off x="4282585" y="39695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5B6A"/>
                </a:solidFill>
              </a:rPr>
              <a:t>12</a:t>
            </a:r>
            <a:endParaRPr lang="zh-CN" altLang="en-US" dirty="0">
              <a:solidFill>
                <a:srgbClr val="005B6A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886F6C-7242-41A0-B34E-39588B70C14E}"/>
              </a:ext>
            </a:extLst>
          </p:cNvPr>
          <p:cNvSpPr txBox="1"/>
          <p:nvPr/>
        </p:nvSpPr>
        <p:spPr>
          <a:xfrm>
            <a:off x="5846645" y="39695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5B6A"/>
                </a:solidFill>
              </a:rPr>
              <a:t>18</a:t>
            </a:r>
            <a:endParaRPr lang="zh-CN" altLang="en-US" dirty="0">
              <a:solidFill>
                <a:srgbClr val="005B6A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E0180E0-392E-43F6-9020-09C75F71C977}"/>
              </a:ext>
            </a:extLst>
          </p:cNvPr>
          <p:cNvSpPr txBox="1"/>
          <p:nvPr/>
        </p:nvSpPr>
        <p:spPr>
          <a:xfrm>
            <a:off x="7347975" y="39695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5B6A"/>
                </a:solidFill>
              </a:rPr>
              <a:t>15</a:t>
            </a:r>
            <a:endParaRPr lang="zh-CN" altLang="en-US" dirty="0">
              <a:solidFill>
                <a:srgbClr val="005B6A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129941-1693-42B3-AA86-16EA8921CC3C}"/>
              </a:ext>
            </a:extLst>
          </p:cNvPr>
          <p:cNvSpPr txBox="1"/>
          <p:nvPr/>
        </p:nvSpPr>
        <p:spPr>
          <a:xfrm>
            <a:off x="8881564" y="39695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5B6A"/>
                </a:solidFill>
              </a:rPr>
              <a:t>14</a:t>
            </a:r>
            <a:endParaRPr lang="zh-CN" altLang="en-US" dirty="0">
              <a:solidFill>
                <a:srgbClr val="005B6A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A67AECA-6DAE-420D-91BB-8932FF8256A7}"/>
              </a:ext>
            </a:extLst>
          </p:cNvPr>
          <p:cNvSpPr txBox="1"/>
          <p:nvPr/>
        </p:nvSpPr>
        <p:spPr>
          <a:xfrm>
            <a:off x="10610359" y="39695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5B6A"/>
                </a:solidFill>
              </a:rPr>
              <a:t>9</a:t>
            </a:r>
            <a:endParaRPr lang="zh-CN" altLang="en-US" dirty="0">
              <a:solidFill>
                <a:srgbClr val="005B6A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CDCD0F6-49A4-44B5-AE90-2048974F89FD}"/>
              </a:ext>
            </a:extLst>
          </p:cNvPr>
          <p:cNvCxnSpPr>
            <a:cxnSpLocks/>
          </p:cNvCxnSpPr>
          <p:nvPr/>
        </p:nvCxnSpPr>
        <p:spPr>
          <a:xfrm flipH="1">
            <a:off x="702653" y="4475495"/>
            <a:ext cx="10786694" cy="0"/>
          </a:xfrm>
          <a:prstGeom prst="line">
            <a:avLst/>
          </a:prstGeom>
          <a:ln>
            <a:solidFill>
              <a:srgbClr val="005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83A7F79-856A-4BC9-9702-05F887637109}"/>
              </a:ext>
            </a:extLst>
          </p:cNvPr>
          <p:cNvCxnSpPr>
            <a:cxnSpLocks/>
          </p:cNvCxnSpPr>
          <p:nvPr/>
        </p:nvCxnSpPr>
        <p:spPr>
          <a:xfrm flipH="1">
            <a:off x="702653" y="5370019"/>
            <a:ext cx="10786694" cy="0"/>
          </a:xfrm>
          <a:prstGeom prst="line">
            <a:avLst/>
          </a:prstGeom>
          <a:ln>
            <a:solidFill>
              <a:srgbClr val="005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76C1975-D002-4809-9FF3-230ACECAB894}"/>
              </a:ext>
            </a:extLst>
          </p:cNvPr>
          <p:cNvSpPr txBox="1"/>
          <p:nvPr/>
        </p:nvSpPr>
        <p:spPr>
          <a:xfrm>
            <a:off x="6118448" y="4775528"/>
            <a:ext cx="138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5B6A"/>
                </a:solidFill>
              </a:rPr>
              <a:t>32</a:t>
            </a:r>
            <a:endParaRPr lang="zh-CN" altLang="en-US" dirty="0">
              <a:solidFill>
                <a:srgbClr val="005B6A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E36B09E-498D-49CD-83EC-E417709494AE}"/>
              </a:ext>
            </a:extLst>
          </p:cNvPr>
          <p:cNvSpPr txBox="1"/>
          <p:nvPr/>
        </p:nvSpPr>
        <p:spPr>
          <a:xfrm>
            <a:off x="7688306" y="552428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5B6A"/>
                </a:solidFill>
              </a:rPr>
              <a:t>研发及平台支持技术人员共计：</a:t>
            </a:r>
            <a:r>
              <a:rPr lang="en-US" altLang="zh-CN" b="1" dirty="0">
                <a:solidFill>
                  <a:srgbClr val="005B6A"/>
                </a:solidFill>
              </a:rPr>
              <a:t>121</a:t>
            </a:r>
            <a:endParaRPr lang="zh-CN" altLang="en-US" b="1" dirty="0">
              <a:solidFill>
                <a:srgbClr val="005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8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3A2EA59-14C9-4C81-9C15-2E2C832D5047}"/>
              </a:ext>
            </a:extLst>
          </p:cNvPr>
          <p:cNvSpPr/>
          <p:nvPr/>
        </p:nvSpPr>
        <p:spPr bwMode="auto">
          <a:xfrm>
            <a:off x="6211571" y="2751666"/>
            <a:ext cx="1764000" cy="1337734"/>
          </a:xfrm>
          <a:prstGeom prst="rect">
            <a:avLst/>
          </a:prstGeom>
          <a:solidFill>
            <a:srgbClr val="45AFAF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99667E-D748-4634-B445-ABFF4659772E}"/>
              </a:ext>
            </a:extLst>
          </p:cNvPr>
          <p:cNvSpPr/>
          <p:nvPr/>
        </p:nvSpPr>
        <p:spPr bwMode="auto">
          <a:xfrm>
            <a:off x="717551" y="2751666"/>
            <a:ext cx="1764000" cy="1337734"/>
          </a:xfrm>
          <a:prstGeom prst="rect">
            <a:avLst/>
          </a:prstGeom>
          <a:solidFill>
            <a:srgbClr val="005B6A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BB71AC-29DE-4D87-82DB-9A1A99EBBD86}"/>
              </a:ext>
            </a:extLst>
          </p:cNvPr>
          <p:cNvSpPr/>
          <p:nvPr/>
        </p:nvSpPr>
        <p:spPr bwMode="auto">
          <a:xfrm>
            <a:off x="4380231" y="2751666"/>
            <a:ext cx="1764000" cy="1337734"/>
          </a:xfrm>
          <a:prstGeom prst="rect">
            <a:avLst/>
          </a:prstGeom>
          <a:solidFill>
            <a:srgbClr val="005B6A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FC9AAD8-87F4-4E93-8C77-5ED6CCD7E705}"/>
              </a:ext>
            </a:extLst>
          </p:cNvPr>
          <p:cNvSpPr/>
          <p:nvPr/>
        </p:nvSpPr>
        <p:spPr bwMode="auto">
          <a:xfrm>
            <a:off x="8042911" y="2751666"/>
            <a:ext cx="1764000" cy="1337734"/>
          </a:xfrm>
          <a:prstGeom prst="rect">
            <a:avLst/>
          </a:prstGeom>
          <a:solidFill>
            <a:srgbClr val="005B6A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8E7BE2-EEE7-4700-8F10-730460E165C7}"/>
              </a:ext>
            </a:extLst>
          </p:cNvPr>
          <p:cNvSpPr/>
          <p:nvPr/>
        </p:nvSpPr>
        <p:spPr bwMode="auto">
          <a:xfrm>
            <a:off x="2548891" y="2751666"/>
            <a:ext cx="1764000" cy="1337734"/>
          </a:xfrm>
          <a:prstGeom prst="rect">
            <a:avLst/>
          </a:prstGeom>
          <a:solidFill>
            <a:srgbClr val="45AFAF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2A568E0-2AE8-41CE-8999-E9569648DBFA}"/>
              </a:ext>
            </a:extLst>
          </p:cNvPr>
          <p:cNvSpPr/>
          <p:nvPr/>
        </p:nvSpPr>
        <p:spPr bwMode="auto">
          <a:xfrm>
            <a:off x="9874251" y="2751666"/>
            <a:ext cx="1764000" cy="1337734"/>
          </a:xfrm>
          <a:prstGeom prst="rect">
            <a:avLst/>
          </a:prstGeom>
          <a:solidFill>
            <a:srgbClr val="45AFAF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D9864EE-1055-40FC-8035-640093150484}"/>
              </a:ext>
            </a:extLst>
          </p:cNvPr>
          <p:cNvSpPr/>
          <p:nvPr/>
        </p:nvSpPr>
        <p:spPr bwMode="auto">
          <a:xfrm>
            <a:off x="6211571" y="4148666"/>
            <a:ext cx="1764000" cy="1337734"/>
          </a:xfrm>
          <a:prstGeom prst="rect">
            <a:avLst/>
          </a:prstGeom>
          <a:solidFill>
            <a:srgbClr val="005B6A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570ECBE-660E-4B63-888A-C1DDCEA39FE2}"/>
              </a:ext>
            </a:extLst>
          </p:cNvPr>
          <p:cNvSpPr/>
          <p:nvPr/>
        </p:nvSpPr>
        <p:spPr bwMode="auto">
          <a:xfrm>
            <a:off x="717551" y="4148666"/>
            <a:ext cx="1764000" cy="1337734"/>
          </a:xfrm>
          <a:prstGeom prst="rect">
            <a:avLst/>
          </a:prstGeom>
          <a:solidFill>
            <a:srgbClr val="45AFAF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9CF530C-6902-4A09-8DB2-216D752DAEC1}"/>
              </a:ext>
            </a:extLst>
          </p:cNvPr>
          <p:cNvSpPr/>
          <p:nvPr/>
        </p:nvSpPr>
        <p:spPr bwMode="auto">
          <a:xfrm>
            <a:off x="4380231" y="4148666"/>
            <a:ext cx="1764000" cy="1337734"/>
          </a:xfrm>
          <a:prstGeom prst="rect">
            <a:avLst/>
          </a:prstGeom>
          <a:solidFill>
            <a:srgbClr val="45AFAF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CD25BEB-9B25-412B-B895-239B2C1395D4}"/>
              </a:ext>
            </a:extLst>
          </p:cNvPr>
          <p:cNvSpPr/>
          <p:nvPr/>
        </p:nvSpPr>
        <p:spPr bwMode="auto">
          <a:xfrm>
            <a:off x="8042911" y="4148666"/>
            <a:ext cx="1764000" cy="1337734"/>
          </a:xfrm>
          <a:prstGeom prst="rect">
            <a:avLst/>
          </a:prstGeom>
          <a:solidFill>
            <a:srgbClr val="45AFAF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A1590F1-5978-4D14-9D8A-ED62FC0A709B}"/>
              </a:ext>
            </a:extLst>
          </p:cNvPr>
          <p:cNvSpPr/>
          <p:nvPr/>
        </p:nvSpPr>
        <p:spPr bwMode="auto">
          <a:xfrm>
            <a:off x="2548891" y="4148666"/>
            <a:ext cx="1764000" cy="1337734"/>
          </a:xfrm>
          <a:prstGeom prst="rect">
            <a:avLst/>
          </a:prstGeom>
          <a:solidFill>
            <a:srgbClr val="005B6A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138B4E8-1DF7-4DFA-A08C-90C6F3D97196}"/>
              </a:ext>
            </a:extLst>
          </p:cNvPr>
          <p:cNvSpPr/>
          <p:nvPr/>
        </p:nvSpPr>
        <p:spPr bwMode="auto">
          <a:xfrm>
            <a:off x="9874251" y="4148666"/>
            <a:ext cx="1764000" cy="1337734"/>
          </a:xfrm>
          <a:prstGeom prst="rect">
            <a:avLst/>
          </a:prstGeom>
          <a:solidFill>
            <a:srgbClr val="005B6A"/>
          </a:solidFill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00" dirty="0"/>
          </a:p>
        </p:txBody>
      </p:sp>
      <p:pic>
        <p:nvPicPr>
          <p:cNvPr id="32" name="图片 16" descr="O11H(1).jpg">
            <a:extLst>
              <a:ext uri="{FF2B5EF4-FFF2-40B4-BE49-F238E27FC236}">
                <a16:creationId xmlns:a16="http://schemas.microsoft.com/office/drawing/2014/main" id="{E7229A50-FB51-4FDD-AE68-A393B1CCD9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018" y="2929467"/>
            <a:ext cx="1441449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6F9ED63-59EF-475D-B399-9D5E8E94EBA3}"/>
              </a:ext>
            </a:extLst>
          </p:cNvPr>
          <p:cNvPicPr/>
          <p:nvPr/>
        </p:nvPicPr>
        <p:blipFill>
          <a:blip r:embed="rId3" cstate="print"/>
          <a:srcRect l="13883" t="10294" r="14492" b="14074"/>
          <a:stretch>
            <a:fillRect/>
          </a:stretch>
        </p:blipFill>
        <p:spPr>
          <a:xfrm>
            <a:off x="4794224" y="2978152"/>
            <a:ext cx="1085856" cy="723904"/>
          </a:xfrm>
          <a:prstGeom prst="rect">
            <a:avLst/>
          </a:prstGeom>
          <a:effectLst>
            <a:glow rad="38100">
              <a:sysClr val="window" lastClr="FFFFFF">
                <a:alpha val="64000"/>
              </a:sysClr>
            </a:glow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0" name="图片 49" descr="WechatIMG1433.png">
            <a:extLst>
              <a:ext uri="{FF2B5EF4-FFF2-40B4-BE49-F238E27FC236}">
                <a16:creationId xmlns:a16="http://schemas.microsoft.com/office/drawing/2014/main" id="{79DA7356-26FF-47AE-92D7-8C3D76A8EB40}"/>
              </a:ext>
            </a:extLst>
          </p:cNvPr>
          <p:cNvPicPr/>
          <p:nvPr/>
        </p:nvPicPr>
        <p:blipFill>
          <a:blip r:embed="rId4" cstate="print"/>
          <a:srcRect l="3409" t="3404" r="2688" b="5557"/>
          <a:stretch>
            <a:fillRect/>
          </a:stretch>
        </p:blipFill>
        <p:spPr>
          <a:xfrm>
            <a:off x="3117839" y="3047996"/>
            <a:ext cx="723904" cy="603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图片 50" descr="时钟板卡_副本.png">
            <a:extLst>
              <a:ext uri="{FF2B5EF4-FFF2-40B4-BE49-F238E27FC236}">
                <a16:creationId xmlns:a16="http://schemas.microsoft.com/office/drawing/2014/main" id="{F15121D4-65C1-4019-9BC6-9D5FA4AF329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0251" y="3016252"/>
            <a:ext cx="965200" cy="603249"/>
          </a:xfrm>
          <a:prstGeom prst="rect">
            <a:avLst/>
          </a:prstGeom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2" name="图片 104" descr="CM66_副本.png">
            <a:extLst>
              <a:ext uri="{FF2B5EF4-FFF2-40B4-BE49-F238E27FC236}">
                <a16:creationId xmlns:a16="http://schemas.microsoft.com/office/drawing/2014/main" id="{1CC56929-E5A8-41AE-966A-FED50944E1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01" y="3086100"/>
            <a:ext cx="844551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3" name="图片 144">
            <a:extLst>
              <a:ext uri="{FF2B5EF4-FFF2-40B4-BE49-F238E27FC236}">
                <a16:creationId xmlns:a16="http://schemas.microsoft.com/office/drawing/2014/main" id="{AF794561-4B0C-4092-8006-C4E9268F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4300" y="3124200"/>
            <a:ext cx="1016000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4" name="Picture 18" descr="C:\Users\John\Pictures\环形器副本.png">
            <a:extLst>
              <a:ext uri="{FF2B5EF4-FFF2-40B4-BE49-F238E27FC236}">
                <a16:creationId xmlns:a16="http://schemas.microsoft.com/office/drawing/2014/main" id="{6647BEF3-9B15-4E03-BA16-3775EE5B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1351" y="4438651"/>
            <a:ext cx="91016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5" name="Picture 19" descr="C:\Users\John\Pictures\隔离器_副本.png">
            <a:extLst>
              <a:ext uri="{FF2B5EF4-FFF2-40B4-BE49-F238E27FC236}">
                <a16:creationId xmlns:a16="http://schemas.microsoft.com/office/drawing/2014/main" id="{FDE9C1EB-B9AD-4AF6-9D21-DF3EAAA4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17000" y="4667251"/>
            <a:ext cx="501651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6" name="Picture 20" descr="C:\Users\John\Pictures\开_副本.png">
            <a:extLst>
              <a:ext uri="{FF2B5EF4-FFF2-40B4-BE49-F238E27FC236}">
                <a16:creationId xmlns:a16="http://schemas.microsoft.com/office/drawing/2014/main" id="{F0052DDD-4189-436C-A2B6-82D6846A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600" y="4490756"/>
            <a:ext cx="1206500" cy="4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57" name="Picture 22" descr="C:\Users\John\Pictures\低_副本.png">
            <a:extLst>
              <a:ext uri="{FF2B5EF4-FFF2-40B4-BE49-F238E27FC236}">
                <a16:creationId xmlns:a16="http://schemas.microsoft.com/office/drawing/2014/main" id="{21A64887-445B-4EC5-88D1-3305CE5E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3858" y="4540251"/>
            <a:ext cx="1339851" cy="4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58" name="矩形 28">
            <a:extLst>
              <a:ext uri="{FF2B5EF4-FFF2-40B4-BE49-F238E27FC236}">
                <a16:creationId xmlns:a16="http://schemas.microsoft.com/office/drawing/2014/main" id="{92B93565-F303-4721-A6D3-F2628F89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39" y="5147072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28">
            <a:extLst>
              <a:ext uri="{FF2B5EF4-FFF2-40B4-BE49-F238E27FC236}">
                <a16:creationId xmlns:a16="http://schemas.microsoft.com/office/drawing/2014/main" id="{E01C3259-97DE-42D6-90CA-023A6BCE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7" y="5147072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射频开关</a:t>
            </a:r>
          </a:p>
        </p:txBody>
      </p:sp>
      <p:sp>
        <p:nvSpPr>
          <p:cNvPr id="60" name="矩形 28">
            <a:extLst>
              <a:ext uri="{FF2B5EF4-FFF2-40B4-BE49-F238E27FC236}">
                <a16:creationId xmlns:a16="http://schemas.microsoft.com/office/drawing/2014/main" id="{AD398F10-0CF9-4943-BBD8-181B1C52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571" y="5147072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低噪放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LNA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28">
            <a:extLst>
              <a:ext uri="{FF2B5EF4-FFF2-40B4-BE49-F238E27FC236}">
                <a16:creationId xmlns:a16="http://schemas.microsoft.com/office/drawing/2014/main" id="{A188D229-45AB-483B-9BDD-34BB0373B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7" y="5147072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FEM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28">
            <a:extLst>
              <a:ext uri="{FF2B5EF4-FFF2-40B4-BE49-F238E27FC236}">
                <a16:creationId xmlns:a16="http://schemas.microsoft.com/office/drawing/2014/main" id="{8B8A721E-21CB-4B33-B16D-987ADA76A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71" y="5147072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环形器、隔离器</a:t>
            </a:r>
          </a:p>
        </p:txBody>
      </p:sp>
      <p:sp>
        <p:nvSpPr>
          <p:cNvPr id="63" name="矩形 28">
            <a:extLst>
              <a:ext uri="{FF2B5EF4-FFF2-40B4-BE49-F238E27FC236}">
                <a16:creationId xmlns:a16="http://schemas.microsoft.com/office/drawing/2014/main" id="{F076E832-DBAB-45CF-A845-CC751915F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607" y="5147072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毫米波滤波器</a:t>
            </a:r>
          </a:p>
        </p:txBody>
      </p:sp>
      <p:sp>
        <p:nvSpPr>
          <p:cNvPr id="64" name="矩形 41">
            <a:extLst>
              <a:ext uri="{FF2B5EF4-FFF2-40B4-BE49-F238E27FC236}">
                <a16:creationId xmlns:a16="http://schemas.microsoft.com/office/drawing/2014/main" id="{D840B8AC-C0F0-45EE-BAF3-6E2875FF4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8" y="3740151"/>
            <a:ext cx="1369476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OCXO/TCXO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28">
            <a:extLst>
              <a:ext uri="{FF2B5EF4-FFF2-40B4-BE49-F238E27FC236}">
                <a16:creationId xmlns:a16="http://schemas.microsoft.com/office/drawing/2014/main" id="{CBFC1854-09DC-4CBE-9862-B9967679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7" y="3740151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1">
            <a:extLst>
              <a:ext uri="{FF2B5EF4-FFF2-40B4-BE49-F238E27FC236}">
                <a16:creationId xmlns:a16="http://schemas.microsoft.com/office/drawing/2014/main" id="{0E556B28-F480-42F5-BD10-6758234C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888" y="3740151"/>
            <a:ext cx="1490126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1588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时钟芯片</a:t>
            </a:r>
          </a:p>
        </p:txBody>
      </p:sp>
      <p:sp>
        <p:nvSpPr>
          <p:cNvPr id="67" name="矩形 28">
            <a:extLst>
              <a:ext uri="{FF2B5EF4-FFF2-40B4-BE49-F238E27FC236}">
                <a16:creationId xmlns:a16="http://schemas.microsoft.com/office/drawing/2014/main" id="{757FF0F2-F34C-4BB2-B1F3-DDB2BDBC9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7" y="3740151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时钟模块</a:t>
            </a:r>
          </a:p>
        </p:txBody>
      </p:sp>
      <p:sp>
        <p:nvSpPr>
          <p:cNvPr id="68" name="矩形 41">
            <a:extLst>
              <a:ext uri="{FF2B5EF4-FFF2-40B4-BE49-F238E27FC236}">
                <a16:creationId xmlns:a16="http://schemas.microsoft.com/office/drawing/2014/main" id="{45B5D561-64B1-41E2-8203-FB904AE7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288" y="3740151"/>
            <a:ext cx="1369476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时钟板卡</a:t>
            </a:r>
          </a:p>
        </p:txBody>
      </p:sp>
      <p:sp>
        <p:nvSpPr>
          <p:cNvPr id="69" name="矩形 28">
            <a:extLst>
              <a:ext uri="{FF2B5EF4-FFF2-40B4-BE49-F238E27FC236}">
                <a16:creationId xmlns:a16="http://schemas.microsoft.com/office/drawing/2014/main" id="{F6F8889A-1981-4E9C-AD61-D27FA40D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907" y="3740151"/>
            <a:ext cx="1562093" cy="2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91434" tIns="45718" rIns="91434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时钟设备</a:t>
            </a:r>
          </a:p>
        </p:txBody>
      </p:sp>
      <p:sp>
        <p:nvSpPr>
          <p:cNvPr id="70" name="TextBox 56">
            <a:extLst>
              <a:ext uri="{FF2B5EF4-FFF2-40B4-BE49-F238E27FC236}">
                <a16:creationId xmlns:a16="http://schemas.microsoft.com/office/drawing/2014/main" id="{CE701D40-9B9F-42E5-8F94-4132424FEAE9}"/>
              </a:ext>
            </a:extLst>
          </p:cNvPr>
          <p:cNvSpPr txBox="1"/>
          <p:nvPr/>
        </p:nvSpPr>
        <p:spPr>
          <a:xfrm>
            <a:off x="666751" y="1435101"/>
            <a:ext cx="11013016" cy="433186"/>
          </a:xfrm>
          <a:prstGeom prst="rect">
            <a:avLst/>
          </a:prstGeom>
          <a:noFill/>
        </p:spPr>
        <p:txBody>
          <a:bodyPr lIns="121917" tIns="60958" rIns="191995" bIns="47999" spcCol="479988">
            <a:spAutoFit/>
          </a:bodyPr>
          <a:lstStyle/>
          <a:p>
            <a:pPr algn="ctr">
              <a:defRPr/>
            </a:pPr>
            <a:r>
              <a:rPr lang="zh-CN" altLang="en-US" sz="2100" b="1" dirty="0">
                <a:solidFill>
                  <a:srgbClr val="005B6A"/>
                </a:solidFill>
                <a:cs typeface="+mn-ea"/>
                <a:sym typeface="Arial Unicode MS" pitchFamily="34" charset="-122"/>
              </a:rPr>
              <a:t>提供从射频前端到时钟同步技术及产品链的</a:t>
            </a:r>
            <a:r>
              <a:rPr lang="zh-CN" altLang="en-US" sz="2100" b="1" dirty="0">
                <a:solidFill>
                  <a:srgbClr val="005B6A"/>
                </a:solidFill>
                <a:cs typeface="+mn-ea"/>
                <a:sym typeface="+mn-lt"/>
              </a:rPr>
              <a:t>整体解决方案</a:t>
            </a:r>
            <a:endParaRPr lang="id-ID" altLang="zh-CN" sz="2100" b="1" dirty="0">
              <a:solidFill>
                <a:srgbClr val="005B6A"/>
              </a:solidFill>
              <a:cs typeface="+mn-ea"/>
              <a:sym typeface="+mn-lt"/>
            </a:endParaRPr>
          </a:p>
        </p:txBody>
      </p:sp>
      <p:sp>
        <p:nvSpPr>
          <p:cNvPr id="71" name="文本框 1">
            <a:extLst>
              <a:ext uri="{FF2B5EF4-FFF2-40B4-BE49-F238E27FC236}">
                <a16:creationId xmlns:a16="http://schemas.microsoft.com/office/drawing/2014/main" id="{3543257E-25F3-4A37-9596-F9497BCB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1" y="1998134"/>
            <a:ext cx="11013016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91995" bIns="47999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45AFAF"/>
                </a:solidFill>
              </a:rPr>
              <a:t>以领先技术、全面服务</a:t>
            </a:r>
            <a:r>
              <a:rPr lang="en-US" altLang="zh-CN" sz="2100" b="1" dirty="0">
                <a:solidFill>
                  <a:srgbClr val="45AFAF"/>
                </a:solidFill>
              </a:rPr>
              <a:t>5G</a:t>
            </a:r>
            <a:r>
              <a:rPr lang="zh-CN" altLang="en-US" sz="2100" b="1" dirty="0">
                <a:solidFill>
                  <a:srgbClr val="45AFAF"/>
                </a:solidFill>
              </a:rPr>
              <a:t>通信设备，产生更多协同价值</a:t>
            </a:r>
          </a:p>
        </p:txBody>
      </p:sp>
      <p:pic>
        <p:nvPicPr>
          <p:cNvPr id="72" name="Picture 2" descr="C:\Users\John\Desktop\1_副本.png">
            <a:extLst>
              <a:ext uri="{FF2B5EF4-FFF2-40B4-BE49-F238E27FC236}">
                <a16:creationId xmlns:a16="http://schemas.microsoft.com/office/drawing/2014/main" id="{EF2FFE74-04EA-4DA4-B12F-FC2D55DA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06050" y="4295776"/>
            <a:ext cx="800946" cy="819150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73" name="Picture 3" descr="C:\Users\John\Desktop\Products_Mixers_Demodulator_Modulators_副本.png">
            <a:extLst>
              <a:ext uri="{FF2B5EF4-FFF2-40B4-BE49-F238E27FC236}">
                <a16:creationId xmlns:a16="http://schemas.microsoft.com/office/drawing/2014/main" id="{4B2DA861-F6BA-42FE-AE02-ADDE9A16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24650" y="4420597"/>
            <a:ext cx="809625" cy="690729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74" name="Picture 2" descr="C:\Users\John\Desktop\微信图片_20190718124738_副本_副本.png">
            <a:extLst>
              <a:ext uri="{FF2B5EF4-FFF2-40B4-BE49-F238E27FC236}">
                <a16:creationId xmlns:a16="http://schemas.microsoft.com/office/drawing/2014/main" id="{7207B3E3-7720-4BCF-A8EA-3DF3F70E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3492" y="4527700"/>
            <a:ext cx="616687" cy="565296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75" name="Picture 2" descr="C:\Users\John\Desktop\微信图片_20190718124738_副本_副本.png">
            <a:extLst>
              <a:ext uri="{FF2B5EF4-FFF2-40B4-BE49-F238E27FC236}">
                <a16:creationId xmlns:a16="http://schemas.microsoft.com/office/drawing/2014/main" id="{7364FB83-761C-4C7B-A3D9-F5878EB1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9082" y="4371757"/>
            <a:ext cx="626434" cy="574230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76" name="内容占位符 4">
            <a:extLst>
              <a:ext uri="{FF2B5EF4-FFF2-40B4-BE49-F238E27FC236}">
                <a16:creationId xmlns:a16="http://schemas.microsoft.com/office/drawing/2014/main" id="{52FFE28C-229C-4F5E-826A-D75C2B275044}"/>
              </a:ext>
            </a:extLst>
          </p:cNvPr>
          <p:cNvSpPr txBox="1">
            <a:spLocks/>
          </p:cNvSpPr>
          <p:nvPr/>
        </p:nvSpPr>
        <p:spPr>
          <a:xfrm>
            <a:off x="721417" y="307151"/>
            <a:ext cx="7415053" cy="49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完整的时钟，射频整体解决方案</a:t>
            </a:r>
            <a:endParaRPr lang="en-US" altLang="zh-CN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02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3D618F0-BBC8-4D49-8FCE-42395DBA3FD8}"/>
              </a:ext>
            </a:extLst>
          </p:cNvPr>
          <p:cNvSpPr/>
          <p:nvPr/>
        </p:nvSpPr>
        <p:spPr>
          <a:xfrm>
            <a:off x="5981700" y="1695361"/>
            <a:ext cx="469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p"/>
            </a:pP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共建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联合实验室</a:t>
            </a: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，深度开展产学研合作，致力于技术创新、产品研发以及成果转化。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B6D665B-3FCB-43DA-B01C-D851B92F9613}"/>
              </a:ext>
            </a:extLst>
          </p:cNvPr>
          <p:cNvSpPr/>
          <p:nvPr/>
        </p:nvSpPr>
        <p:spPr>
          <a:xfrm>
            <a:off x="1625600" y="5216436"/>
            <a:ext cx="530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p"/>
            </a:pP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ITU</a:t>
            </a: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成员之一，参与全球</a:t>
            </a:r>
            <a:r>
              <a:rPr lang="en-US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通信标准、时钟标准的讨论与交流 。</a:t>
            </a:r>
          </a:p>
        </p:txBody>
      </p:sp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91BD9C0D-90AF-4A58-AE9A-A9FA4E03B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30472"/>
              </p:ext>
            </p:extLst>
          </p:nvPr>
        </p:nvGraphicFramePr>
        <p:xfrm>
          <a:off x="6124575" y="2504017"/>
          <a:ext cx="4470400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院校</a:t>
                      </a:r>
                      <a:r>
                        <a:rPr lang="en-US" altLang="zh-CN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研究所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联合实验室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rgbClr val="005B6A"/>
                          </a:solidFill>
                        </a:rPr>
                        <a:t>中科院微电子所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rgbClr val="005B6A"/>
                          </a:solidFill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  <a:r>
                        <a:rPr lang="zh-CN" altLang="en-US" sz="1200" b="0" kern="1200" dirty="0">
                          <a:solidFill>
                            <a:srgbClr val="005B6A"/>
                          </a:solidFill>
                          <a:latin typeface="+mn-lt"/>
                          <a:ea typeface="+mn-ea"/>
                          <a:cs typeface="+mn-cs"/>
                        </a:rPr>
                        <a:t>毫米波联合实验室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rgbClr val="005B6A"/>
                          </a:solidFill>
                        </a:rPr>
                        <a:t>中科院半导体所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>
                          <a:solidFill>
                            <a:srgbClr val="005B6A"/>
                          </a:solidFill>
                          <a:latin typeface="+mn-lt"/>
                          <a:ea typeface="+mn-ea"/>
                          <a:cs typeface="+mn-cs"/>
                        </a:rPr>
                        <a:t>MEMS</a:t>
                      </a:r>
                      <a:endParaRPr lang="zh-CN" altLang="en-US" sz="1200" b="0" kern="1200" dirty="0">
                        <a:solidFill>
                          <a:srgbClr val="005B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rgbClr val="005B6A"/>
                          </a:solidFill>
                        </a:rPr>
                        <a:t>成都电子科技大学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dirty="0">
                          <a:solidFill>
                            <a:srgbClr val="005B6A"/>
                          </a:solidFill>
                          <a:latin typeface="+mn-ea"/>
                          <a:ea typeface="+mn-ea"/>
                        </a:rPr>
                        <a:t>高性能铁氧体磁性材料研究</a:t>
                      </a:r>
                      <a:endParaRPr lang="zh-CN" altLang="en-US" sz="1200" b="0" kern="1200" dirty="0">
                        <a:solidFill>
                          <a:srgbClr val="005B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rgbClr val="005B6A"/>
                          </a:solidFill>
                          <a:latin typeface="+mn-ea"/>
                          <a:ea typeface="+mn-ea"/>
                          <a:cs typeface="+mn-cs"/>
                        </a:rPr>
                        <a:t>清华大学</a:t>
                      </a:r>
                      <a:r>
                        <a:rPr lang="en-US" altLang="zh-CN" sz="1200" kern="1200" dirty="0">
                          <a:solidFill>
                            <a:srgbClr val="005B6A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200" kern="1200" dirty="0">
                          <a:solidFill>
                            <a:srgbClr val="005B6A"/>
                          </a:solidFill>
                          <a:latin typeface="+mn-ea"/>
                          <a:ea typeface="+mn-ea"/>
                          <a:cs typeface="+mn-cs"/>
                        </a:rPr>
                        <a:t>香港科技大学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200" dirty="0">
                          <a:solidFill>
                            <a:srgbClr val="005B6A"/>
                          </a:solidFill>
                          <a:latin typeface="+mn-ea"/>
                          <a:ea typeface="+mn-ea"/>
                          <a:cs typeface="+mn-cs"/>
                        </a:rPr>
                        <a:t>射频、微波、传感器技术研究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7" name="Picture 2">
            <a:extLst>
              <a:ext uri="{FF2B5EF4-FFF2-40B4-BE49-F238E27FC236}">
                <a16:creationId xmlns:a16="http://schemas.microsoft.com/office/drawing/2014/main" id="{312C5404-597F-4D3A-B0ED-D0B47E48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611" y="4762500"/>
            <a:ext cx="131113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Group 11">
            <a:extLst>
              <a:ext uri="{FF2B5EF4-FFF2-40B4-BE49-F238E27FC236}">
                <a16:creationId xmlns:a16="http://schemas.microsoft.com/office/drawing/2014/main" id="{F09C726C-63CF-48D1-AB02-9E5414F1C020}"/>
              </a:ext>
            </a:extLst>
          </p:cNvPr>
          <p:cNvGrpSpPr/>
          <p:nvPr/>
        </p:nvGrpSpPr>
        <p:grpSpPr>
          <a:xfrm>
            <a:off x="2015334" y="1557532"/>
            <a:ext cx="3116065" cy="3116068"/>
            <a:chOff x="6240779" y="1363134"/>
            <a:chExt cx="4963581" cy="4963585"/>
          </a:xfrm>
          <a:effectLst>
            <a:outerShdw blurRad="254000" dist="76200" dir="2700000" algn="ctr" rotWithShape="0">
              <a:srgbClr val="000000">
                <a:alpha val="60000"/>
              </a:srgbClr>
            </a:outerShdw>
          </a:effectLst>
        </p:grpSpPr>
        <p:grpSp>
          <p:nvGrpSpPr>
            <p:cNvPr id="49" name="Group 12">
              <a:extLst>
                <a:ext uri="{FF2B5EF4-FFF2-40B4-BE49-F238E27FC236}">
                  <a16:creationId xmlns:a16="http://schemas.microsoft.com/office/drawing/2014/main" id="{2D7D999F-3756-4D5D-BC3D-DF1EC96D7806}"/>
                </a:ext>
              </a:extLst>
            </p:cNvPr>
            <p:cNvGrpSpPr/>
            <p:nvPr/>
          </p:nvGrpSpPr>
          <p:grpSpPr>
            <a:xfrm>
              <a:off x="6240781" y="1363134"/>
              <a:ext cx="3255433" cy="2434166"/>
              <a:chOff x="4657725" y="946151"/>
              <a:chExt cx="2441575" cy="1825625"/>
            </a:xfrm>
          </p:grpSpPr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69CAA2E0-B381-4792-9B67-528CCCA69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45AFA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ADB76403-F4CF-4448-9D6B-0A6D9E67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45AFA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Group 13">
              <a:extLst>
                <a:ext uri="{FF2B5EF4-FFF2-40B4-BE49-F238E27FC236}">
                  <a16:creationId xmlns:a16="http://schemas.microsoft.com/office/drawing/2014/main" id="{147F5FB2-7421-4CF6-B0DD-8040EEE019B1}"/>
                </a:ext>
              </a:extLst>
            </p:cNvPr>
            <p:cNvGrpSpPr/>
            <p:nvPr/>
          </p:nvGrpSpPr>
          <p:grpSpPr>
            <a:xfrm>
              <a:off x="6240779" y="3111502"/>
              <a:ext cx="2434166" cy="3215217"/>
              <a:chOff x="4657725" y="2257426"/>
              <a:chExt cx="1825625" cy="2411413"/>
            </a:xfrm>
          </p:grpSpPr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CE1EB8E9-C69E-4215-9531-B434DAA73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0DED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8939CEB8-5392-4DC3-9659-E7C0BDD4F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20DED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Group 14">
              <a:extLst>
                <a:ext uri="{FF2B5EF4-FFF2-40B4-BE49-F238E27FC236}">
                  <a16:creationId xmlns:a16="http://schemas.microsoft.com/office/drawing/2014/main" id="{CFEC38F9-4501-4473-8B9C-E03865F00E3A}"/>
                </a:ext>
              </a:extLst>
            </p:cNvPr>
            <p:cNvGrpSpPr/>
            <p:nvPr/>
          </p:nvGrpSpPr>
          <p:grpSpPr>
            <a:xfrm>
              <a:off x="7967977" y="3892549"/>
              <a:ext cx="3236383" cy="2434166"/>
              <a:chOff x="5953125" y="2843213"/>
              <a:chExt cx="2427288" cy="1825625"/>
            </a:xfrm>
          </p:grpSpPr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507AE1EE-A940-4C1F-A8A6-D7DB7C35E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119999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66F2C7DD-25E6-448D-BFEC-29B295A33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119999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8" name="Group 15">
              <a:extLst>
                <a:ext uri="{FF2B5EF4-FFF2-40B4-BE49-F238E27FC236}">
                  <a16:creationId xmlns:a16="http://schemas.microsoft.com/office/drawing/2014/main" id="{345E4895-E568-4EE6-87F5-502D1711FE18}"/>
                </a:ext>
              </a:extLst>
            </p:cNvPr>
            <p:cNvGrpSpPr/>
            <p:nvPr/>
          </p:nvGrpSpPr>
          <p:grpSpPr>
            <a:xfrm>
              <a:off x="8770194" y="1363135"/>
              <a:ext cx="2434166" cy="3276599"/>
              <a:chOff x="6554788" y="946151"/>
              <a:chExt cx="1825625" cy="2457450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DD60AB11-D52A-42DC-BB43-BC7E6B1C4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005B6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AB290B0B-DD0E-4B6E-A8B5-49A97F222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005B6A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9" name="TextBox 29">
              <a:extLst>
                <a:ext uri="{FF2B5EF4-FFF2-40B4-BE49-F238E27FC236}">
                  <a16:creationId xmlns:a16="http://schemas.microsoft.com/office/drawing/2014/main" id="{450431CE-076A-481F-9731-DA84F2AC6371}"/>
                </a:ext>
              </a:extLst>
            </p:cNvPr>
            <p:cNvSpPr txBox="1"/>
            <p:nvPr/>
          </p:nvSpPr>
          <p:spPr>
            <a:xfrm rot="18920653">
              <a:off x="6654849" y="2101284"/>
              <a:ext cx="1084827" cy="451406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产学研</a:t>
              </a:r>
              <a:endParaRPr lang="id-ID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30">
              <a:extLst>
                <a:ext uri="{FF2B5EF4-FFF2-40B4-BE49-F238E27FC236}">
                  <a16:creationId xmlns:a16="http://schemas.microsoft.com/office/drawing/2014/main" id="{CFAF6DC3-288F-4289-BEE0-56C9749FAAA0}"/>
                </a:ext>
              </a:extLst>
            </p:cNvPr>
            <p:cNvSpPr txBox="1"/>
            <p:nvPr/>
          </p:nvSpPr>
          <p:spPr>
            <a:xfrm rot="2904439">
              <a:off x="9632610" y="2092180"/>
              <a:ext cx="1348425" cy="451406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聚焦</a:t>
              </a:r>
              <a:endParaRPr lang="id-ID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31">
              <a:extLst>
                <a:ext uri="{FF2B5EF4-FFF2-40B4-BE49-F238E27FC236}">
                  <a16:creationId xmlns:a16="http://schemas.microsoft.com/office/drawing/2014/main" id="{3DA5CCEA-6F5A-4F3A-8147-57F8D93904EC}"/>
                </a:ext>
              </a:extLst>
            </p:cNvPr>
            <p:cNvSpPr txBox="1"/>
            <p:nvPr/>
          </p:nvSpPr>
          <p:spPr>
            <a:xfrm rot="3328205">
              <a:off x="6462758" y="5192162"/>
              <a:ext cx="1276620" cy="451406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专注</a:t>
              </a:r>
              <a:endParaRPr lang="id-ID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TextBox 32">
              <a:extLst>
                <a:ext uri="{FF2B5EF4-FFF2-40B4-BE49-F238E27FC236}">
                  <a16:creationId xmlns:a16="http://schemas.microsoft.com/office/drawing/2014/main" id="{8E7FB759-3C19-4BDA-8181-C62C46CB40E4}"/>
                </a:ext>
              </a:extLst>
            </p:cNvPr>
            <p:cNvSpPr txBox="1"/>
            <p:nvPr/>
          </p:nvSpPr>
          <p:spPr>
            <a:xfrm rot="18872992">
              <a:off x="9584780" y="5319756"/>
              <a:ext cx="1436559" cy="451406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创新</a:t>
              </a:r>
              <a:endParaRPr lang="id-ID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1" name="Picture 2">
            <a:extLst>
              <a:ext uri="{FF2B5EF4-FFF2-40B4-BE49-F238E27FC236}">
                <a16:creationId xmlns:a16="http://schemas.microsoft.com/office/drawing/2014/main" id="{D92C26D0-4870-4263-B99F-45DA0A77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4515" y="4791076"/>
            <a:ext cx="183811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内容占位符 4">
            <a:extLst>
              <a:ext uri="{FF2B5EF4-FFF2-40B4-BE49-F238E27FC236}">
                <a16:creationId xmlns:a16="http://schemas.microsoft.com/office/drawing/2014/main" id="{AA28631E-6047-46A5-8212-66819C17F6B5}"/>
              </a:ext>
            </a:extLst>
          </p:cNvPr>
          <p:cNvSpPr txBox="1">
            <a:spLocks/>
          </p:cNvSpPr>
          <p:nvPr/>
        </p:nvSpPr>
        <p:spPr>
          <a:xfrm>
            <a:off x="721417" y="307151"/>
            <a:ext cx="7415053" cy="49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技术研发中心</a:t>
            </a:r>
            <a:endParaRPr lang="en-US" altLang="zh-CN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39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9F9ADC36-2FA0-4E66-8690-F386D07AEB58}"/>
              </a:ext>
            </a:extLst>
          </p:cNvPr>
          <p:cNvSpPr txBox="1">
            <a:spLocks/>
          </p:cNvSpPr>
          <p:nvPr/>
        </p:nvSpPr>
        <p:spPr>
          <a:xfrm>
            <a:off x="721417" y="307151"/>
            <a:ext cx="7393883" cy="495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全面自动化及品控系统</a:t>
            </a:r>
            <a:r>
              <a:rPr lang="en-US" altLang="zh-CN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 - </a:t>
            </a:r>
            <a:r>
              <a:rPr lang="en-US" altLang="zh-CN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itchFamily="2" charset="-122"/>
              </a:rPr>
              <a:t>MES &amp; Barcode</a:t>
            </a:r>
            <a:endParaRPr lang="zh-CN" altLang="en-US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925B84E2-83DD-4B24-8C4E-3DB52BAEF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085" y="1435433"/>
            <a:ext cx="1011957" cy="895677"/>
          </a:xfrm>
          <a:prstGeom prst="ellipse">
            <a:avLst/>
          </a:prstGeom>
          <a:solidFill>
            <a:srgbClr val="005B6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B44243D-8D96-4067-B060-B309F94B0DA1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222" y="2653556"/>
            <a:ext cx="687587" cy="58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8">
            <a:extLst>
              <a:ext uri="{FF2B5EF4-FFF2-40B4-BE49-F238E27FC236}">
                <a16:creationId xmlns:a16="http://schemas.microsoft.com/office/drawing/2014/main" id="{87EF3D0F-8CC6-469A-9D4A-66751234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394" y="5407764"/>
            <a:ext cx="492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客户</a:t>
            </a:r>
            <a:endParaRPr lang="zh-CN" altLang="en-US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1394CE17-7963-4B2F-95E4-FD4A13417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4546" y="4572545"/>
            <a:ext cx="821607" cy="494861"/>
          </a:xfrm>
          <a:prstGeom prst="line">
            <a:avLst/>
          </a:prstGeom>
          <a:noFill/>
          <a:ln w="25400" cmpd="sng">
            <a:solidFill>
              <a:srgbClr val="45AFA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4784D31-8BC2-4FAD-BE7D-639745E6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166" y="5407762"/>
            <a:ext cx="1417906" cy="4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3000"/>
              </a:lnSpc>
              <a:spcBef>
                <a:spcPct val="25000"/>
              </a:spcBef>
            </a:pPr>
            <a:r>
              <a:rPr lang="en-US" altLang="zh-CN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细黑" pitchFamily="2" charset="-122"/>
              </a:rPr>
              <a:t>ERP</a:t>
            </a:r>
            <a:endParaRPr lang="zh-CN" altLang="en-US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85242673-A52A-4971-826F-8A6FC0BC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37" y="3336510"/>
            <a:ext cx="530259" cy="1097205"/>
          </a:xfrm>
          <a:prstGeom prst="upDownArrow">
            <a:avLst>
              <a:gd name="adj1" fmla="val 41694"/>
              <a:gd name="adj2" fmla="val 30388"/>
            </a:avLst>
          </a:prstGeom>
          <a:solidFill>
            <a:srgbClr val="45AFAF"/>
          </a:solidFill>
          <a:ln w="9525">
            <a:solidFill>
              <a:srgbClr val="45AFA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数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据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同</a:t>
            </a:r>
            <a:endParaRPr lang="en-US" altLang="zh-CN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步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D8F7A9A1-4DD3-4D65-8A36-5EDD54482D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4880" y="3114828"/>
            <a:ext cx="936206" cy="886721"/>
          </a:xfrm>
          <a:prstGeom prst="line">
            <a:avLst/>
          </a:prstGeom>
          <a:noFill/>
          <a:ln w="25400" cmpd="sng">
            <a:solidFill>
              <a:srgbClr val="45AFA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4F2039-1791-4CD1-B265-89677A8C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908" y="2299762"/>
            <a:ext cx="1237269" cy="4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3000"/>
              </a:lnSpc>
              <a:spcBef>
                <a:spcPct val="25000"/>
              </a:spcBef>
            </a:pPr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条码系统</a:t>
            </a:r>
            <a:endParaRPr lang="en-US" altLang="zh-CN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F029777-8BAA-4EEF-B8A2-71F036B1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096" y="3441750"/>
            <a:ext cx="2330804" cy="4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3000"/>
              </a:lnSpc>
              <a:spcBef>
                <a:spcPct val="25000"/>
              </a:spcBef>
            </a:pPr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全自动化调测系统</a:t>
            </a:r>
            <a:endParaRPr lang="en-US" altLang="zh-CN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C14B091-3FD4-4BD5-B6C1-3730EB25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6700" y="5371935"/>
            <a:ext cx="1417906" cy="4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3000"/>
              </a:lnSpc>
              <a:spcBef>
                <a:spcPct val="25000"/>
              </a:spcBef>
            </a:pPr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邮件预警</a:t>
            </a:r>
            <a:endParaRPr lang="en-US" altLang="zh-CN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</p:txBody>
      </p:sp>
      <p:sp>
        <p:nvSpPr>
          <p:cNvPr id="20" name="Left Arrow 21">
            <a:extLst>
              <a:ext uri="{FF2B5EF4-FFF2-40B4-BE49-F238E27FC236}">
                <a16:creationId xmlns:a16="http://schemas.microsoft.com/office/drawing/2014/main" id="{7B30F5FF-0EC1-4BD3-B41F-BE7DF70A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992" y="2718492"/>
            <a:ext cx="893475" cy="277660"/>
          </a:xfrm>
          <a:prstGeom prst="leftArrow">
            <a:avLst>
              <a:gd name="adj1" fmla="val 50000"/>
              <a:gd name="adj2" fmla="val 50150"/>
            </a:avLst>
          </a:prstGeom>
          <a:solidFill>
            <a:srgbClr val="45AFAF"/>
          </a:solidFill>
          <a:ln w="25400" cmpd="sng">
            <a:solidFill>
              <a:srgbClr val="45AFA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1" name="Right Arrow 22">
            <a:extLst>
              <a:ext uri="{FF2B5EF4-FFF2-40B4-BE49-F238E27FC236}">
                <a16:creationId xmlns:a16="http://schemas.microsoft.com/office/drawing/2014/main" id="{58C6F7DE-9607-4729-8031-D4CE71F283DE}"/>
              </a:ext>
            </a:extLst>
          </p:cNvPr>
          <p:cNvSpPr>
            <a:spLocks noChangeArrowheads="1"/>
          </p:cNvSpPr>
          <p:nvPr/>
        </p:nvSpPr>
        <p:spPr bwMode="auto">
          <a:xfrm rot="20998822">
            <a:off x="7423103" y="4948728"/>
            <a:ext cx="1111016" cy="167939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45AFAF"/>
          </a:solidFill>
          <a:ln w="25400" cmpd="sng">
            <a:solidFill>
              <a:srgbClr val="45AFA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22" name="Picture 26" descr="server">
            <a:extLst>
              <a:ext uri="{FF2B5EF4-FFF2-40B4-BE49-F238E27FC236}">
                <a16:creationId xmlns:a16="http://schemas.microsoft.com/office/drawing/2014/main" id="{445A2C2C-CA3E-45E4-BEAD-A950C3A6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086" y="4433715"/>
            <a:ext cx="757511" cy="137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8" descr="messages">
            <a:extLst>
              <a:ext uri="{FF2B5EF4-FFF2-40B4-BE49-F238E27FC236}">
                <a16:creationId xmlns:a16="http://schemas.microsoft.com/office/drawing/2014/main" id="{88CF3DE6-4C4B-42BE-B37A-AD7A0FE7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9643" y="4344148"/>
            <a:ext cx="1060516" cy="10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router">
            <a:extLst>
              <a:ext uri="{FF2B5EF4-FFF2-40B4-BE49-F238E27FC236}">
                <a16:creationId xmlns:a16="http://schemas.microsoft.com/office/drawing/2014/main" id="{5A0C45AC-6E23-4EC0-8D30-CA238DFB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2163" y="2384852"/>
            <a:ext cx="1213960" cy="106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blueCloud">
            <a:extLst>
              <a:ext uri="{FF2B5EF4-FFF2-40B4-BE49-F238E27FC236}">
                <a16:creationId xmlns:a16="http://schemas.microsoft.com/office/drawing/2014/main" id="{A09B5DE9-0844-434C-A538-0522157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1844" y="3963483"/>
            <a:ext cx="1347982" cy="7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13">
            <a:extLst>
              <a:ext uri="{FF2B5EF4-FFF2-40B4-BE49-F238E27FC236}">
                <a16:creationId xmlns:a16="http://schemas.microsoft.com/office/drawing/2014/main" id="{876ECDC2-59CC-4373-AAC4-86172A59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845" y="4212365"/>
            <a:ext cx="1101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1200" dirty="0">
                <a:solidFill>
                  <a:srgbClr val="585858"/>
                </a:solidFill>
                <a:latin typeface="微软雅黑" pitchFamily="34" charset="-122"/>
                <a:ea typeface="微软雅黑" pitchFamily="34" charset="-122"/>
                <a:sym typeface="Gill Sans MT" pitchFamily="34" charset="0"/>
              </a:rPr>
              <a:t>Internet</a:t>
            </a:r>
            <a:endParaRPr lang="zh-CN" altLang="en-US" sz="1200" dirty="0">
              <a:solidFill>
                <a:srgbClr val="58585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Picture 14" descr="users2">
            <a:extLst>
              <a:ext uri="{FF2B5EF4-FFF2-40B4-BE49-F238E27FC236}">
                <a16:creationId xmlns:a16="http://schemas.microsoft.com/office/drawing/2014/main" id="{204A3B7B-B60A-4083-BEE7-A357795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-5034" t="-15793" b="14728"/>
          <a:stretch>
            <a:fillRect/>
          </a:stretch>
        </p:blipFill>
        <p:spPr bwMode="auto">
          <a:xfrm>
            <a:off x="2777035" y="4561349"/>
            <a:ext cx="734203" cy="9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 descr="users2">
            <a:extLst>
              <a:ext uri="{FF2B5EF4-FFF2-40B4-BE49-F238E27FC236}">
                <a16:creationId xmlns:a16="http://schemas.microsoft.com/office/drawing/2014/main" id="{819152B0-1ECE-45A4-B054-40C43A9E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14330"/>
          <a:stretch>
            <a:fillRect/>
          </a:stretch>
        </p:blipFill>
        <p:spPr bwMode="auto">
          <a:xfrm>
            <a:off x="2353606" y="2407243"/>
            <a:ext cx="716721" cy="85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16">
            <a:extLst>
              <a:ext uri="{FF2B5EF4-FFF2-40B4-BE49-F238E27FC236}">
                <a16:creationId xmlns:a16="http://schemas.microsoft.com/office/drawing/2014/main" id="{DC1AEEF9-696A-4C30-B84D-D73D562476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8976" y="3923178"/>
            <a:ext cx="1301366" cy="302290"/>
          </a:xfrm>
          <a:prstGeom prst="line">
            <a:avLst/>
          </a:prstGeom>
          <a:noFill/>
          <a:ln w="25400" cmpd="sng">
            <a:solidFill>
              <a:srgbClr val="45AFA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E6E157F-DCFE-4F88-A984-F6B1FB559A6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70327" y="2917779"/>
            <a:ext cx="736146" cy="253030"/>
          </a:xfrm>
          <a:prstGeom prst="straightConnector1">
            <a:avLst/>
          </a:prstGeom>
          <a:noFill/>
          <a:ln w="25400" cmpd="sng">
            <a:solidFill>
              <a:srgbClr val="45AFAF"/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Line 13">
            <a:extLst>
              <a:ext uri="{FF2B5EF4-FFF2-40B4-BE49-F238E27FC236}">
                <a16:creationId xmlns:a16="http://schemas.microsoft.com/office/drawing/2014/main" id="{1C40F3AB-C241-4579-9963-6D144797A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7490" y="2917779"/>
            <a:ext cx="1293596" cy="530690"/>
          </a:xfrm>
          <a:prstGeom prst="line">
            <a:avLst/>
          </a:prstGeom>
          <a:noFill/>
          <a:ln w="25400" cmpd="sng">
            <a:solidFill>
              <a:srgbClr val="45AFA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2" name="Picture 14" descr="blueCloud">
            <a:extLst>
              <a:ext uri="{FF2B5EF4-FFF2-40B4-BE49-F238E27FC236}">
                <a16:creationId xmlns:a16="http://schemas.microsoft.com/office/drawing/2014/main" id="{26BD0632-9E68-4F53-A6D1-B00A60AF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449" y="3170809"/>
            <a:ext cx="1346040" cy="7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20">
            <a:extLst>
              <a:ext uri="{FF2B5EF4-FFF2-40B4-BE49-F238E27FC236}">
                <a16:creationId xmlns:a16="http://schemas.microsoft.com/office/drawing/2014/main" id="{BDAF1019-0C8F-4A3A-95D3-3234740D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872" y="3352183"/>
            <a:ext cx="1301366" cy="38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200">
                <a:solidFill>
                  <a:srgbClr val="585858"/>
                </a:solidFill>
                <a:latin typeface="微软雅黑" pitchFamily="34" charset="-122"/>
                <a:ea typeface="微软雅黑" pitchFamily="34" charset="-122"/>
                <a:sym typeface="华文新魏" pitchFamily="2" charset="-122"/>
              </a:rPr>
              <a:t>来料管控</a:t>
            </a:r>
            <a:endParaRPr lang="zh-CN" altLang="en-US" sz="1200">
              <a:solidFill>
                <a:srgbClr val="585858"/>
              </a:solidFill>
              <a:latin typeface="微软雅黑" pitchFamily="34" charset="-122"/>
              <a:ea typeface="微软雅黑" pitchFamily="34" charset="-122"/>
              <a:sym typeface="Gill Sans MT" pitchFamily="34" charset="0"/>
            </a:endParaRPr>
          </a:p>
        </p:txBody>
      </p:sp>
      <p:sp>
        <p:nvSpPr>
          <p:cNvPr id="34" name="TextBox 121">
            <a:extLst>
              <a:ext uri="{FF2B5EF4-FFF2-40B4-BE49-F238E27FC236}">
                <a16:creationId xmlns:a16="http://schemas.microsoft.com/office/drawing/2014/main" id="{D2BB08CA-B95C-4482-9640-778397B79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155" y="4644199"/>
            <a:ext cx="6463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供应商</a:t>
            </a:r>
            <a:endParaRPr lang="zh-CN" altLang="en-US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" name="Picture 14" descr="users2">
            <a:extLst>
              <a:ext uri="{FF2B5EF4-FFF2-40B4-BE49-F238E27FC236}">
                <a16:creationId xmlns:a16="http://schemas.microsoft.com/office/drawing/2014/main" id="{D33FC225-FF78-4B21-BB94-5A5F0967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14330"/>
          <a:stretch>
            <a:fillRect/>
          </a:stretch>
        </p:blipFill>
        <p:spPr bwMode="auto">
          <a:xfrm>
            <a:off x="2003985" y="3813457"/>
            <a:ext cx="716721" cy="85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23">
            <a:extLst>
              <a:ext uri="{FF2B5EF4-FFF2-40B4-BE49-F238E27FC236}">
                <a16:creationId xmlns:a16="http://schemas.microsoft.com/office/drawing/2014/main" id="{72FD062D-B478-4AA1-BF79-588EC8DF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928" y="3253658"/>
            <a:ext cx="800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合作伙伴</a:t>
            </a:r>
            <a:endParaRPr lang="zh-CN" altLang="en-US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124">
            <a:extLst>
              <a:ext uri="{FF2B5EF4-FFF2-40B4-BE49-F238E27FC236}">
                <a16:creationId xmlns:a16="http://schemas.microsoft.com/office/drawing/2014/main" id="{15F8C22B-8DB3-4B82-9EB9-F05FFF03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810" y="2642359"/>
            <a:ext cx="7342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005B6A"/>
                </a:solidFill>
                <a:latin typeface="华文细黑" pitchFamily="2" charset="-122"/>
                <a:ea typeface="华文细黑" pitchFamily="2" charset="-122"/>
                <a:sym typeface="华文楷体" pitchFamily="2" charset="-122"/>
              </a:rPr>
              <a:t>SMT</a:t>
            </a:r>
            <a:endParaRPr lang="zh-CN" altLang="en-US" sz="1200">
              <a:solidFill>
                <a:srgbClr val="005B6A"/>
              </a:solidFill>
              <a:latin typeface="华文细黑" pitchFamily="2" charset="-122"/>
              <a:ea typeface="华文细黑" pitchFamily="2" charset="-122"/>
              <a:sym typeface="华文楷体" pitchFamily="2" charset="-122"/>
            </a:endParaRPr>
          </a:p>
        </p:txBody>
      </p:sp>
      <p:sp>
        <p:nvSpPr>
          <p:cNvPr id="38" name="TextBox 125">
            <a:extLst>
              <a:ext uri="{FF2B5EF4-FFF2-40B4-BE49-F238E27FC236}">
                <a16:creationId xmlns:a16="http://schemas.microsoft.com/office/drawing/2014/main" id="{2870E43E-AABB-4800-837F-BC9A8BA5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50" y="2481137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数据查询</a:t>
            </a:r>
            <a:endParaRPr lang="en-US" altLang="zh-CN" sz="1200">
              <a:solidFill>
                <a:srgbClr val="005B6A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/>
            <a:r>
              <a:rPr lang="zh-CN" altLang="en-US" sz="120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可追溯管理</a:t>
            </a:r>
          </a:p>
        </p:txBody>
      </p:sp>
      <p:sp>
        <p:nvSpPr>
          <p:cNvPr id="39" name="Oval 15">
            <a:extLst>
              <a:ext uri="{FF2B5EF4-FFF2-40B4-BE49-F238E27FC236}">
                <a16:creationId xmlns:a16="http://schemas.microsoft.com/office/drawing/2014/main" id="{2EA4EBE4-AA89-460B-AEB2-5892F24D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261" y="1395127"/>
            <a:ext cx="1011957" cy="897917"/>
          </a:xfrm>
          <a:prstGeom prst="ellipse">
            <a:avLst/>
          </a:prstGeom>
          <a:solidFill>
            <a:srgbClr val="1AB6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0" name="Oval 19">
            <a:extLst>
              <a:ext uri="{FF2B5EF4-FFF2-40B4-BE49-F238E27FC236}">
                <a16:creationId xmlns:a16="http://schemas.microsoft.com/office/drawing/2014/main" id="{1042EC91-4F15-453C-BA61-CE5FEDD3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411" y="1395127"/>
            <a:ext cx="1010015" cy="897917"/>
          </a:xfrm>
          <a:prstGeom prst="ellipse">
            <a:avLst/>
          </a:prstGeom>
          <a:solidFill>
            <a:srgbClr val="0093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FD0D3046-2FAB-4D33-A19F-9C5732A73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412" y="1603373"/>
            <a:ext cx="586585" cy="5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80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宋体" pitchFamily="2" charset="-122"/>
            </a:endParaRPr>
          </a:p>
        </p:txBody>
      </p:sp>
      <p:sp>
        <p:nvSpPr>
          <p:cNvPr id="42" name="Oval 23">
            <a:extLst>
              <a:ext uri="{FF2B5EF4-FFF2-40B4-BE49-F238E27FC236}">
                <a16:creationId xmlns:a16="http://schemas.microsoft.com/office/drawing/2014/main" id="{AEFA907F-8888-4D61-9B72-CA76B75B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405" y="1390649"/>
            <a:ext cx="1010015" cy="895677"/>
          </a:xfrm>
          <a:prstGeom prst="ellipse">
            <a:avLst/>
          </a:prstGeom>
          <a:solidFill>
            <a:srgbClr val="0093A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2C412972-41B8-4819-871D-8FFC4613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051" y="1448868"/>
            <a:ext cx="1011958" cy="897917"/>
          </a:xfrm>
          <a:prstGeom prst="ellipse">
            <a:avLst/>
          </a:prstGeom>
          <a:solidFill>
            <a:srgbClr val="1AB6A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7772DF3D-A414-4D8C-A586-94D85766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603" y="1435433"/>
            <a:ext cx="1011958" cy="8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" tIns="25400" rIns="25400" bIns="2540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高效</a:t>
            </a:r>
          </a:p>
        </p:txBody>
      </p:sp>
      <p:sp>
        <p:nvSpPr>
          <p:cNvPr id="45" name="加号 44">
            <a:extLst>
              <a:ext uri="{FF2B5EF4-FFF2-40B4-BE49-F238E27FC236}">
                <a16:creationId xmlns:a16="http://schemas.microsoft.com/office/drawing/2014/main" id="{A388458D-2CD4-4254-9698-B9221962C275}"/>
              </a:ext>
            </a:extLst>
          </p:cNvPr>
          <p:cNvSpPr/>
          <p:nvPr/>
        </p:nvSpPr>
        <p:spPr bwMode="auto">
          <a:xfrm>
            <a:off x="2967383" y="1661594"/>
            <a:ext cx="497238" cy="369466"/>
          </a:xfrm>
          <a:prstGeom prst="mathPlus">
            <a:avLst/>
          </a:prstGeom>
          <a:solidFill>
            <a:srgbClr val="45AFAF"/>
          </a:solidFill>
          <a:ln w="25400" cap="flat" cmpd="sng" algn="ctr">
            <a:solidFill>
              <a:srgbClr val="45AF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46" name="加号 45">
            <a:extLst>
              <a:ext uri="{FF2B5EF4-FFF2-40B4-BE49-F238E27FC236}">
                <a16:creationId xmlns:a16="http://schemas.microsoft.com/office/drawing/2014/main" id="{0CA9D2C7-4E38-456F-969B-E6469D0ACAA9}"/>
              </a:ext>
            </a:extLst>
          </p:cNvPr>
          <p:cNvSpPr/>
          <p:nvPr/>
        </p:nvSpPr>
        <p:spPr bwMode="auto">
          <a:xfrm>
            <a:off x="6327625" y="1681744"/>
            <a:ext cx="499180" cy="367228"/>
          </a:xfrm>
          <a:prstGeom prst="mathPlus">
            <a:avLst/>
          </a:prstGeom>
          <a:solidFill>
            <a:srgbClr val="45AFAF"/>
          </a:solidFill>
          <a:ln w="25400" cap="flat" cmpd="sng" algn="ctr">
            <a:solidFill>
              <a:srgbClr val="45AF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Calibri" pitchFamily="34" charset="0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1D1A8C55-1DAD-4FD1-9AA7-8A1965B1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32" y="1395127"/>
            <a:ext cx="1010015" cy="89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" tIns="22860" rIns="22860" bIns="2286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US" altLang="zh-CN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ERP</a:t>
            </a:r>
            <a:endParaRPr lang="zh-CN" altLang="en-US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DF937DE2-7B25-40CB-80CF-6149D05C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712" y="1603375"/>
            <a:ext cx="584644" cy="5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800">
              <a:solidFill>
                <a:srgbClr val="FFFFFF"/>
              </a:solidFill>
              <a:latin typeface="华文细黑" pitchFamily="2" charset="-122"/>
              <a:ea typeface="华文细黑" pitchFamily="2" charset="-122"/>
              <a:sym typeface="宋体" pitchFamily="2" charset="-122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D58CE7E6-13F6-4FBF-9E53-05DB81DA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816" y="1413041"/>
            <a:ext cx="1011957" cy="8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" tIns="22860" rIns="22860" bIns="2286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条码</a:t>
            </a:r>
            <a:endParaRPr lang="en-US" altLang="zh-CN" sz="1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系统</a:t>
            </a:r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4B4E2749-10E9-486E-B087-1703567E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616" y="1421999"/>
            <a:ext cx="1091593" cy="8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" tIns="22860" rIns="22860" bIns="2286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邮件</a:t>
            </a:r>
            <a:endParaRPr lang="en-US" altLang="zh-CN" sz="1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预警</a:t>
            </a: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00867707-BC0F-4CDD-8A5E-5B4521E9F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051" y="1462303"/>
            <a:ext cx="1011958" cy="89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" tIns="22860" rIns="22860" bIns="2286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自动</a:t>
            </a:r>
            <a:endParaRPr lang="en-US" altLang="zh-CN" sz="1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华文楷体" pitchFamily="2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测试</a:t>
            </a:r>
          </a:p>
        </p:txBody>
      </p:sp>
      <p:sp>
        <p:nvSpPr>
          <p:cNvPr id="52" name="加号 51">
            <a:extLst>
              <a:ext uri="{FF2B5EF4-FFF2-40B4-BE49-F238E27FC236}">
                <a16:creationId xmlns:a16="http://schemas.microsoft.com/office/drawing/2014/main" id="{5F64484E-AFF2-455C-BDFD-AEEEBF2081A4}"/>
              </a:ext>
            </a:extLst>
          </p:cNvPr>
          <p:cNvSpPr/>
          <p:nvPr/>
        </p:nvSpPr>
        <p:spPr bwMode="auto">
          <a:xfrm>
            <a:off x="4688294" y="1679507"/>
            <a:ext cx="499180" cy="369466"/>
          </a:xfrm>
          <a:prstGeom prst="mathPlus">
            <a:avLst/>
          </a:prstGeom>
          <a:solidFill>
            <a:srgbClr val="45AFAF"/>
          </a:solidFill>
          <a:ln w="25400" cap="flat" cmpd="sng" algn="ctr">
            <a:solidFill>
              <a:srgbClr val="45AF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Calibri" pitchFamily="34" charset="0"/>
            </a:endParaRPr>
          </a:p>
        </p:txBody>
      </p:sp>
      <p:cxnSp>
        <p:nvCxnSpPr>
          <p:cNvPr id="53" name="直线箭头连接符 2">
            <a:extLst>
              <a:ext uri="{FF2B5EF4-FFF2-40B4-BE49-F238E27FC236}">
                <a16:creationId xmlns:a16="http://schemas.microsoft.com/office/drawing/2014/main" id="{EAF1F5B8-7B1E-4CF2-9019-E63D8070EF4A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1905" y="5282368"/>
            <a:ext cx="495297" cy="1276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5AFA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/>
          </a:extLst>
        </p:spPr>
      </p:cxnSp>
      <p:sp>
        <p:nvSpPr>
          <p:cNvPr id="54" name="Line 16">
            <a:extLst>
              <a:ext uri="{FF2B5EF4-FFF2-40B4-BE49-F238E27FC236}">
                <a16:creationId xmlns:a16="http://schemas.microsoft.com/office/drawing/2014/main" id="{18B3B4FE-F9AC-4492-B268-0AC2DD54C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6912" y="5457025"/>
            <a:ext cx="1264462" cy="0"/>
          </a:xfrm>
          <a:prstGeom prst="line">
            <a:avLst/>
          </a:prstGeom>
          <a:noFill/>
          <a:ln w="25400" cmpd="sng">
            <a:solidFill>
              <a:srgbClr val="45AFA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33" tIns="48216" rIns="96433" bIns="48216"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文本框 5">
            <a:extLst>
              <a:ext uri="{FF2B5EF4-FFF2-40B4-BE49-F238E27FC236}">
                <a16:creationId xmlns:a16="http://schemas.microsoft.com/office/drawing/2014/main" id="{EBA6EDC6-CDBF-4F2A-BAB0-962FC0F04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762" y="5024862"/>
            <a:ext cx="767224" cy="2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33" tIns="48216" rIns="96433" bIns="48216">
            <a:spAutoFit/>
          </a:bodyPr>
          <a:lstStyle/>
          <a:p>
            <a:r>
              <a:rPr kumimoji="1" lang="zh-CN" altLang="en-US" sz="1200">
                <a:solidFill>
                  <a:srgbClr val="005B6A"/>
                </a:solidFill>
                <a:latin typeface="Calibri" pitchFamily="34" charset="0"/>
              </a:rPr>
              <a:t>订单</a:t>
            </a:r>
          </a:p>
        </p:txBody>
      </p:sp>
      <p:pic>
        <p:nvPicPr>
          <p:cNvPr id="56" name="图片 1" descr="屏幕快照 2017-12-04 下午3.44.51.png">
            <a:extLst>
              <a:ext uri="{FF2B5EF4-FFF2-40B4-BE49-F238E27FC236}">
                <a16:creationId xmlns:a16="http://schemas.microsoft.com/office/drawing/2014/main" id="{D9925A15-FDF4-4C80-9546-F3FEC8374B9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l="4785" b="-2435"/>
          <a:stretch>
            <a:fillRect/>
          </a:stretch>
        </p:blipFill>
        <p:spPr bwMode="auto">
          <a:xfrm>
            <a:off x="4923316" y="4769594"/>
            <a:ext cx="889590" cy="8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等号 4">
            <a:extLst>
              <a:ext uri="{FF2B5EF4-FFF2-40B4-BE49-F238E27FC236}">
                <a16:creationId xmlns:a16="http://schemas.microsoft.com/office/drawing/2014/main" id="{B98DF37D-FBD2-4E38-8DDE-5B61F3BC0F74}"/>
              </a:ext>
            </a:extLst>
          </p:cNvPr>
          <p:cNvSpPr/>
          <p:nvPr/>
        </p:nvSpPr>
        <p:spPr>
          <a:xfrm>
            <a:off x="8133998" y="1663832"/>
            <a:ext cx="495295" cy="445600"/>
          </a:xfrm>
          <a:prstGeom prst="mathEqual">
            <a:avLst/>
          </a:prstGeom>
          <a:solidFill>
            <a:srgbClr val="45AFAF"/>
          </a:solidFill>
          <a:ln>
            <a:solidFill>
              <a:srgbClr val="45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58054E36-6DCA-4883-9A86-48F6800AD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5964238"/>
            <a:ext cx="7720012" cy="312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6433" tIns="48216" rIns="96433" bIns="48216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sym typeface="华文楷体" pitchFamily="2" charset="-122"/>
              </a:rPr>
              <a:t>通过提升工厂质量管控系统的透明度和可追溯性，实现与客户更精准的沟通和实时信息传递。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87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8" y="307151"/>
            <a:ext cx="4259262" cy="49575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服务全球</a:t>
            </a:r>
            <a:r>
              <a:rPr lang="en-US" altLang="zh-CN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1000+</a:t>
            </a: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2E7D3E-E126-42DE-AAA2-2C06947E2747}"/>
              </a:ext>
            </a:extLst>
          </p:cNvPr>
          <p:cNvGrpSpPr/>
          <p:nvPr/>
        </p:nvGrpSpPr>
        <p:grpSpPr>
          <a:xfrm>
            <a:off x="826415" y="1376747"/>
            <a:ext cx="10433022" cy="4178747"/>
            <a:chOff x="499937" y="1248363"/>
            <a:chExt cx="8144026" cy="3261931"/>
          </a:xfrm>
        </p:grpSpPr>
        <p:pic>
          <p:nvPicPr>
            <p:cNvPr id="4" name="图片 3" descr="爱立信.jpg">
              <a:extLst>
                <a:ext uri="{FF2B5EF4-FFF2-40B4-BE49-F238E27FC236}">
                  <a16:creationId xmlns:a16="http://schemas.microsoft.com/office/drawing/2014/main" id="{06EAE9B6-4C7D-446B-A3B2-2866904905E1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1361" y="128164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图片 5" descr="nokia.jpg">
              <a:extLst>
                <a:ext uri="{FF2B5EF4-FFF2-40B4-BE49-F238E27FC236}">
                  <a16:creationId xmlns:a16="http://schemas.microsoft.com/office/drawing/2014/main" id="{45BD2513-5655-4848-BC79-B6602B70B546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2681" y="1273167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图片 6" descr="华为.jpg">
              <a:extLst>
                <a:ext uri="{FF2B5EF4-FFF2-40B4-BE49-F238E27FC236}">
                  <a16:creationId xmlns:a16="http://schemas.microsoft.com/office/drawing/2014/main" id="{B175D415-14E5-49B2-9E42-970AE92DF9F1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/>
            <a:srcRect r="-2213"/>
            <a:stretch/>
          </p:blipFill>
          <p:spPr>
            <a:xfrm>
              <a:off x="499937" y="1248363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图片 7" descr="海能达.jpg">
              <a:extLst>
                <a:ext uri="{FF2B5EF4-FFF2-40B4-BE49-F238E27FC236}">
                  <a16:creationId xmlns:a16="http://schemas.microsoft.com/office/drawing/2014/main" id="{52F1FD5B-9CBB-4970-9003-9AB443D47439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5322" y="272097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图片 8" descr="Ciena.jpg">
              <a:extLst>
                <a:ext uri="{FF2B5EF4-FFF2-40B4-BE49-F238E27FC236}">
                  <a16:creationId xmlns:a16="http://schemas.microsoft.com/office/drawing/2014/main" id="{06790D7D-E325-4D54-A45D-6290DC26134F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1361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图片 9" descr="sanmina.jpg">
              <a:extLst>
                <a:ext uri="{FF2B5EF4-FFF2-40B4-BE49-F238E27FC236}">
                  <a16:creationId xmlns:a16="http://schemas.microsoft.com/office/drawing/2014/main" id="{20C20301-CE3B-41F3-A600-A050D772B3EB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2681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56">
              <a:extLst>
                <a:ext uri="{FF2B5EF4-FFF2-40B4-BE49-F238E27FC236}">
                  <a16:creationId xmlns:a16="http://schemas.microsoft.com/office/drawing/2014/main" id="{45D69C7F-69DF-4BD6-93B3-E4DBA524FE9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print"/>
            <a:srcRect r="-4952"/>
            <a:stretch/>
          </p:blipFill>
          <p:spPr bwMode="auto">
            <a:xfrm>
              <a:off x="4104002" y="1273167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12" name="图片 11" descr="瑞斯康达.jpg">
              <a:extLst>
                <a:ext uri="{FF2B5EF4-FFF2-40B4-BE49-F238E27FC236}">
                  <a16:creationId xmlns:a16="http://schemas.microsoft.com/office/drawing/2014/main" id="{1E09CB2A-E8EC-4326-8B4F-70AF3B000ABE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2681" y="272097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图片 12" descr="Cytech.JPG">
              <a:extLst>
                <a:ext uri="{FF2B5EF4-FFF2-40B4-BE49-F238E27FC236}">
                  <a16:creationId xmlns:a16="http://schemas.microsoft.com/office/drawing/2014/main" id="{BF446D48-427E-45FD-8E73-9B3A1608CBC8}"/>
                </a:ext>
              </a:extLst>
            </p:cNvPr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4002" y="3444878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图片 13" descr="Jabil Circuit.jpg">
              <a:extLst>
                <a:ext uri="{FF2B5EF4-FFF2-40B4-BE49-F238E27FC236}">
                  <a16:creationId xmlns:a16="http://schemas.microsoft.com/office/drawing/2014/main" id="{52F729B6-5FDE-4D89-8847-CD3D6B202B08}"/>
                </a:ext>
              </a:extLst>
            </p:cNvPr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5322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5" name="组 3">
              <a:extLst>
                <a:ext uri="{FF2B5EF4-FFF2-40B4-BE49-F238E27FC236}">
                  <a16:creationId xmlns:a16="http://schemas.microsoft.com/office/drawing/2014/main" id="{F4DA1B01-DF85-4DB6-A91C-4A7FCC064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7165" y="3444874"/>
              <a:ext cx="935037" cy="431800"/>
              <a:chOff x="5452393" y="5196371"/>
              <a:chExt cx="1296000" cy="68400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6EB061A-1ABE-4B4F-90A0-25E51C4A8F84}"/>
                  </a:ext>
                </a:extLst>
              </p:cNvPr>
              <p:cNvSpPr/>
              <p:nvPr/>
            </p:nvSpPr>
            <p:spPr>
              <a:xfrm>
                <a:off x="5452393" y="5196371"/>
                <a:ext cx="1276198" cy="66639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pic>
            <p:nvPicPr>
              <p:cNvPr id="17" name="图片 16" descr="Grass Valley.png">
                <a:extLst>
                  <a:ext uri="{FF2B5EF4-FFF2-40B4-BE49-F238E27FC236}">
                    <a16:creationId xmlns:a16="http://schemas.microsoft.com/office/drawing/2014/main" id="{87EB4ACB-6AB8-47A6-8D72-8A1EFD248AA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2" cstate="print">
                <a:alphaModFix/>
              </a:blip>
              <a:stretch>
                <a:fillRect/>
              </a:stretch>
            </p:blipFill>
            <p:spPr>
              <a:xfrm>
                <a:off x="5471502" y="5213180"/>
                <a:ext cx="1276891" cy="66719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2700"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8" name="图片 17" descr="烽火.jpg">
              <a:extLst>
                <a:ext uri="{FF2B5EF4-FFF2-40B4-BE49-F238E27FC236}">
                  <a16:creationId xmlns:a16="http://schemas.microsoft.com/office/drawing/2014/main" id="{AE3CB294-74AE-4280-BCE3-07D22115897E}"/>
                </a:ext>
              </a:extLst>
            </p:cNvPr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07962" y="1273167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图片 18" descr="国电武仪.jpg">
              <a:extLst>
                <a:ext uri="{FF2B5EF4-FFF2-40B4-BE49-F238E27FC236}">
                  <a16:creationId xmlns:a16="http://schemas.microsoft.com/office/drawing/2014/main" id="{12CB91FE-F3E4-4D81-8B41-4FFA76C225FF}"/>
                </a:ext>
              </a:extLst>
            </p:cNvPr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01361" y="3444878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图片 19" descr="tektronix.jpg">
              <a:extLst>
                <a:ext uri="{FF2B5EF4-FFF2-40B4-BE49-F238E27FC236}">
                  <a16:creationId xmlns:a16="http://schemas.microsoft.com/office/drawing/2014/main" id="{CC03F831-D119-47EC-A8A6-75D11FA802E7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print"/>
            <a:srcRect/>
            <a:stretch/>
          </p:blipFill>
          <p:spPr>
            <a:xfrm>
              <a:off x="2902681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图片 20" descr="elina.png">
              <a:extLst>
                <a:ext uri="{FF2B5EF4-FFF2-40B4-BE49-F238E27FC236}">
                  <a16:creationId xmlns:a16="http://schemas.microsoft.com/office/drawing/2014/main" id="{8141318F-30DF-4A3F-ABE0-0F0F5A1A2146}"/>
                </a:ext>
              </a:extLst>
            </p:cNvPr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5322" y="3444878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图片 21" descr="大唐.jpg">
              <a:extLst>
                <a:ext uri="{FF2B5EF4-FFF2-40B4-BE49-F238E27FC236}">
                  <a16:creationId xmlns:a16="http://schemas.microsoft.com/office/drawing/2014/main" id="{DFB40F2C-4D1F-4DDA-BB5A-7F9F357C0164}"/>
                </a:ext>
              </a:extLst>
            </p:cNvPr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6642" y="1273167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图片 22" descr="urtech.png">
              <a:extLst>
                <a:ext uri="{FF2B5EF4-FFF2-40B4-BE49-F238E27FC236}">
                  <a16:creationId xmlns:a16="http://schemas.microsoft.com/office/drawing/2014/main" id="{49FF2260-C066-4BEB-9E8E-AED6F096CD87}"/>
                </a:ext>
              </a:extLst>
            </p:cNvPr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6642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54" descr="http://upload.wikimedia.org/wikipedia/en/7/7c/Calix_logo.PNG">
              <a:extLst>
                <a:ext uri="{FF2B5EF4-FFF2-40B4-BE49-F238E27FC236}">
                  <a16:creationId xmlns:a16="http://schemas.microsoft.com/office/drawing/2014/main" id="{2DC187BA-643F-4747-B092-AF819243ECC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04002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图片 3" descr="伟创力.jpg">
              <a:extLst>
                <a:ext uri="{FF2B5EF4-FFF2-40B4-BE49-F238E27FC236}">
                  <a16:creationId xmlns:a16="http://schemas.microsoft.com/office/drawing/2014/main" id="{E2CDB352-2916-41D6-A412-22CA3E0F20A9}"/>
                </a:ext>
              </a:extLst>
            </p:cNvPr>
            <p:cNvPicPr>
              <a:picLocks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05322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64">
              <a:extLst>
                <a:ext uri="{FF2B5EF4-FFF2-40B4-BE49-F238E27FC236}">
                  <a16:creationId xmlns:a16="http://schemas.microsoft.com/office/drawing/2014/main" id="{86FD34B8-63A4-4184-BC2F-B9500B8EE9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701361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61">
              <a:extLst>
                <a:ext uri="{FF2B5EF4-FFF2-40B4-BE49-F238E27FC236}">
                  <a16:creationId xmlns:a16="http://schemas.microsoft.com/office/drawing/2014/main" id="{EF995EA4-CE96-4D0E-A878-DAA8AA8C0E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104002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37" descr="C:\Users\asparrow\Desktop\u=3346198950,881125579&amp;fm=58&amp;s=81934732C532DE21566BF8460200D0FA.jpg">
              <a:extLst>
                <a:ext uri="{FF2B5EF4-FFF2-40B4-BE49-F238E27FC236}">
                  <a16:creationId xmlns:a16="http://schemas.microsoft.com/office/drawing/2014/main" id="{78ADA8BF-5AA8-40E1-89B9-AAACF62F716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00040" y="272097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29" name="Picture 1" descr="C:\Users\a\AppData\Roaming\Tencent\Users\819384353\QQ\WinTemp\RichOle\T$`)(`21JM)]R0`9T8M]9ML.jpg">
              <a:extLst>
                <a:ext uri="{FF2B5EF4-FFF2-40B4-BE49-F238E27FC236}">
                  <a16:creationId xmlns:a16="http://schemas.microsoft.com/office/drawing/2014/main" id="{93A982D3-AAEB-4B1E-9C76-A44CE51EE5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701361" y="272097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grpSp>
          <p:nvGrpSpPr>
            <p:cNvPr id="30" name="组 2">
              <a:extLst>
                <a:ext uri="{FF2B5EF4-FFF2-40B4-BE49-F238E27FC236}">
                  <a16:creationId xmlns:a16="http://schemas.microsoft.com/office/drawing/2014/main" id="{55CA049B-B8C9-4D65-9A6E-7EA35BFC5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3689" y="2720974"/>
              <a:ext cx="936625" cy="431800"/>
              <a:chOff x="5662702" y="3372130"/>
              <a:chExt cx="1296000" cy="684000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8EEFCEB2-AD01-4064-B968-E7EC22C33428}"/>
                  </a:ext>
                </a:extLst>
              </p:cNvPr>
              <p:cNvSpPr/>
              <p:nvPr/>
            </p:nvSpPr>
            <p:spPr>
              <a:xfrm>
                <a:off x="5662702" y="3417395"/>
                <a:ext cx="1296000" cy="6286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pic>
            <p:nvPicPr>
              <p:cNvPr id="32" name="Picture 8" descr="http://www.lagou.com/i/image/M00/26/BF/Cgp3O1cixHKAfch5AABciaanE2w600.png">
                <a:extLst>
                  <a:ext uri="{FF2B5EF4-FFF2-40B4-BE49-F238E27FC236}">
                    <a16:creationId xmlns:a16="http://schemas.microsoft.com/office/drawing/2014/main" id="{2EA61C67-928B-4935-A76C-B8EB8D487F2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0602" y="3372130"/>
                <a:ext cx="1170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4" descr="http://i6.qhmsg.com/t01851602c0e56f1b29.jpg">
              <a:extLst>
                <a:ext uri="{FF2B5EF4-FFF2-40B4-BE49-F238E27FC236}">
                  <a16:creationId xmlns:a16="http://schemas.microsoft.com/office/drawing/2014/main" id="{F4077CA9-2E90-4A88-8F84-6742D8EAD3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707962" y="272097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34" name="Picture 16" descr="D:\软件盘\N8A9S67ZXY7NG1%SB(D4NVL.jpg">
              <a:extLst>
                <a:ext uri="{FF2B5EF4-FFF2-40B4-BE49-F238E27FC236}">
                  <a16:creationId xmlns:a16="http://schemas.microsoft.com/office/drawing/2014/main" id="{8BEB3779-79C5-4583-9479-EFAF4FC1580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00040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35" name="图片 1" descr="屏幕快照 2017-07-13 下午2.59.48.png">
              <a:extLst>
                <a:ext uri="{FF2B5EF4-FFF2-40B4-BE49-F238E27FC236}">
                  <a16:creationId xmlns:a16="http://schemas.microsoft.com/office/drawing/2014/main" id="{DEC6D39C-BAF6-4CC3-A611-250C3E4F81BF}"/>
                </a:ext>
              </a:extLst>
            </p:cNvPr>
            <p:cNvPicPr>
              <a:picLocks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00040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/>
            </a:extLst>
          </p:spPr>
        </p:pic>
        <p:pic>
          <p:nvPicPr>
            <p:cNvPr id="36" name="图片 35" descr="艾睿.png">
              <a:extLst>
                <a:ext uri="{FF2B5EF4-FFF2-40B4-BE49-F238E27FC236}">
                  <a16:creationId xmlns:a16="http://schemas.microsoft.com/office/drawing/2014/main" id="{34A99E4D-8074-444C-8F68-0C4A32A93828}"/>
                </a:ext>
              </a:extLst>
            </p:cNvPr>
            <p:cNvPicPr>
              <a:picLocks/>
            </p:cNvPicPr>
            <p:nvPr/>
          </p:nvPicPr>
          <p:blipFill rotWithShape="1">
            <a:blip r:embed="rId29" cstate="print"/>
            <a:srcRect t="31018" r="-496" b="30521"/>
            <a:stretch/>
          </p:blipFill>
          <p:spPr>
            <a:xfrm>
              <a:off x="6506642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图片 36" descr="许继集团.jpg">
              <a:extLst>
                <a:ext uri="{FF2B5EF4-FFF2-40B4-BE49-F238E27FC236}">
                  <a16:creationId xmlns:a16="http://schemas.microsoft.com/office/drawing/2014/main" id="{997199F6-7384-4A8D-9482-A07B8DE24565}"/>
                </a:ext>
              </a:extLst>
            </p:cNvPr>
            <p:cNvPicPr>
              <a:picLocks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0040" y="3444878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图片 37" descr="普天信息.jpg">
              <a:extLst>
                <a:ext uri="{FF2B5EF4-FFF2-40B4-BE49-F238E27FC236}">
                  <a16:creationId xmlns:a16="http://schemas.microsoft.com/office/drawing/2014/main" id="{AC5BCF4A-80AA-4BA9-AD26-25439AB7AC2B}"/>
                </a:ext>
              </a:extLst>
            </p:cNvPr>
            <p:cNvPicPr>
              <a:picLocks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07962" y="1997071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图片 38" descr="科通.jpg">
              <a:extLst>
                <a:ext uri="{FF2B5EF4-FFF2-40B4-BE49-F238E27FC236}">
                  <a16:creationId xmlns:a16="http://schemas.microsoft.com/office/drawing/2014/main" id="{70E77618-4615-4902-9867-AD854BFC1A3C}"/>
                </a:ext>
              </a:extLst>
            </p:cNvPr>
            <p:cNvPicPr>
              <a:picLocks/>
            </p:cNvPicPr>
            <p:nvPr/>
          </p:nvPicPr>
          <p:blipFill rotWithShape="1">
            <a:blip r:embed="rId32" cstate="print"/>
            <a:srcRect t="25633" r="2200" b="21836"/>
            <a:stretch/>
          </p:blipFill>
          <p:spPr>
            <a:xfrm>
              <a:off x="7707962" y="4078294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图片 39" descr="中电.jpg">
              <a:extLst>
                <a:ext uri="{FF2B5EF4-FFF2-40B4-BE49-F238E27FC236}">
                  <a16:creationId xmlns:a16="http://schemas.microsoft.com/office/drawing/2014/main" id="{C9E34AE1-DB9B-422B-B07C-951D3F17B128}"/>
                </a:ext>
              </a:extLst>
            </p:cNvPr>
            <p:cNvPicPr>
              <a:picLocks/>
            </p:cNvPicPr>
            <p:nvPr/>
          </p:nvPicPr>
          <p:blipFill rotWithShape="1">
            <a:blip r:embed="rId33" cstate="print"/>
            <a:srcRect t="19826" r="-371"/>
            <a:stretch/>
          </p:blipFill>
          <p:spPr>
            <a:xfrm>
              <a:off x="6506642" y="2720975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图片 40" descr="屏幕快照 2018-06-07 上午9.32.27.png">
              <a:extLst>
                <a:ext uri="{FF2B5EF4-FFF2-40B4-BE49-F238E27FC236}">
                  <a16:creationId xmlns:a16="http://schemas.microsoft.com/office/drawing/2014/main" id="{2D1A570C-9ABC-4F4D-8C84-F76569E7B4B7}"/>
                </a:ext>
              </a:extLst>
            </p:cNvPr>
            <p:cNvPicPr>
              <a:picLocks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07962" y="3444878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图片 41" descr="MEV Elektronik Service.jpg">
              <a:extLst>
                <a:ext uri="{FF2B5EF4-FFF2-40B4-BE49-F238E27FC236}">
                  <a16:creationId xmlns:a16="http://schemas.microsoft.com/office/drawing/2014/main" id="{52166F06-1F00-4A01-AC6D-EFC1EAF342A1}"/>
                </a:ext>
              </a:extLst>
            </p:cNvPr>
            <p:cNvPicPr>
              <a:picLocks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02681" y="3444878"/>
              <a:ext cx="936001" cy="432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3" name="Picture 55">
              <a:extLst>
                <a:ext uri="{FF2B5EF4-FFF2-40B4-BE49-F238E27FC236}">
                  <a16:creationId xmlns:a16="http://schemas.microsoft.com/office/drawing/2014/main" id="{BA21D072-A268-4B63-841D-D50839CDF1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1273175"/>
              <a:ext cx="9366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5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8" y="307151"/>
            <a:ext cx="4259262" cy="495759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大客户服务能力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Group 3">
            <a:extLst>
              <a:ext uri="{FF2B5EF4-FFF2-40B4-BE49-F238E27FC236}">
                <a16:creationId xmlns:a16="http://schemas.microsoft.com/office/drawing/2014/main" id="{A068964A-6F1A-4B85-BC1B-58668815A042}"/>
              </a:ext>
            </a:extLst>
          </p:cNvPr>
          <p:cNvGrpSpPr/>
          <p:nvPr/>
        </p:nvGrpSpPr>
        <p:grpSpPr>
          <a:xfrm>
            <a:off x="1008751" y="1604797"/>
            <a:ext cx="10487196" cy="4195764"/>
            <a:chOff x="0" y="0"/>
            <a:chExt cx="4955" cy="1982"/>
          </a:xfrm>
        </p:grpSpPr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C2C35D52-A71D-4CDF-AC6D-23D9EF09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1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4D9B5BFE-A69F-487F-AFA1-0B10B937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4819BAD4-0579-4A96-AF64-ABFB4E7D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40D4CEE0-5B44-4AE8-876C-4BFB4460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07E2510A-4259-4212-B80B-5E016B8CB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D078E835-ED40-41E6-8C45-0328C236A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EB884795-F794-4F6C-A44F-CEF32D2F4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7A417B24-CA64-4699-A8C9-827C3037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E2F1BD7-DFA0-4E71-A910-4C261D1A9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00F1FC70-D452-4B89-A28F-1478A8577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116E5451-1799-4813-BFCE-AF10311D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D9FF8B28-CBCD-4C4E-B579-64FE257AB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AD650AFD-9097-45C5-A806-2A77BD7D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E5F994B5-7BC5-42A6-8A3E-CB3353494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4AC89D59-5382-4769-811E-8104FA526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4AF45A75-0171-4A77-9033-B5E3A6FD3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919D9C39-FF4F-4564-907E-885BD2576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8AA95439-D974-4788-8ED5-8A240C9B7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2E4BA595-2E40-4DBA-91D1-256BD208A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E180AE46-B593-4527-AA0C-FAEB6898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5830F12D-8546-46A3-AF53-2A11ABDE8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3DC7172C-1265-4AB3-B808-B9FCA6E7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E44C3611-E7E5-4106-A006-06E882DAA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50C1A893-E472-4ECF-80CA-1458D3E88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BE26B695-C07F-406B-B269-C3A05D47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7538E44F-B87F-4A81-A20A-3743A4120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573E57BF-FBCB-4009-B67C-18E2AF6F9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DCFF72E4-24DA-4D3C-B96C-054A1CA49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F01FD83E-DBC1-44AA-9CF3-DA562CA3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F87413CB-4949-4787-8DEF-8EE0C04F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86EA040C-3F33-4832-895C-FCC574BC3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F9F3E32D-FBEE-4354-965B-15D41D2A0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EEE9A6AA-4654-40F8-9096-0F23D649E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FA58E130-5D99-40A0-A694-A5EA989E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88C9CB3F-3C7A-47D3-BC59-E2240FEA5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904F0129-E096-45FF-BDED-C8BAC480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1E5DF97A-B37B-4AD5-B4AE-5C1E5AEFF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5182D6A4-DB52-4D42-9190-AC7D0A1B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3" name="Freeform 42">
              <a:extLst>
                <a:ext uri="{FF2B5EF4-FFF2-40B4-BE49-F238E27FC236}">
                  <a16:creationId xmlns:a16="http://schemas.microsoft.com/office/drawing/2014/main" id="{03A01310-B0EB-4236-A91E-43FB5CB1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060A653F-3F2E-4F12-9601-B2725626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5" name="Freeform 44">
              <a:extLst>
                <a:ext uri="{FF2B5EF4-FFF2-40B4-BE49-F238E27FC236}">
                  <a16:creationId xmlns:a16="http://schemas.microsoft.com/office/drawing/2014/main" id="{6D9BEDCE-2A97-4217-8463-152A4976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6" name="Freeform 45">
              <a:extLst>
                <a:ext uri="{FF2B5EF4-FFF2-40B4-BE49-F238E27FC236}">
                  <a16:creationId xmlns:a16="http://schemas.microsoft.com/office/drawing/2014/main" id="{5FCF0C86-D0A3-4884-A0F8-9CBF17A2F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7" name="Freeform 46">
              <a:extLst>
                <a:ext uri="{FF2B5EF4-FFF2-40B4-BE49-F238E27FC236}">
                  <a16:creationId xmlns:a16="http://schemas.microsoft.com/office/drawing/2014/main" id="{AB65311E-FCEE-4ACA-8722-2B5080BBE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F08818D0-7421-4A07-B64D-69D41CD4A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3C486E25-B912-4B36-93D7-180E442AC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99D95FA1-A046-4BAF-82CD-11C295ED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1" name="Freeform 50">
              <a:extLst>
                <a:ext uri="{FF2B5EF4-FFF2-40B4-BE49-F238E27FC236}">
                  <a16:creationId xmlns:a16="http://schemas.microsoft.com/office/drawing/2014/main" id="{C578EC64-CEA5-4AB8-A77E-008ACAEF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2" name="Freeform 51">
              <a:extLst>
                <a:ext uri="{FF2B5EF4-FFF2-40B4-BE49-F238E27FC236}">
                  <a16:creationId xmlns:a16="http://schemas.microsoft.com/office/drawing/2014/main" id="{D555A3C5-1991-42CF-8DE8-202F58746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3" name="Freeform 52">
              <a:extLst>
                <a:ext uri="{FF2B5EF4-FFF2-40B4-BE49-F238E27FC236}">
                  <a16:creationId xmlns:a16="http://schemas.microsoft.com/office/drawing/2014/main" id="{E8C86D13-BC70-4FF3-BFB5-D391FA20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4" name="Freeform 53">
              <a:extLst>
                <a:ext uri="{FF2B5EF4-FFF2-40B4-BE49-F238E27FC236}">
                  <a16:creationId xmlns:a16="http://schemas.microsoft.com/office/drawing/2014/main" id="{7B0AD8B3-D28D-403A-A8C3-82ECDECA9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5" name="Freeform 54">
              <a:extLst>
                <a:ext uri="{FF2B5EF4-FFF2-40B4-BE49-F238E27FC236}">
                  <a16:creationId xmlns:a16="http://schemas.microsoft.com/office/drawing/2014/main" id="{C33AB41B-B274-4521-8677-7A65FD78C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6" name="Freeform 55">
              <a:extLst>
                <a:ext uri="{FF2B5EF4-FFF2-40B4-BE49-F238E27FC236}">
                  <a16:creationId xmlns:a16="http://schemas.microsoft.com/office/drawing/2014/main" id="{09B11A9B-F73E-4119-8E4D-5FBB0B27D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47E8C126-6F6B-4355-ABB7-87EA1E88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1F1A63E9-4A5E-4F47-8841-595FF4CE7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2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99" name="Freeform 58">
              <a:extLst>
                <a:ext uri="{FF2B5EF4-FFF2-40B4-BE49-F238E27FC236}">
                  <a16:creationId xmlns:a16="http://schemas.microsoft.com/office/drawing/2014/main" id="{15D53F0F-C19D-4D1C-9A34-AC3A6E886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0" name="Freeform 59">
              <a:extLst>
                <a:ext uri="{FF2B5EF4-FFF2-40B4-BE49-F238E27FC236}">
                  <a16:creationId xmlns:a16="http://schemas.microsoft.com/office/drawing/2014/main" id="{2750DB4C-AB0A-4E5F-973C-EA1A04F49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1" name="Freeform 60">
              <a:extLst>
                <a:ext uri="{FF2B5EF4-FFF2-40B4-BE49-F238E27FC236}">
                  <a16:creationId xmlns:a16="http://schemas.microsoft.com/office/drawing/2014/main" id="{2C965A6C-65FD-4098-8CC1-52022A583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2" name="Freeform 61">
              <a:extLst>
                <a:ext uri="{FF2B5EF4-FFF2-40B4-BE49-F238E27FC236}">
                  <a16:creationId xmlns:a16="http://schemas.microsoft.com/office/drawing/2014/main" id="{D8E6EE7A-060F-44E6-A07F-A3DADB6C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3" name="Freeform 62">
              <a:extLst>
                <a:ext uri="{FF2B5EF4-FFF2-40B4-BE49-F238E27FC236}">
                  <a16:creationId xmlns:a16="http://schemas.microsoft.com/office/drawing/2014/main" id="{397D9D96-3E47-4597-AB7E-8DFD1B16A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4" name="Freeform 63">
              <a:extLst>
                <a:ext uri="{FF2B5EF4-FFF2-40B4-BE49-F238E27FC236}">
                  <a16:creationId xmlns:a16="http://schemas.microsoft.com/office/drawing/2014/main" id="{339B749D-8A39-4463-8CBA-716492C1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5" name="Freeform 64">
              <a:extLst>
                <a:ext uri="{FF2B5EF4-FFF2-40B4-BE49-F238E27FC236}">
                  <a16:creationId xmlns:a16="http://schemas.microsoft.com/office/drawing/2014/main" id="{3EAB169E-E390-4D9D-B367-11AF74231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6" name="Freeform 65">
              <a:extLst>
                <a:ext uri="{FF2B5EF4-FFF2-40B4-BE49-F238E27FC236}">
                  <a16:creationId xmlns:a16="http://schemas.microsoft.com/office/drawing/2014/main" id="{7AC302F9-85B2-45C7-901E-0ABCC23EB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7" name="Freeform 66">
              <a:extLst>
                <a:ext uri="{FF2B5EF4-FFF2-40B4-BE49-F238E27FC236}">
                  <a16:creationId xmlns:a16="http://schemas.microsoft.com/office/drawing/2014/main" id="{EE0F0784-D3F6-4922-990B-00035C943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8" name="Freeform 67">
              <a:extLst>
                <a:ext uri="{FF2B5EF4-FFF2-40B4-BE49-F238E27FC236}">
                  <a16:creationId xmlns:a16="http://schemas.microsoft.com/office/drawing/2014/main" id="{683D8494-6744-4637-B15B-65E9D1C5E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09" name="Freeform 68">
              <a:extLst>
                <a:ext uri="{FF2B5EF4-FFF2-40B4-BE49-F238E27FC236}">
                  <a16:creationId xmlns:a16="http://schemas.microsoft.com/office/drawing/2014/main" id="{6FAB557C-2AF9-497F-984B-E76AF980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0" name="Freeform 69">
              <a:extLst>
                <a:ext uri="{FF2B5EF4-FFF2-40B4-BE49-F238E27FC236}">
                  <a16:creationId xmlns:a16="http://schemas.microsoft.com/office/drawing/2014/main" id="{365C6192-CC7C-4E5C-98AB-415A2CC45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1" name="Freeform 70">
              <a:extLst>
                <a:ext uri="{FF2B5EF4-FFF2-40B4-BE49-F238E27FC236}">
                  <a16:creationId xmlns:a16="http://schemas.microsoft.com/office/drawing/2014/main" id="{09C0B17A-1C66-4B72-9BD0-09E908704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2" name="Freeform 71">
              <a:extLst>
                <a:ext uri="{FF2B5EF4-FFF2-40B4-BE49-F238E27FC236}">
                  <a16:creationId xmlns:a16="http://schemas.microsoft.com/office/drawing/2014/main" id="{05561D65-6468-4868-BB3C-962DECC95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3" name="Freeform 72">
              <a:extLst>
                <a:ext uri="{FF2B5EF4-FFF2-40B4-BE49-F238E27FC236}">
                  <a16:creationId xmlns:a16="http://schemas.microsoft.com/office/drawing/2014/main" id="{460FBD7F-2423-440C-815B-B7F3C7E5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4" name="Freeform 73">
              <a:extLst>
                <a:ext uri="{FF2B5EF4-FFF2-40B4-BE49-F238E27FC236}">
                  <a16:creationId xmlns:a16="http://schemas.microsoft.com/office/drawing/2014/main" id="{DFD77397-2B73-41D4-BD3B-802FF40F0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5" name="Freeform 74">
              <a:extLst>
                <a:ext uri="{FF2B5EF4-FFF2-40B4-BE49-F238E27FC236}">
                  <a16:creationId xmlns:a16="http://schemas.microsoft.com/office/drawing/2014/main" id="{BEEB2427-CD37-42B6-891A-D6A94D311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6" name="Freeform 75">
              <a:extLst>
                <a:ext uri="{FF2B5EF4-FFF2-40B4-BE49-F238E27FC236}">
                  <a16:creationId xmlns:a16="http://schemas.microsoft.com/office/drawing/2014/main" id="{EB59BC21-ED68-4F57-95CC-D2A755636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7" name="Freeform 76">
              <a:extLst>
                <a:ext uri="{FF2B5EF4-FFF2-40B4-BE49-F238E27FC236}">
                  <a16:creationId xmlns:a16="http://schemas.microsoft.com/office/drawing/2014/main" id="{59372F75-BADC-46C7-9484-73074D2BB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8" name="Freeform 77">
              <a:extLst>
                <a:ext uri="{FF2B5EF4-FFF2-40B4-BE49-F238E27FC236}">
                  <a16:creationId xmlns:a16="http://schemas.microsoft.com/office/drawing/2014/main" id="{67B1285B-4E30-4744-A9FF-A74A9127D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19" name="Freeform 78">
              <a:extLst>
                <a:ext uri="{FF2B5EF4-FFF2-40B4-BE49-F238E27FC236}">
                  <a16:creationId xmlns:a16="http://schemas.microsoft.com/office/drawing/2014/main" id="{455BFA77-E88C-4EB7-88D0-E3C592FB3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0" name="Freeform 79">
              <a:extLst>
                <a:ext uri="{FF2B5EF4-FFF2-40B4-BE49-F238E27FC236}">
                  <a16:creationId xmlns:a16="http://schemas.microsoft.com/office/drawing/2014/main" id="{3CDF5259-9219-484A-9DD2-B033F5AC6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1" name="Freeform 80">
              <a:extLst>
                <a:ext uri="{FF2B5EF4-FFF2-40B4-BE49-F238E27FC236}">
                  <a16:creationId xmlns:a16="http://schemas.microsoft.com/office/drawing/2014/main" id="{70E4239F-2CFA-4235-807E-A9426513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2" name="Freeform 81">
              <a:extLst>
                <a:ext uri="{FF2B5EF4-FFF2-40B4-BE49-F238E27FC236}">
                  <a16:creationId xmlns:a16="http://schemas.microsoft.com/office/drawing/2014/main" id="{6E01A403-97EA-4E94-95CD-F53D1A51F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3" name="Freeform 82">
              <a:extLst>
                <a:ext uri="{FF2B5EF4-FFF2-40B4-BE49-F238E27FC236}">
                  <a16:creationId xmlns:a16="http://schemas.microsoft.com/office/drawing/2014/main" id="{9F7683EE-A92B-4A90-95E5-3064236D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4" name="Freeform 83">
              <a:extLst>
                <a:ext uri="{FF2B5EF4-FFF2-40B4-BE49-F238E27FC236}">
                  <a16:creationId xmlns:a16="http://schemas.microsoft.com/office/drawing/2014/main" id="{B5AA7730-7209-449C-80CC-640EB870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5" name="Freeform 84">
              <a:extLst>
                <a:ext uri="{FF2B5EF4-FFF2-40B4-BE49-F238E27FC236}">
                  <a16:creationId xmlns:a16="http://schemas.microsoft.com/office/drawing/2014/main" id="{65A1C067-583C-4712-ACDB-C7683606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6" name="Freeform 85">
              <a:extLst>
                <a:ext uri="{FF2B5EF4-FFF2-40B4-BE49-F238E27FC236}">
                  <a16:creationId xmlns:a16="http://schemas.microsoft.com/office/drawing/2014/main" id="{19D66652-1594-4319-B6B2-301EEC68B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7" name="Freeform 86">
              <a:extLst>
                <a:ext uri="{FF2B5EF4-FFF2-40B4-BE49-F238E27FC236}">
                  <a16:creationId xmlns:a16="http://schemas.microsoft.com/office/drawing/2014/main" id="{A364327E-FEC3-480A-82DF-7E125E51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8" name="Freeform 87">
              <a:extLst>
                <a:ext uri="{FF2B5EF4-FFF2-40B4-BE49-F238E27FC236}">
                  <a16:creationId xmlns:a16="http://schemas.microsoft.com/office/drawing/2014/main" id="{61CB01D7-49E4-4350-A7CB-E45AA53C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29" name="Freeform 88">
              <a:extLst>
                <a:ext uri="{FF2B5EF4-FFF2-40B4-BE49-F238E27FC236}">
                  <a16:creationId xmlns:a16="http://schemas.microsoft.com/office/drawing/2014/main" id="{3CE50D4B-B8C9-4E86-900C-132F0EB6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0" name="Freeform 89">
              <a:extLst>
                <a:ext uri="{FF2B5EF4-FFF2-40B4-BE49-F238E27FC236}">
                  <a16:creationId xmlns:a16="http://schemas.microsoft.com/office/drawing/2014/main" id="{FFA937E6-3188-4305-AF21-3BFF2F52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1" name="Freeform 90">
              <a:extLst>
                <a:ext uri="{FF2B5EF4-FFF2-40B4-BE49-F238E27FC236}">
                  <a16:creationId xmlns:a16="http://schemas.microsoft.com/office/drawing/2014/main" id="{8F698DAE-49FB-4733-B10C-4A64794F5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2" name="Freeform 91">
              <a:extLst>
                <a:ext uri="{FF2B5EF4-FFF2-40B4-BE49-F238E27FC236}">
                  <a16:creationId xmlns:a16="http://schemas.microsoft.com/office/drawing/2014/main" id="{C2346B28-E008-4DA6-8349-B91826B96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3" name="Freeform 92">
              <a:extLst>
                <a:ext uri="{FF2B5EF4-FFF2-40B4-BE49-F238E27FC236}">
                  <a16:creationId xmlns:a16="http://schemas.microsoft.com/office/drawing/2014/main" id="{58B8C86A-9AFD-44F9-9EAE-332DF8FCD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4" name="Freeform 93">
              <a:extLst>
                <a:ext uri="{FF2B5EF4-FFF2-40B4-BE49-F238E27FC236}">
                  <a16:creationId xmlns:a16="http://schemas.microsoft.com/office/drawing/2014/main" id="{F56443A5-1629-4EEA-BC7E-C69F9BB2B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1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5" name="Freeform 94">
              <a:extLst>
                <a:ext uri="{FF2B5EF4-FFF2-40B4-BE49-F238E27FC236}">
                  <a16:creationId xmlns:a16="http://schemas.microsoft.com/office/drawing/2014/main" id="{08F38780-F6A9-4B53-96A1-CE955DE59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6" name="Freeform 95">
              <a:extLst>
                <a:ext uri="{FF2B5EF4-FFF2-40B4-BE49-F238E27FC236}">
                  <a16:creationId xmlns:a16="http://schemas.microsoft.com/office/drawing/2014/main" id="{85FC9131-00B5-4097-A031-0D252E664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7" name="Freeform 96">
              <a:extLst>
                <a:ext uri="{FF2B5EF4-FFF2-40B4-BE49-F238E27FC236}">
                  <a16:creationId xmlns:a16="http://schemas.microsoft.com/office/drawing/2014/main" id="{22674780-4C02-4B25-A9A2-8B8A2AABE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8" name="Freeform 97">
              <a:extLst>
                <a:ext uri="{FF2B5EF4-FFF2-40B4-BE49-F238E27FC236}">
                  <a16:creationId xmlns:a16="http://schemas.microsoft.com/office/drawing/2014/main" id="{BD234281-4555-4394-AFB1-EFAC023CB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39" name="Freeform 98">
              <a:extLst>
                <a:ext uri="{FF2B5EF4-FFF2-40B4-BE49-F238E27FC236}">
                  <a16:creationId xmlns:a16="http://schemas.microsoft.com/office/drawing/2014/main" id="{1EA3EB7C-3321-4964-A91F-04F03E7B0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0" name="Freeform 99">
              <a:extLst>
                <a:ext uri="{FF2B5EF4-FFF2-40B4-BE49-F238E27FC236}">
                  <a16:creationId xmlns:a16="http://schemas.microsoft.com/office/drawing/2014/main" id="{CF5AD7CC-00CB-4E49-BA71-9D6FE76B9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1" name="Freeform 100">
              <a:extLst>
                <a:ext uri="{FF2B5EF4-FFF2-40B4-BE49-F238E27FC236}">
                  <a16:creationId xmlns:a16="http://schemas.microsoft.com/office/drawing/2014/main" id="{65BA79B9-7967-4AF1-9CB4-1C1E8D45C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2" name="Freeform 101">
              <a:extLst>
                <a:ext uri="{FF2B5EF4-FFF2-40B4-BE49-F238E27FC236}">
                  <a16:creationId xmlns:a16="http://schemas.microsoft.com/office/drawing/2014/main" id="{0CCBC958-C32C-4D5D-BAA3-DC4F18406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3" name="Freeform 102">
              <a:extLst>
                <a:ext uri="{FF2B5EF4-FFF2-40B4-BE49-F238E27FC236}">
                  <a16:creationId xmlns:a16="http://schemas.microsoft.com/office/drawing/2014/main" id="{7F1E326F-5097-4F4C-BFF9-EA59CF847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4" name="Freeform 103">
              <a:extLst>
                <a:ext uri="{FF2B5EF4-FFF2-40B4-BE49-F238E27FC236}">
                  <a16:creationId xmlns:a16="http://schemas.microsoft.com/office/drawing/2014/main" id="{494480BD-86CB-4A6C-ADB3-954D4EA2E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5" name="Freeform 104">
              <a:extLst>
                <a:ext uri="{FF2B5EF4-FFF2-40B4-BE49-F238E27FC236}">
                  <a16:creationId xmlns:a16="http://schemas.microsoft.com/office/drawing/2014/main" id="{7F60572F-9490-4C58-A2B9-4EA8C24FA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6" name="Freeform 105">
              <a:extLst>
                <a:ext uri="{FF2B5EF4-FFF2-40B4-BE49-F238E27FC236}">
                  <a16:creationId xmlns:a16="http://schemas.microsoft.com/office/drawing/2014/main" id="{1E2C1794-BD57-4425-A7E3-A0CC67F62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7" name="Freeform 106">
              <a:extLst>
                <a:ext uri="{FF2B5EF4-FFF2-40B4-BE49-F238E27FC236}">
                  <a16:creationId xmlns:a16="http://schemas.microsoft.com/office/drawing/2014/main" id="{D988B443-E230-4B01-AE4A-23BCFC7D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8" name="Freeform 107">
              <a:extLst>
                <a:ext uri="{FF2B5EF4-FFF2-40B4-BE49-F238E27FC236}">
                  <a16:creationId xmlns:a16="http://schemas.microsoft.com/office/drawing/2014/main" id="{5C7097C2-5EA7-4231-A5FB-445D2646D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49" name="Freeform 108">
              <a:extLst>
                <a:ext uri="{FF2B5EF4-FFF2-40B4-BE49-F238E27FC236}">
                  <a16:creationId xmlns:a16="http://schemas.microsoft.com/office/drawing/2014/main" id="{60F79F0A-8945-4EFB-92FC-6EAC7AA7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50" name="Freeform 109">
              <a:extLst>
                <a:ext uri="{FF2B5EF4-FFF2-40B4-BE49-F238E27FC236}">
                  <a16:creationId xmlns:a16="http://schemas.microsoft.com/office/drawing/2014/main" id="{601E7368-EC7D-4C5D-8ABB-7883A9B5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  <p:sp>
          <p:nvSpPr>
            <p:cNvPr id="151" name="Freeform 110">
              <a:extLst>
                <a:ext uri="{FF2B5EF4-FFF2-40B4-BE49-F238E27FC236}">
                  <a16:creationId xmlns:a16="http://schemas.microsoft.com/office/drawing/2014/main" id="{2DE981C4-FE55-4CD1-A9C5-3E3288CAD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3200">
                <a:solidFill>
                  <a:srgbClr val="BCB5AC"/>
                </a:solidFill>
                <a:latin typeface="方正兰亭黑_GBK" charset="-122"/>
                <a:sym typeface="宋体" pitchFamily="2" charset="-122"/>
              </a:endParaRPr>
            </a:p>
          </p:txBody>
        </p:sp>
      </p:grpSp>
      <p:pic>
        <p:nvPicPr>
          <p:cNvPr id="152" name="图片 151">
            <a:extLst>
              <a:ext uri="{FF2B5EF4-FFF2-40B4-BE49-F238E27FC236}">
                <a16:creationId xmlns:a16="http://schemas.microsoft.com/office/drawing/2014/main" id="{4CE6109C-C985-4A9C-9530-6782EC32B04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734" y="1620376"/>
            <a:ext cx="1680633" cy="1295400"/>
          </a:xfrm>
          <a:prstGeom prst="rect">
            <a:avLst/>
          </a:prstGeom>
          <a:ln>
            <a:noFill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53" name="Picture 2">
            <a:extLst>
              <a:ext uri="{FF2B5EF4-FFF2-40B4-BE49-F238E27FC236}">
                <a16:creationId xmlns:a16="http://schemas.microsoft.com/office/drawing/2014/main" id="{531C5BF9-D729-451F-873F-7BB126B4BFD7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35" y="1620376"/>
            <a:ext cx="16806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54" name="Picture 4">
            <a:extLst>
              <a:ext uri="{FF2B5EF4-FFF2-40B4-BE49-F238E27FC236}">
                <a16:creationId xmlns:a16="http://schemas.microsoft.com/office/drawing/2014/main" id="{1C6D4D6D-A6E8-44A3-879F-F1E5CEAEC84E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376" y="1623880"/>
            <a:ext cx="16785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55" name="Picture 5">
            <a:extLst>
              <a:ext uri="{FF2B5EF4-FFF2-40B4-BE49-F238E27FC236}">
                <a16:creationId xmlns:a16="http://schemas.microsoft.com/office/drawing/2014/main" id="{B48CEB9B-2C2A-4954-9E94-7B1A85B4B66D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6982" y="1620314"/>
            <a:ext cx="16785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156" name="TextBox 15">
            <a:extLst>
              <a:ext uri="{FF2B5EF4-FFF2-40B4-BE49-F238E27FC236}">
                <a16:creationId xmlns:a16="http://schemas.microsoft.com/office/drawing/2014/main" id="{0160A9DF-7D9C-493D-95CA-67E11A5A4B69}"/>
              </a:ext>
            </a:extLst>
          </p:cNvPr>
          <p:cNvSpPr txBox="1"/>
          <p:nvPr/>
        </p:nvSpPr>
        <p:spPr>
          <a:xfrm>
            <a:off x="999429" y="3072410"/>
            <a:ext cx="1341967" cy="344125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121909" tIns="60956" rIns="121909" bIns="60956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2012</a:t>
            </a:r>
            <a:r>
              <a:rPr lang="zh-CN" altLang="en-US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年进入</a:t>
            </a:r>
          </a:p>
        </p:txBody>
      </p:sp>
      <p:sp>
        <p:nvSpPr>
          <p:cNvPr id="157" name="TextBox 16">
            <a:extLst>
              <a:ext uri="{FF2B5EF4-FFF2-40B4-BE49-F238E27FC236}">
                <a16:creationId xmlns:a16="http://schemas.microsoft.com/office/drawing/2014/main" id="{E70383B0-286E-4C30-9666-FF7BF9B8594D}"/>
              </a:ext>
            </a:extLst>
          </p:cNvPr>
          <p:cNvSpPr txBox="1"/>
          <p:nvPr/>
        </p:nvSpPr>
        <p:spPr>
          <a:xfrm>
            <a:off x="3271926" y="3066059"/>
            <a:ext cx="1344083" cy="344125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121909" tIns="60956" rIns="121909" bIns="60956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2014</a:t>
            </a:r>
            <a:r>
              <a:rPr lang="zh-CN" altLang="en-US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年进入</a:t>
            </a:r>
          </a:p>
        </p:txBody>
      </p:sp>
      <p:sp>
        <p:nvSpPr>
          <p:cNvPr id="158" name="TextBox 17">
            <a:extLst>
              <a:ext uri="{FF2B5EF4-FFF2-40B4-BE49-F238E27FC236}">
                <a16:creationId xmlns:a16="http://schemas.microsoft.com/office/drawing/2014/main" id="{A4CBEEE2-BA06-41CF-8BC2-85B90754D23F}"/>
              </a:ext>
            </a:extLst>
          </p:cNvPr>
          <p:cNvSpPr txBox="1"/>
          <p:nvPr/>
        </p:nvSpPr>
        <p:spPr>
          <a:xfrm>
            <a:off x="5523983" y="3064079"/>
            <a:ext cx="1344084" cy="344125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121909" tIns="60956" rIns="121909" bIns="60956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2015</a:t>
            </a:r>
            <a:r>
              <a:rPr lang="zh-CN" altLang="en-US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年进入</a:t>
            </a:r>
          </a:p>
        </p:txBody>
      </p:sp>
      <p:sp>
        <p:nvSpPr>
          <p:cNvPr id="159" name="TextBox 18">
            <a:extLst>
              <a:ext uri="{FF2B5EF4-FFF2-40B4-BE49-F238E27FC236}">
                <a16:creationId xmlns:a16="http://schemas.microsoft.com/office/drawing/2014/main" id="{D4A6FDF3-4871-4D27-9D0C-A97391BDC5AC}"/>
              </a:ext>
            </a:extLst>
          </p:cNvPr>
          <p:cNvSpPr txBox="1"/>
          <p:nvPr/>
        </p:nvSpPr>
        <p:spPr>
          <a:xfrm>
            <a:off x="7647730" y="3060066"/>
            <a:ext cx="1344084" cy="344125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lIns="121909" tIns="60956" rIns="121909" bIns="60956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2018</a:t>
            </a:r>
            <a:r>
              <a:rPr lang="zh-CN" altLang="en-US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年进入</a:t>
            </a: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F4C665E2-AD7F-4F1E-AA62-562B722BAEB9}"/>
              </a:ext>
            </a:extLst>
          </p:cNvPr>
          <p:cNvSpPr/>
          <p:nvPr/>
        </p:nvSpPr>
        <p:spPr>
          <a:xfrm>
            <a:off x="712941" y="4030033"/>
            <a:ext cx="10227733" cy="16398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62364" lvl="1" indent="-362364">
              <a:lnSpc>
                <a:spcPct val="125000"/>
              </a:lnSpc>
              <a:spcBef>
                <a:spcPts val="800"/>
              </a:spcBef>
              <a:buClr>
                <a:srgbClr val="007A8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大普通信是目前同时获得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四大全球通信设备制造商</a:t>
            </a: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时钟供应商资格的企业</a:t>
            </a:r>
            <a:endParaRPr lang="en-US" altLang="zh-CN" sz="1600" kern="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2364" lvl="1" indent="-362364">
              <a:lnSpc>
                <a:spcPct val="125000"/>
              </a:lnSpc>
              <a:spcBef>
                <a:spcPts val="800"/>
              </a:spcBef>
              <a:buClr>
                <a:srgbClr val="007A8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年，大普通信获得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NOKIA</a:t>
            </a:r>
            <a:r>
              <a:rPr lang="zh-CN" altLang="en-US" sz="16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“全球战略供应商伙伴”荣誉</a:t>
            </a:r>
            <a:endParaRPr lang="en-US" altLang="zh-CN" sz="16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2364" lvl="1" indent="-362364">
              <a:lnSpc>
                <a:spcPct val="125000"/>
              </a:lnSpc>
              <a:spcBef>
                <a:spcPts val="800"/>
              </a:spcBef>
              <a:buClr>
                <a:srgbClr val="007A8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年，大普通信获得全球</a:t>
            </a:r>
            <a:r>
              <a:rPr lang="en-US" altLang="zh-CN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市场时钟产品份额超过</a:t>
            </a:r>
            <a:r>
              <a:rPr lang="en-US" altLang="zh-CN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pPr marL="362364" lvl="1" indent="-362364">
              <a:lnSpc>
                <a:spcPct val="125000"/>
              </a:lnSpc>
              <a:spcBef>
                <a:spcPts val="800"/>
              </a:spcBef>
              <a:buClr>
                <a:srgbClr val="007A8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zh-CN" altLang="en-US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大普通信为宏站、</a:t>
            </a:r>
            <a:r>
              <a:rPr lang="en-US" altLang="zh-CN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RRU</a:t>
            </a:r>
            <a:r>
              <a:rPr lang="zh-CN" altLang="en-US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AAU</a:t>
            </a:r>
            <a:r>
              <a:rPr lang="zh-CN" altLang="en-US" sz="1600" kern="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以及小基站提供全系列产品的解决方案</a:t>
            </a:r>
            <a:endParaRPr lang="en-US" altLang="zh-CN" sz="1600" kern="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1" name="Picture 13">
            <a:extLst>
              <a:ext uri="{FF2B5EF4-FFF2-40B4-BE49-F238E27FC236}">
                <a16:creationId xmlns:a16="http://schemas.microsoft.com/office/drawing/2014/main" id="{7859347C-F8F8-44F0-8B76-307C153F29DB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83123" y="1625970"/>
            <a:ext cx="16806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162" name="TextBox 21">
            <a:extLst>
              <a:ext uri="{FF2B5EF4-FFF2-40B4-BE49-F238E27FC236}">
                <a16:creationId xmlns:a16="http://schemas.microsoft.com/office/drawing/2014/main" id="{1CA127C2-A41D-4BE7-B6F3-7640F18EAE0F}"/>
              </a:ext>
            </a:extLst>
          </p:cNvPr>
          <p:cNvSpPr txBox="1"/>
          <p:nvPr/>
        </p:nvSpPr>
        <p:spPr>
          <a:xfrm>
            <a:off x="9955351" y="3061413"/>
            <a:ext cx="1548854" cy="342778"/>
          </a:xfrm>
          <a:prstGeom prst="rect">
            <a:avLst/>
          </a:prstGeom>
          <a:noFill/>
          <a:effectLst>
            <a:outerShdw blurRad="254000" dist="152400" dir="2700000" algn="ctr" rotWithShape="0">
              <a:srgbClr val="000000">
                <a:alpha val="60000"/>
              </a:srgbClr>
            </a:outerShdw>
          </a:effectLst>
        </p:spPr>
        <p:txBody>
          <a:bodyPr wrap="square" lIns="121909" tIns="60956" rIns="121909" bIns="60956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</a:t>
            </a:r>
            <a:r>
              <a:rPr lang="en-US" altLang="zh-CN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2019</a:t>
            </a:r>
            <a:r>
              <a:rPr lang="zh-CN" altLang="en-US" sz="1300" dirty="0">
                <a:solidFill>
                  <a:srgbClr val="007A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年进入</a:t>
            </a:r>
          </a:p>
        </p:txBody>
      </p:sp>
    </p:spTree>
    <p:extLst>
      <p:ext uri="{BB962C8B-B14F-4D97-AF65-F5344CB8AC3E}">
        <p14:creationId xmlns:p14="http://schemas.microsoft.com/office/powerpoint/2010/main" val="357196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29E92DE0-DEFA-43A1-B49B-0D791C39C81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5183" y="320030"/>
            <a:ext cx="4259262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自主添加</a:t>
            </a:r>
            <a:endParaRPr lang="zh-CN" altLang="en-US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5FC697-D955-4EF0-A1E9-9355BB8D74FD}"/>
              </a:ext>
            </a:extLst>
          </p:cNvPr>
          <p:cNvSpPr txBox="1"/>
          <p:nvPr/>
        </p:nvSpPr>
        <p:spPr>
          <a:xfrm>
            <a:off x="1512277" y="182000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添加客户关注的产品即可。</a:t>
            </a:r>
          </a:p>
        </p:txBody>
      </p:sp>
    </p:spTree>
    <p:extLst>
      <p:ext uri="{BB962C8B-B14F-4D97-AF65-F5344CB8AC3E}">
        <p14:creationId xmlns:p14="http://schemas.microsoft.com/office/powerpoint/2010/main" val="297280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36D9C0A-2561-471C-87EB-F30DCCC54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40" y="196922"/>
            <a:ext cx="3634776" cy="1062043"/>
          </a:xfrm>
          <a:prstGeom prst="rect">
            <a:avLst/>
          </a:prstGeom>
          <a:noFill/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C649DEA-D65E-4E1F-A2C0-BB4277EA41D9}"/>
              </a:ext>
            </a:extLst>
          </p:cNvPr>
          <p:cNvSpPr txBox="1"/>
          <p:nvPr/>
        </p:nvSpPr>
        <p:spPr>
          <a:xfrm>
            <a:off x="4614203" y="2765821"/>
            <a:ext cx="6668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spc="110" dirty="0">
                <a:solidFill>
                  <a:srgbClr val="005B6A"/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</a:rPr>
              <a:t>大普通信  为时代而来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2B1DB58-CAB2-4CCA-AE5A-CBB4FC7EABC2}"/>
              </a:ext>
            </a:extLst>
          </p:cNvPr>
          <p:cNvSpPr txBox="1"/>
          <p:nvPr/>
        </p:nvSpPr>
        <p:spPr>
          <a:xfrm>
            <a:off x="5309125" y="3627595"/>
            <a:ext cx="54897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Guangdong </a:t>
            </a:r>
            <a:r>
              <a:rPr lang="en-US" altLang="zh-CN" sz="2200" dirty="0" err="1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Dapu</a:t>
            </a:r>
            <a:r>
              <a:rPr lang="en-US" altLang="zh-CN" sz="2200" dirty="0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Telecom Technology </a:t>
            </a:r>
            <a:r>
              <a:rPr lang="en-US" altLang="zh-CN" sz="2200" dirty="0" err="1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Co.,Ltd</a:t>
            </a:r>
            <a:endParaRPr lang="en-US" altLang="zh-CN" sz="2200" dirty="0">
              <a:solidFill>
                <a:srgbClr val="005B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200" dirty="0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www.dptel.com</a:t>
            </a:r>
          </a:p>
          <a:p>
            <a:pPr algn="ctr"/>
            <a:r>
              <a:rPr lang="en-US" altLang="zh-CN" sz="2200" dirty="0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sales@dptel.com</a:t>
            </a:r>
          </a:p>
          <a:p>
            <a:pPr algn="ctr"/>
            <a:r>
              <a:rPr lang="en-US" altLang="zh-CN" sz="2200" dirty="0">
                <a:solidFill>
                  <a:srgbClr val="005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+86-769-88010888</a:t>
            </a:r>
            <a:endParaRPr lang="zh-CN" altLang="en-US" sz="2200" dirty="0">
              <a:solidFill>
                <a:srgbClr val="005B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5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广东大普通信技术有限公司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5180383" y="1197274"/>
            <a:ext cx="63324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5B6A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2005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年成立于东莞。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5B6A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大普通信是一家集研发、制造、销售于一体的现代移动通信解决方案及器件供应商，是国家级高新技术企业，是时频细分行业的领军者。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5B6A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普通信长期专注于移动通信领域的产品研发及推广，通过时钟系列产品、射频系列产品及物联网等高新产品和解决方案，能充分满足全球通信网络、电力、工控、专网、医疗等众多领域的广大客户的差异化需求。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5B6A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大普通信拥有国家级的</a:t>
            </a: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CNAS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实验室、中科院联合实验室、清华大学材料联合实验室等重点实验室和工程研究中心，产学研能力突出，研发实力雄厚，同时为</a:t>
            </a: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等标准组织成员。在技术引入、基础研究、产品研发创新上持续高比例投入，保证了在补偿算法、时钟技术、射频技术、 材料工艺与芯片设计等关键领域的持续领先和不断突破，公司服务于国内外各大主流通信设备商，得到了全球通信企业的高度认可和信赖。</a:t>
            </a:r>
            <a:endParaRPr lang="zh-CN" altLang="en-US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矩形 16"/>
          <p:cNvSpPr>
            <a:spLocks noChangeArrowheads="1"/>
          </p:cNvSpPr>
          <p:nvPr/>
        </p:nvSpPr>
        <p:spPr bwMode="auto">
          <a:xfrm>
            <a:off x="1403350" y="5403851"/>
            <a:ext cx="8418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480+</a:t>
            </a:r>
          </a:p>
          <a:p>
            <a:pPr eaLnBrk="1" hangingPunct="1"/>
            <a:r>
              <a:rPr lang="zh-CN" altLang="en-US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员工</a:t>
            </a:r>
            <a:endParaRPr lang="zh-CN" sz="13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圆角矩形 15"/>
          <p:cNvSpPr>
            <a:spLocks noChangeArrowheads="1"/>
          </p:cNvSpPr>
          <p:nvPr/>
        </p:nvSpPr>
        <p:spPr bwMode="auto">
          <a:xfrm>
            <a:off x="785813" y="5357972"/>
            <a:ext cx="585787" cy="584200"/>
          </a:xfrm>
          <a:prstGeom prst="roundRect">
            <a:avLst>
              <a:gd name="adj" fmla="val 16667"/>
            </a:avLst>
          </a:prstGeom>
          <a:solidFill>
            <a:srgbClr val="005B6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000" b="1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104"/>
          <p:cNvSpPr>
            <a:spLocks noEditPoints="1"/>
          </p:cNvSpPr>
          <p:nvPr/>
        </p:nvSpPr>
        <p:spPr bwMode="auto">
          <a:xfrm>
            <a:off x="874426" y="5443192"/>
            <a:ext cx="408567" cy="413761"/>
          </a:xfrm>
          <a:custGeom>
            <a:avLst/>
            <a:gdLst>
              <a:gd name="T0" fmla="*/ 2147483647 w 60"/>
              <a:gd name="T1" fmla="*/ 2147483647 h 61"/>
              <a:gd name="T2" fmla="*/ 2147483647 w 60"/>
              <a:gd name="T3" fmla="*/ 2147483647 h 61"/>
              <a:gd name="T4" fmla="*/ 2147483647 w 60"/>
              <a:gd name="T5" fmla="*/ 2147483647 h 61"/>
              <a:gd name="T6" fmla="*/ 2147483647 w 60"/>
              <a:gd name="T7" fmla="*/ 2147483647 h 61"/>
              <a:gd name="T8" fmla="*/ 2147483647 w 60"/>
              <a:gd name="T9" fmla="*/ 2147483647 h 61"/>
              <a:gd name="T10" fmla="*/ 2147483647 w 60"/>
              <a:gd name="T11" fmla="*/ 2147483647 h 61"/>
              <a:gd name="T12" fmla="*/ 2147483647 w 60"/>
              <a:gd name="T13" fmla="*/ 2147483647 h 61"/>
              <a:gd name="T14" fmla="*/ 2147483647 w 60"/>
              <a:gd name="T15" fmla="*/ 2147483647 h 61"/>
              <a:gd name="T16" fmla="*/ 2147483647 w 60"/>
              <a:gd name="T17" fmla="*/ 2147483647 h 61"/>
              <a:gd name="T18" fmla="*/ 2147483647 w 60"/>
              <a:gd name="T19" fmla="*/ 2147483647 h 61"/>
              <a:gd name="T20" fmla="*/ 2147483647 w 60"/>
              <a:gd name="T21" fmla="*/ 2147483647 h 61"/>
              <a:gd name="T22" fmla="*/ 2147483647 w 60"/>
              <a:gd name="T23" fmla="*/ 2147483647 h 61"/>
              <a:gd name="T24" fmla="*/ 2147483647 w 60"/>
              <a:gd name="T25" fmla="*/ 2147483647 h 61"/>
              <a:gd name="T26" fmla="*/ 2147483647 w 60"/>
              <a:gd name="T27" fmla="*/ 2147483647 h 61"/>
              <a:gd name="T28" fmla="*/ 2147483647 w 60"/>
              <a:gd name="T29" fmla="*/ 2147483647 h 61"/>
              <a:gd name="T30" fmla="*/ 2147483647 w 60"/>
              <a:gd name="T31" fmla="*/ 2147483647 h 61"/>
              <a:gd name="T32" fmla="*/ 2147483647 w 60"/>
              <a:gd name="T33" fmla="*/ 2147483647 h 61"/>
              <a:gd name="T34" fmla="*/ 2147483647 w 60"/>
              <a:gd name="T35" fmla="*/ 2147483647 h 61"/>
              <a:gd name="T36" fmla="*/ 2147483647 w 60"/>
              <a:gd name="T37" fmla="*/ 2147483647 h 61"/>
              <a:gd name="T38" fmla="*/ 2147483647 w 60"/>
              <a:gd name="T39" fmla="*/ 2147483647 h 61"/>
              <a:gd name="T40" fmla="*/ 2147483647 w 60"/>
              <a:gd name="T41" fmla="*/ 2147483647 h 61"/>
              <a:gd name="T42" fmla="*/ 2147483647 w 60"/>
              <a:gd name="T43" fmla="*/ 2147483647 h 61"/>
              <a:gd name="T44" fmla="*/ 2147483647 w 60"/>
              <a:gd name="T45" fmla="*/ 2147483647 h 61"/>
              <a:gd name="T46" fmla="*/ 2147483647 w 60"/>
              <a:gd name="T47" fmla="*/ 2147483647 h 61"/>
              <a:gd name="T48" fmla="*/ 2147483647 w 60"/>
              <a:gd name="T49" fmla="*/ 2147483647 h 61"/>
              <a:gd name="T50" fmla="*/ 2147483647 w 60"/>
              <a:gd name="T51" fmla="*/ 2147483647 h 61"/>
              <a:gd name="T52" fmla="*/ 2147483647 w 60"/>
              <a:gd name="T53" fmla="*/ 2147483647 h 61"/>
              <a:gd name="T54" fmla="*/ 2147483647 w 60"/>
              <a:gd name="T55" fmla="*/ 2147483647 h 61"/>
              <a:gd name="T56" fmla="*/ 2147483647 w 60"/>
              <a:gd name="T57" fmla="*/ 2147483647 h 61"/>
              <a:gd name="T58" fmla="*/ 0 w 60"/>
              <a:gd name="T59" fmla="*/ 2147483647 h 61"/>
              <a:gd name="T60" fmla="*/ 2147483647 w 60"/>
              <a:gd name="T61" fmla="*/ 2147483647 h 61"/>
              <a:gd name="T62" fmla="*/ 2147483647 w 60"/>
              <a:gd name="T63" fmla="*/ 2147483647 h 61"/>
              <a:gd name="T64" fmla="*/ 2147483647 w 60"/>
              <a:gd name="T65" fmla="*/ 2147483647 h 61"/>
              <a:gd name="T66" fmla="*/ 2147483647 w 60"/>
              <a:gd name="T67" fmla="*/ 2147483647 h 61"/>
              <a:gd name="T68" fmla="*/ 2147483647 w 60"/>
              <a:gd name="T69" fmla="*/ 2147483647 h 61"/>
              <a:gd name="T70" fmla="*/ 2147483647 w 60"/>
              <a:gd name="T71" fmla="*/ 2147483647 h 61"/>
              <a:gd name="T72" fmla="*/ 2147483647 w 60"/>
              <a:gd name="T73" fmla="*/ 2147483647 h 61"/>
              <a:gd name="T74" fmla="*/ 2147483647 w 60"/>
              <a:gd name="T75" fmla="*/ 2147483647 h 61"/>
              <a:gd name="T76" fmla="*/ 2147483647 w 60"/>
              <a:gd name="T77" fmla="*/ 2147483647 h 61"/>
              <a:gd name="T78" fmla="*/ 2147483647 w 60"/>
              <a:gd name="T79" fmla="*/ 2147483647 h 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0"/>
              <a:gd name="T121" fmla="*/ 0 h 61"/>
              <a:gd name="T122" fmla="*/ 60 w 60"/>
              <a:gd name="T123" fmla="*/ 61 h 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0" h="61">
                <a:moveTo>
                  <a:pt x="30" y="0"/>
                </a:moveTo>
                <a:cubicBezTo>
                  <a:pt x="35" y="0"/>
                  <a:pt x="38" y="3"/>
                  <a:pt x="38" y="8"/>
                </a:cubicBezTo>
                <a:cubicBezTo>
                  <a:pt x="38" y="12"/>
                  <a:pt x="35" y="16"/>
                  <a:pt x="30" y="16"/>
                </a:cubicBezTo>
                <a:cubicBezTo>
                  <a:pt x="26" y="16"/>
                  <a:pt x="22" y="12"/>
                  <a:pt x="22" y="8"/>
                </a:cubicBezTo>
                <a:cubicBezTo>
                  <a:pt x="22" y="3"/>
                  <a:pt x="26" y="0"/>
                  <a:pt x="30" y="0"/>
                </a:cubicBezTo>
                <a:close/>
                <a:moveTo>
                  <a:pt x="45" y="41"/>
                </a:move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8"/>
                  <a:pt x="56" y="38"/>
                  <a:pt x="56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3"/>
                  <a:pt x="58" y="21"/>
                  <a:pt x="56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41"/>
                  <a:pt x="45" y="41"/>
                  <a:pt x="45" y="41"/>
                </a:cubicBezTo>
                <a:close/>
                <a:moveTo>
                  <a:pt x="37" y="37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61"/>
                  <a:pt x="36" y="61"/>
                  <a:pt x="36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19"/>
                  <a:pt x="20" y="17"/>
                  <a:pt x="23" y="17"/>
                </a:cubicBezTo>
                <a:cubicBezTo>
                  <a:pt x="38" y="17"/>
                  <a:pt x="22" y="17"/>
                  <a:pt x="37" y="17"/>
                </a:cubicBezTo>
                <a:cubicBezTo>
                  <a:pt x="40" y="17"/>
                  <a:pt x="43" y="19"/>
                  <a:pt x="43" y="22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0" y="37"/>
                  <a:pt x="37" y="37"/>
                </a:cubicBezTo>
                <a:close/>
                <a:moveTo>
                  <a:pt x="15" y="41"/>
                </a:moveTo>
                <a:cubicBezTo>
                  <a:pt x="15" y="58"/>
                  <a:pt x="15" y="58"/>
                  <a:pt x="1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41"/>
                  <a:pt x="13" y="41"/>
                  <a:pt x="13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10" y="7"/>
                </a:moveTo>
                <a:cubicBezTo>
                  <a:pt x="14" y="7"/>
                  <a:pt x="16" y="10"/>
                  <a:pt x="16" y="14"/>
                </a:cubicBezTo>
                <a:cubicBezTo>
                  <a:pt x="16" y="15"/>
                  <a:pt x="16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3" y="19"/>
                  <a:pt x="12" y="20"/>
                  <a:pt x="10" y="20"/>
                </a:cubicBezTo>
                <a:cubicBezTo>
                  <a:pt x="6" y="20"/>
                  <a:pt x="3" y="17"/>
                  <a:pt x="3" y="14"/>
                </a:cubicBezTo>
                <a:cubicBezTo>
                  <a:pt x="3" y="10"/>
                  <a:pt x="6" y="7"/>
                  <a:pt x="10" y="7"/>
                </a:cubicBezTo>
                <a:close/>
                <a:moveTo>
                  <a:pt x="50" y="7"/>
                </a:moveTo>
                <a:cubicBezTo>
                  <a:pt x="46" y="7"/>
                  <a:pt x="43" y="10"/>
                  <a:pt x="43" y="14"/>
                </a:cubicBezTo>
                <a:cubicBezTo>
                  <a:pt x="43" y="15"/>
                  <a:pt x="44" y="16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7" y="19"/>
                  <a:pt x="48" y="20"/>
                  <a:pt x="50" y="20"/>
                </a:cubicBezTo>
                <a:cubicBezTo>
                  <a:pt x="54" y="20"/>
                  <a:pt x="57" y="17"/>
                  <a:pt x="57" y="14"/>
                </a:cubicBezTo>
                <a:cubicBezTo>
                  <a:pt x="57" y="10"/>
                  <a:pt x="54" y="7"/>
                  <a:pt x="50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005B6A"/>
              </a:solidFill>
            </a:endParaRPr>
          </a:p>
        </p:txBody>
      </p:sp>
      <p:sp>
        <p:nvSpPr>
          <p:cNvPr id="10" name="圆角矩形 18"/>
          <p:cNvSpPr>
            <a:spLocks noChangeArrowheads="1"/>
          </p:cNvSpPr>
          <p:nvPr/>
        </p:nvSpPr>
        <p:spPr bwMode="auto">
          <a:xfrm>
            <a:off x="5045594" y="5351854"/>
            <a:ext cx="585788" cy="585788"/>
          </a:xfrm>
          <a:prstGeom prst="roundRect">
            <a:avLst>
              <a:gd name="adj" fmla="val 16667"/>
            </a:avLst>
          </a:prstGeom>
          <a:solidFill>
            <a:srgbClr val="005B6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000" b="1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5128484" y="5454416"/>
            <a:ext cx="420009" cy="380664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2147483647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2147483647 h 60"/>
              <a:gd name="T14" fmla="*/ 2147483647 w 66"/>
              <a:gd name="T15" fmla="*/ 2147483647 h 60"/>
              <a:gd name="T16" fmla="*/ 2147483647 w 66"/>
              <a:gd name="T17" fmla="*/ 2147483647 h 60"/>
              <a:gd name="T18" fmla="*/ 2147483647 w 66"/>
              <a:gd name="T19" fmla="*/ 2147483647 h 60"/>
              <a:gd name="T20" fmla="*/ 2147483647 w 66"/>
              <a:gd name="T21" fmla="*/ 2147483647 h 60"/>
              <a:gd name="T22" fmla="*/ 2147483647 w 66"/>
              <a:gd name="T23" fmla="*/ 2147483647 h 60"/>
              <a:gd name="T24" fmla="*/ 2147483647 w 66"/>
              <a:gd name="T25" fmla="*/ 2147483647 h 60"/>
              <a:gd name="T26" fmla="*/ 2147483647 w 66"/>
              <a:gd name="T27" fmla="*/ 2147483647 h 60"/>
              <a:gd name="T28" fmla="*/ 2147483647 w 66"/>
              <a:gd name="T29" fmla="*/ 2147483647 h 60"/>
              <a:gd name="T30" fmla="*/ 2147483647 w 66"/>
              <a:gd name="T31" fmla="*/ 2147483647 h 60"/>
              <a:gd name="T32" fmla="*/ 2147483647 w 66"/>
              <a:gd name="T33" fmla="*/ 2147483647 h 60"/>
              <a:gd name="T34" fmla="*/ 2147483647 w 66"/>
              <a:gd name="T35" fmla="*/ 2147483647 h 60"/>
              <a:gd name="T36" fmla="*/ 2147483647 w 66"/>
              <a:gd name="T37" fmla="*/ 2147483647 h 60"/>
              <a:gd name="T38" fmla="*/ 2147483647 w 66"/>
              <a:gd name="T39" fmla="*/ 2147483647 h 60"/>
              <a:gd name="T40" fmla="*/ 2147483647 w 66"/>
              <a:gd name="T41" fmla="*/ 2147483647 h 60"/>
              <a:gd name="T42" fmla="*/ 2147483647 w 66"/>
              <a:gd name="T43" fmla="*/ 2147483647 h 60"/>
              <a:gd name="T44" fmla="*/ 2147483647 w 66"/>
              <a:gd name="T45" fmla="*/ 2147483647 h 60"/>
              <a:gd name="T46" fmla="*/ 2147483647 w 66"/>
              <a:gd name="T47" fmla="*/ 2147483647 h 60"/>
              <a:gd name="T48" fmla="*/ 2147483647 w 66"/>
              <a:gd name="T49" fmla="*/ 2147483647 h 60"/>
              <a:gd name="T50" fmla="*/ 2147483647 w 66"/>
              <a:gd name="T51" fmla="*/ 2147483647 h 60"/>
              <a:gd name="T52" fmla="*/ 2147483647 w 66"/>
              <a:gd name="T53" fmla="*/ 2147483647 h 60"/>
              <a:gd name="T54" fmla="*/ 2147483647 w 66"/>
              <a:gd name="T55" fmla="*/ 2147483647 h 60"/>
              <a:gd name="T56" fmla="*/ 2147483647 w 66"/>
              <a:gd name="T57" fmla="*/ 2147483647 h 60"/>
              <a:gd name="T58" fmla="*/ 2147483647 w 66"/>
              <a:gd name="T59" fmla="*/ 2147483647 h 60"/>
              <a:gd name="T60" fmla="*/ 2147483647 w 66"/>
              <a:gd name="T61" fmla="*/ 2147483647 h 60"/>
              <a:gd name="T62" fmla="*/ 2147483647 w 66"/>
              <a:gd name="T63" fmla="*/ 2147483647 h 60"/>
              <a:gd name="T64" fmla="*/ 2147483647 w 66"/>
              <a:gd name="T65" fmla="*/ 2147483647 h 60"/>
              <a:gd name="T66" fmla="*/ 2147483647 w 66"/>
              <a:gd name="T67" fmla="*/ 2147483647 h 60"/>
              <a:gd name="T68" fmla="*/ 2147483647 w 66"/>
              <a:gd name="T69" fmla="*/ 2147483647 h 60"/>
              <a:gd name="T70" fmla="*/ 2147483647 w 66"/>
              <a:gd name="T71" fmla="*/ 2147483647 h 60"/>
              <a:gd name="T72" fmla="*/ 2147483647 w 66"/>
              <a:gd name="T73" fmla="*/ 2147483647 h 60"/>
              <a:gd name="T74" fmla="*/ 2147483647 w 66"/>
              <a:gd name="T75" fmla="*/ 2147483647 h 60"/>
              <a:gd name="T76" fmla="*/ 2147483647 w 66"/>
              <a:gd name="T77" fmla="*/ 2147483647 h 60"/>
              <a:gd name="T78" fmla="*/ 2147483647 w 66"/>
              <a:gd name="T79" fmla="*/ 2147483647 h 60"/>
              <a:gd name="T80" fmla="*/ 2147483647 w 66"/>
              <a:gd name="T81" fmla="*/ 2147483647 h 60"/>
              <a:gd name="T82" fmla="*/ 2147483647 w 66"/>
              <a:gd name="T83" fmla="*/ 2147483647 h 60"/>
              <a:gd name="T84" fmla="*/ 2147483647 w 66"/>
              <a:gd name="T85" fmla="*/ 2147483647 h 60"/>
              <a:gd name="T86" fmla="*/ 2147483647 w 66"/>
              <a:gd name="T87" fmla="*/ 2147483647 h 60"/>
              <a:gd name="T88" fmla="*/ 2147483647 w 66"/>
              <a:gd name="T89" fmla="*/ 2147483647 h 60"/>
              <a:gd name="T90" fmla="*/ 2147483647 w 66"/>
              <a:gd name="T91" fmla="*/ 2147483647 h 60"/>
              <a:gd name="T92" fmla="*/ 2147483647 w 66"/>
              <a:gd name="T93" fmla="*/ 2147483647 h 60"/>
              <a:gd name="T94" fmla="*/ 2147483647 w 66"/>
              <a:gd name="T95" fmla="*/ 2147483647 h 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60"/>
              <a:gd name="T146" fmla="*/ 66 w 66"/>
              <a:gd name="T147" fmla="*/ 60 h 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005B6A"/>
              </a:solidFill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5617091" y="5398527"/>
            <a:ext cx="9675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&gt;30%</a:t>
            </a:r>
          </a:p>
          <a:p>
            <a:pPr eaLnBrk="1" hangingPunct="1"/>
            <a:r>
              <a:rPr lang="zh-CN" altLang="en-US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业绩增长</a:t>
            </a:r>
            <a:endParaRPr lang="zh-CN" altLang="zh-CN" sz="13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矩形 36"/>
          <p:cNvSpPr>
            <a:spLocks noChangeArrowheads="1"/>
          </p:cNvSpPr>
          <p:nvPr/>
        </p:nvSpPr>
        <p:spPr bwMode="auto">
          <a:xfrm>
            <a:off x="3432417" y="5392481"/>
            <a:ext cx="1114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&gt;25%</a:t>
            </a:r>
          </a:p>
          <a:p>
            <a:pPr eaLnBrk="1" hangingPunct="1"/>
            <a:r>
              <a:rPr lang="en-US" altLang="zh-CN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R&amp;D </a:t>
            </a:r>
            <a:r>
              <a:rPr lang="zh-CN" altLang="en-US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人员</a:t>
            </a:r>
            <a:endParaRPr lang="en-US" altLang="zh-CN" sz="13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圆角矩形 38"/>
          <p:cNvSpPr>
            <a:spLocks noChangeArrowheads="1"/>
          </p:cNvSpPr>
          <p:nvPr/>
        </p:nvSpPr>
        <p:spPr bwMode="auto">
          <a:xfrm>
            <a:off x="2846630" y="5345810"/>
            <a:ext cx="585787" cy="585787"/>
          </a:xfrm>
          <a:prstGeom prst="roundRect">
            <a:avLst>
              <a:gd name="adj" fmla="val 16667"/>
            </a:avLst>
          </a:prstGeom>
          <a:solidFill>
            <a:srgbClr val="005B6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000" b="1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38"/>
          <p:cNvSpPr>
            <a:spLocks noEditPoints="1"/>
          </p:cNvSpPr>
          <p:nvPr/>
        </p:nvSpPr>
        <p:spPr bwMode="auto">
          <a:xfrm>
            <a:off x="2941482" y="5440659"/>
            <a:ext cx="396089" cy="396089"/>
          </a:xfrm>
          <a:custGeom>
            <a:avLst/>
            <a:gdLst>
              <a:gd name="T0" fmla="*/ 2147483647 w 58"/>
              <a:gd name="T1" fmla="*/ 2147483647 h 58"/>
              <a:gd name="T2" fmla="*/ 2147483647 w 58"/>
              <a:gd name="T3" fmla="*/ 2147483647 h 58"/>
              <a:gd name="T4" fmla="*/ 2147483647 w 58"/>
              <a:gd name="T5" fmla="*/ 2147483647 h 58"/>
              <a:gd name="T6" fmla="*/ 2147483647 w 58"/>
              <a:gd name="T7" fmla="*/ 2147483647 h 58"/>
              <a:gd name="T8" fmla="*/ 0 w 58"/>
              <a:gd name="T9" fmla="*/ 2147483647 h 58"/>
              <a:gd name="T10" fmla="*/ 2147483647 w 58"/>
              <a:gd name="T11" fmla="*/ 2147483647 h 58"/>
              <a:gd name="T12" fmla="*/ 2147483647 w 58"/>
              <a:gd name="T13" fmla="*/ 2147483647 h 58"/>
              <a:gd name="T14" fmla="*/ 2147483647 w 58"/>
              <a:gd name="T15" fmla="*/ 2147483647 h 58"/>
              <a:gd name="T16" fmla="*/ 2147483647 w 58"/>
              <a:gd name="T17" fmla="*/ 2147483647 h 58"/>
              <a:gd name="T18" fmla="*/ 2147483647 w 58"/>
              <a:gd name="T19" fmla="*/ 2147483647 h 58"/>
              <a:gd name="T20" fmla="*/ 2147483647 w 58"/>
              <a:gd name="T21" fmla="*/ 2147483647 h 58"/>
              <a:gd name="T22" fmla="*/ 2147483647 w 58"/>
              <a:gd name="T23" fmla="*/ 0 h 58"/>
              <a:gd name="T24" fmla="*/ 2147483647 w 58"/>
              <a:gd name="T25" fmla="*/ 0 h 58"/>
              <a:gd name="T26" fmla="*/ 2147483647 w 58"/>
              <a:gd name="T27" fmla="*/ 2147483647 h 58"/>
              <a:gd name="T28" fmla="*/ 2147483647 w 58"/>
              <a:gd name="T29" fmla="*/ 2147483647 h 58"/>
              <a:gd name="T30" fmla="*/ 2147483647 w 58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58"/>
              <a:gd name="T50" fmla="*/ 58 w 58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58">
                <a:moveTo>
                  <a:pt x="26" y="31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8"/>
                  <a:pt x="53" y="29"/>
                  <a:pt x="53" y="31"/>
                </a:cubicBezTo>
                <a:cubicBezTo>
                  <a:pt x="53" y="46"/>
                  <a:pt x="41" y="58"/>
                  <a:pt x="26" y="58"/>
                </a:cubicBezTo>
                <a:cubicBezTo>
                  <a:pt x="12" y="58"/>
                  <a:pt x="0" y="46"/>
                  <a:pt x="0" y="31"/>
                </a:cubicBezTo>
                <a:cubicBezTo>
                  <a:pt x="0" y="17"/>
                  <a:pt x="12" y="5"/>
                  <a:pt x="26" y="5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39" y="1"/>
                </a:moveTo>
                <a:cubicBezTo>
                  <a:pt x="32" y="26"/>
                  <a:pt x="32" y="26"/>
                  <a:pt x="32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6" y="11"/>
                  <a:pt x="49" y="3"/>
                  <a:pt x="39" y="1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1" y="0"/>
                  <a:pt x="2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005B6A"/>
              </a:solidFill>
            </a:endParaRPr>
          </a:p>
        </p:txBody>
      </p:sp>
      <p:sp>
        <p:nvSpPr>
          <p:cNvPr id="16" name="圆角矩形 41"/>
          <p:cNvSpPr>
            <a:spLocks noChangeArrowheads="1"/>
          </p:cNvSpPr>
          <p:nvPr/>
        </p:nvSpPr>
        <p:spPr bwMode="auto">
          <a:xfrm>
            <a:off x="7214293" y="5348998"/>
            <a:ext cx="585787" cy="585788"/>
          </a:xfrm>
          <a:prstGeom prst="roundRect">
            <a:avLst>
              <a:gd name="adj" fmla="val 16667"/>
            </a:avLst>
          </a:prstGeom>
          <a:solidFill>
            <a:srgbClr val="005B6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000" b="1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Freeform 101"/>
          <p:cNvSpPr>
            <a:spLocks/>
          </p:cNvSpPr>
          <p:nvPr/>
        </p:nvSpPr>
        <p:spPr bwMode="auto">
          <a:xfrm>
            <a:off x="7281596" y="5391953"/>
            <a:ext cx="402443" cy="499879"/>
          </a:xfrm>
          <a:custGeom>
            <a:avLst/>
            <a:gdLst>
              <a:gd name="T0" fmla="*/ 0 w 59"/>
              <a:gd name="T1" fmla="*/ 2147483647 h 73"/>
              <a:gd name="T2" fmla="*/ 2147483647 w 59"/>
              <a:gd name="T3" fmla="*/ 0 h 73"/>
              <a:gd name="T4" fmla="*/ 2147483647 w 59"/>
              <a:gd name="T5" fmla="*/ 2147483647 h 73"/>
              <a:gd name="T6" fmla="*/ 2147483647 w 59"/>
              <a:gd name="T7" fmla="*/ 2147483647 h 73"/>
              <a:gd name="T8" fmla="*/ 2147483647 w 59"/>
              <a:gd name="T9" fmla="*/ 2147483647 h 73"/>
              <a:gd name="T10" fmla="*/ 2147483647 w 59"/>
              <a:gd name="T11" fmla="*/ 2147483647 h 73"/>
              <a:gd name="T12" fmla="*/ 0 w 59"/>
              <a:gd name="T13" fmla="*/ 2147483647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"/>
              <a:gd name="T22" fmla="*/ 0 h 73"/>
              <a:gd name="T23" fmla="*/ 59 w 5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005B6A"/>
              </a:solidFill>
            </a:endParaRPr>
          </a:p>
        </p:txBody>
      </p:sp>
      <p:pic>
        <p:nvPicPr>
          <p:cNvPr id="18" name="图片 5" descr="F:\宣传资料\120824三院陈总松山湖大普通讯c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71615"/>
            <a:ext cx="4029075" cy="39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43"/>
          <p:cNvSpPr>
            <a:spLocks noChangeArrowheads="1"/>
          </p:cNvSpPr>
          <p:nvPr/>
        </p:nvSpPr>
        <p:spPr bwMode="auto">
          <a:xfrm>
            <a:off x="7785794" y="5395671"/>
            <a:ext cx="1067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&gt;15%</a:t>
            </a:r>
            <a:r>
              <a:rPr lang="zh-CN" altLang="en-US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13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r>
              <a:rPr lang="zh-CN" altLang="en-US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研发投入</a:t>
            </a:r>
            <a:endParaRPr lang="en-US" altLang="zh-CN" sz="13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圆角矩形 41">
            <a:extLst>
              <a:ext uri="{FF2B5EF4-FFF2-40B4-BE49-F238E27FC236}">
                <a16:creationId xmlns:a16="http://schemas.microsoft.com/office/drawing/2014/main" id="{03147D8A-39C3-4B8A-B7EC-7CB09E45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872" y="5351657"/>
            <a:ext cx="585787" cy="585788"/>
          </a:xfrm>
          <a:prstGeom prst="roundRect">
            <a:avLst>
              <a:gd name="adj" fmla="val 16667"/>
            </a:avLst>
          </a:prstGeom>
          <a:solidFill>
            <a:srgbClr val="005B6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000" b="1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6D264888-FA42-43F7-A0F2-E6CF71B781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78713" y="5398527"/>
            <a:ext cx="447599" cy="455296"/>
            <a:chOff x="639" y="942"/>
            <a:chExt cx="349" cy="355"/>
          </a:xfrm>
          <a:solidFill>
            <a:schemeClr val="bg1"/>
          </a:solidFill>
          <a:effectLst/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555DB30-CBC3-4DDD-B2D2-C6BDAC0E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1078"/>
              <a:ext cx="185" cy="177"/>
            </a:xfrm>
            <a:custGeom>
              <a:avLst/>
              <a:gdLst>
                <a:gd name="T0" fmla="*/ 263 w 270"/>
                <a:gd name="T1" fmla="*/ 260 h 260"/>
                <a:gd name="T2" fmla="*/ 258 w 270"/>
                <a:gd name="T3" fmla="*/ 257 h 260"/>
                <a:gd name="T4" fmla="*/ 212 w 270"/>
                <a:gd name="T5" fmla="*/ 21 h 260"/>
                <a:gd name="T6" fmla="*/ 210 w 270"/>
                <a:gd name="T7" fmla="*/ 14 h 260"/>
                <a:gd name="T8" fmla="*/ 204 w 270"/>
                <a:gd name="T9" fmla="*/ 12 h 260"/>
                <a:gd name="T10" fmla="*/ 67 w 270"/>
                <a:gd name="T11" fmla="*/ 12 h 260"/>
                <a:gd name="T12" fmla="*/ 60 w 270"/>
                <a:gd name="T13" fmla="*/ 14 h 260"/>
                <a:gd name="T14" fmla="*/ 58 w 270"/>
                <a:gd name="T15" fmla="*/ 21 h 260"/>
                <a:gd name="T16" fmla="*/ 12 w 270"/>
                <a:gd name="T17" fmla="*/ 257 h 260"/>
                <a:gd name="T18" fmla="*/ 4 w 270"/>
                <a:gd name="T19" fmla="*/ 259 h 260"/>
                <a:gd name="T20" fmla="*/ 2 w 270"/>
                <a:gd name="T21" fmla="*/ 250 h 260"/>
                <a:gd name="T22" fmla="*/ 46 w 270"/>
                <a:gd name="T23" fmla="*/ 22 h 260"/>
                <a:gd name="T24" fmla="*/ 51 w 270"/>
                <a:gd name="T25" fmla="*/ 6 h 260"/>
                <a:gd name="T26" fmla="*/ 67 w 270"/>
                <a:gd name="T27" fmla="*/ 0 h 260"/>
                <a:gd name="T28" fmla="*/ 204 w 270"/>
                <a:gd name="T29" fmla="*/ 0 h 260"/>
                <a:gd name="T30" fmla="*/ 219 w 270"/>
                <a:gd name="T31" fmla="*/ 6 h 260"/>
                <a:gd name="T32" fmla="*/ 224 w 270"/>
                <a:gd name="T33" fmla="*/ 22 h 260"/>
                <a:gd name="T34" fmla="*/ 268 w 270"/>
                <a:gd name="T35" fmla="*/ 250 h 260"/>
                <a:gd name="T36" fmla="*/ 266 w 270"/>
                <a:gd name="T37" fmla="*/ 259 h 260"/>
                <a:gd name="T38" fmla="*/ 263 w 270"/>
                <a:gd name="T3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0" h="260">
                  <a:moveTo>
                    <a:pt x="263" y="260"/>
                  </a:moveTo>
                  <a:cubicBezTo>
                    <a:pt x="261" y="260"/>
                    <a:pt x="259" y="259"/>
                    <a:pt x="258" y="257"/>
                  </a:cubicBezTo>
                  <a:cubicBezTo>
                    <a:pt x="256" y="253"/>
                    <a:pt x="200" y="167"/>
                    <a:pt x="212" y="21"/>
                  </a:cubicBezTo>
                  <a:cubicBezTo>
                    <a:pt x="212" y="18"/>
                    <a:pt x="212" y="16"/>
                    <a:pt x="210" y="14"/>
                  </a:cubicBezTo>
                  <a:cubicBezTo>
                    <a:pt x="208" y="13"/>
                    <a:pt x="206" y="12"/>
                    <a:pt x="204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4" y="12"/>
                    <a:pt x="62" y="13"/>
                    <a:pt x="60" y="14"/>
                  </a:cubicBezTo>
                  <a:cubicBezTo>
                    <a:pt x="59" y="16"/>
                    <a:pt x="58" y="18"/>
                    <a:pt x="58" y="21"/>
                  </a:cubicBezTo>
                  <a:cubicBezTo>
                    <a:pt x="70" y="167"/>
                    <a:pt x="15" y="253"/>
                    <a:pt x="12" y="257"/>
                  </a:cubicBezTo>
                  <a:cubicBezTo>
                    <a:pt x="10" y="260"/>
                    <a:pt x="7" y="260"/>
                    <a:pt x="4" y="259"/>
                  </a:cubicBezTo>
                  <a:cubicBezTo>
                    <a:pt x="1" y="257"/>
                    <a:pt x="0" y="253"/>
                    <a:pt x="2" y="250"/>
                  </a:cubicBezTo>
                  <a:cubicBezTo>
                    <a:pt x="3" y="250"/>
                    <a:pt x="58" y="164"/>
                    <a:pt x="46" y="22"/>
                  </a:cubicBezTo>
                  <a:cubicBezTo>
                    <a:pt x="46" y="16"/>
                    <a:pt x="48" y="10"/>
                    <a:pt x="51" y="6"/>
                  </a:cubicBezTo>
                  <a:cubicBezTo>
                    <a:pt x="55" y="2"/>
                    <a:pt x="61" y="0"/>
                    <a:pt x="67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9" y="0"/>
                    <a:pt x="215" y="2"/>
                    <a:pt x="219" y="6"/>
                  </a:cubicBezTo>
                  <a:cubicBezTo>
                    <a:pt x="223" y="10"/>
                    <a:pt x="225" y="16"/>
                    <a:pt x="224" y="22"/>
                  </a:cubicBezTo>
                  <a:cubicBezTo>
                    <a:pt x="213" y="164"/>
                    <a:pt x="268" y="250"/>
                    <a:pt x="268" y="250"/>
                  </a:cubicBezTo>
                  <a:cubicBezTo>
                    <a:pt x="270" y="253"/>
                    <a:pt x="269" y="257"/>
                    <a:pt x="266" y="259"/>
                  </a:cubicBezTo>
                  <a:cubicBezTo>
                    <a:pt x="265" y="259"/>
                    <a:pt x="264" y="260"/>
                    <a:pt x="263" y="26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BFCA68A-6F9D-40E5-87C0-BFEFD2693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" y="1247"/>
              <a:ext cx="231" cy="50"/>
            </a:xfrm>
            <a:custGeom>
              <a:avLst/>
              <a:gdLst>
                <a:gd name="T0" fmla="*/ 336 w 336"/>
                <a:gd name="T1" fmla="*/ 73 h 73"/>
                <a:gd name="T2" fmla="*/ 0 w 336"/>
                <a:gd name="T3" fmla="*/ 73 h 73"/>
                <a:gd name="T4" fmla="*/ 0 w 336"/>
                <a:gd name="T5" fmla="*/ 20 h 73"/>
                <a:gd name="T6" fmla="*/ 21 w 336"/>
                <a:gd name="T7" fmla="*/ 0 h 73"/>
                <a:gd name="T8" fmla="*/ 316 w 336"/>
                <a:gd name="T9" fmla="*/ 0 h 73"/>
                <a:gd name="T10" fmla="*/ 336 w 336"/>
                <a:gd name="T11" fmla="*/ 20 h 73"/>
                <a:gd name="T12" fmla="*/ 336 w 336"/>
                <a:gd name="T13" fmla="*/ 73 h 73"/>
                <a:gd name="T14" fmla="*/ 12 w 336"/>
                <a:gd name="T15" fmla="*/ 61 h 73"/>
                <a:gd name="T16" fmla="*/ 324 w 336"/>
                <a:gd name="T17" fmla="*/ 61 h 73"/>
                <a:gd name="T18" fmla="*/ 324 w 336"/>
                <a:gd name="T19" fmla="*/ 20 h 73"/>
                <a:gd name="T20" fmla="*/ 316 w 336"/>
                <a:gd name="T21" fmla="*/ 12 h 73"/>
                <a:gd name="T22" fmla="*/ 21 w 336"/>
                <a:gd name="T23" fmla="*/ 12 h 73"/>
                <a:gd name="T24" fmla="*/ 12 w 336"/>
                <a:gd name="T25" fmla="*/ 20 h 73"/>
                <a:gd name="T26" fmla="*/ 12 w 336"/>
                <a:gd name="T27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73">
                  <a:moveTo>
                    <a:pt x="336" y="73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27" y="0"/>
                    <a:pt x="336" y="9"/>
                    <a:pt x="336" y="20"/>
                  </a:cubicBezTo>
                  <a:lnTo>
                    <a:pt x="336" y="73"/>
                  </a:lnTo>
                  <a:close/>
                  <a:moveTo>
                    <a:pt x="12" y="61"/>
                  </a:moveTo>
                  <a:cubicBezTo>
                    <a:pt x="324" y="61"/>
                    <a:pt x="324" y="61"/>
                    <a:pt x="324" y="61"/>
                  </a:cubicBezTo>
                  <a:cubicBezTo>
                    <a:pt x="324" y="20"/>
                    <a:pt x="324" y="20"/>
                    <a:pt x="324" y="20"/>
                  </a:cubicBezTo>
                  <a:cubicBezTo>
                    <a:pt x="324" y="15"/>
                    <a:pt x="320" y="12"/>
                    <a:pt x="316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6" y="12"/>
                    <a:pt x="12" y="15"/>
                    <a:pt x="12" y="20"/>
                  </a:cubicBezTo>
                  <a:lnTo>
                    <a:pt x="12" y="6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1FEA58-B10C-456C-8014-1E0B45C0B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289"/>
              <a:ext cx="50" cy="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10"/>
                    <a:pt x="69" y="12"/>
                    <a:pt x="66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201A5CA-A4DE-4721-94A8-B4F222CA7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1151"/>
              <a:ext cx="102" cy="9"/>
            </a:xfrm>
            <a:custGeom>
              <a:avLst/>
              <a:gdLst>
                <a:gd name="T0" fmla="*/ 143 w 149"/>
                <a:gd name="T1" fmla="*/ 12 h 12"/>
                <a:gd name="T2" fmla="*/ 6 w 149"/>
                <a:gd name="T3" fmla="*/ 12 h 12"/>
                <a:gd name="T4" fmla="*/ 0 w 149"/>
                <a:gd name="T5" fmla="*/ 6 h 12"/>
                <a:gd name="T6" fmla="*/ 6 w 149"/>
                <a:gd name="T7" fmla="*/ 0 h 12"/>
                <a:gd name="T8" fmla="*/ 143 w 149"/>
                <a:gd name="T9" fmla="*/ 0 h 12"/>
                <a:gd name="T10" fmla="*/ 149 w 149"/>
                <a:gd name="T11" fmla="*/ 6 h 12"/>
                <a:gd name="T12" fmla="*/ 143 w 1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2">
                  <a:moveTo>
                    <a:pt x="1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6" y="0"/>
                    <a:pt x="149" y="2"/>
                    <a:pt x="149" y="6"/>
                  </a:cubicBezTo>
                  <a:cubicBezTo>
                    <a:pt x="149" y="9"/>
                    <a:pt x="146" y="12"/>
                    <a:pt x="143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8880892-3D58-4C0E-8B35-34CC6083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1088"/>
              <a:ext cx="43" cy="209"/>
            </a:xfrm>
            <a:custGeom>
              <a:avLst/>
              <a:gdLst>
                <a:gd name="T0" fmla="*/ 63 w 63"/>
                <a:gd name="T1" fmla="*/ 306 h 306"/>
                <a:gd name="T2" fmla="*/ 6 w 63"/>
                <a:gd name="T3" fmla="*/ 306 h 306"/>
                <a:gd name="T4" fmla="*/ 0 w 63"/>
                <a:gd name="T5" fmla="*/ 300 h 306"/>
                <a:gd name="T6" fmla="*/ 6 w 63"/>
                <a:gd name="T7" fmla="*/ 294 h 306"/>
                <a:gd name="T8" fmla="*/ 51 w 63"/>
                <a:gd name="T9" fmla="*/ 294 h 306"/>
                <a:gd name="T10" fmla="*/ 51 w 63"/>
                <a:gd name="T11" fmla="*/ 19 h 306"/>
                <a:gd name="T12" fmla="*/ 44 w 63"/>
                <a:gd name="T13" fmla="*/ 12 h 306"/>
                <a:gd name="T14" fmla="*/ 19 w 63"/>
                <a:gd name="T15" fmla="*/ 12 h 306"/>
                <a:gd name="T16" fmla="*/ 12 w 63"/>
                <a:gd name="T17" fmla="*/ 19 h 306"/>
                <a:gd name="T18" fmla="*/ 12 w 63"/>
                <a:gd name="T19" fmla="*/ 136 h 306"/>
                <a:gd name="T20" fmla="*/ 6 w 63"/>
                <a:gd name="T21" fmla="*/ 142 h 306"/>
                <a:gd name="T22" fmla="*/ 0 w 63"/>
                <a:gd name="T23" fmla="*/ 136 h 306"/>
                <a:gd name="T24" fmla="*/ 0 w 63"/>
                <a:gd name="T25" fmla="*/ 19 h 306"/>
                <a:gd name="T26" fmla="*/ 19 w 63"/>
                <a:gd name="T27" fmla="*/ 0 h 306"/>
                <a:gd name="T28" fmla="*/ 44 w 63"/>
                <a:gd name="T29" fmla="*/ 0 h 306"/>
                <a:gd name="T30" fmla="*/ 63 w 63"/>
                <a:gd name="T31" fmla="*/ 19 h 306"/>
                <a:gd name="T32" fmla="*/ 63 w 63"/>
                <a:gd name="T33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06">
                  <a:moveTo>
                    <a:pt x="63" y="306"/>
                  </a:moveTo>
                  <a:cubicBezTo>
                    <a:pt x="6" y="306"/>
                    <a:pt x="6" y="306"/>
                    <a:pt x="6" y="306"/>
                  </a:cubicBezTo>
                  <a:cubicBezTo>
                    <a:pt x="2" y="306"/>
                    <a:pt x="0" y="304"/>
                    <a:pt x="0" y="300"/>
                  </a:cubicBezTo>
                  <a:cubicBezTo>
                    <a:pt x="0" y="297"/>
                    <a:pt x="2" y="294"/>
                    <a:pt x="6" y="294"/>
                  </a:cubicBezTo>
                  <a:cubicBezTo>
                    <a:pt x="51" y="294"/>
                    <a:pt x="51" y="294"/>
                    <a:pt x="51" y="29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5"/>
                    <a:pt x="48" y="12"/>
                    <a:pt x="44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5" y="12"/>
                    <a:pt x="12" y="15"/>
                    <a:pt x="12" y="19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2" y="140"/>
                    <a:pt x="9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3" y="9"/>
                    <a:pt x="63" y="19"/>
                  </a:cubicBezTo>
                  <a:lnTo>
                    <a:pt x="63" y="30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3579372-0798-467D-95C3-9673B61F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1198"/>
              <a:ext cx="50" cy="99"/>
            </a:xfrm>
            <a:custGeom>
              <a:avLst/>
              <a:gdLst>
                <a:gd name="T0" fmla="*/ 74 w 74"/>
                <a:gd name="T1" fmla="*/ 145 h 145"/>
                <a:gd name="T2" fmla="*/ 6 w 74"/>
                <a:gd name="T3" fmla="*/ 145 h 145"/>
                <a:gd name="T4" fmla="*/ 0 w 74"/>
                <a:gd name="T5" fmla="*/ 139 h 145"/>
                <a:gd name="T6" fmla="*/ 6 w 74"/>
                <a:gd name="T7" fmla="*/ 133 h 145"/>
                <a:gd name="T8" fmla="*/ 62 w 74"/>
                <a:gd name="T9" fmla="*/ 133 h 145"/>
                <a:gd name="T10" fmla="*/ 62 w 74"/>
                <a:gd name="T11" fmla="*/ 12 h 145"/>
                <a:gd name="T12" fmla="*/ 6 w 74"/>
                <a:gd name="T13" fmla="*/ 12 h 145"/>
                <a:gd name="T14" fmla="*/ 0 w 74"/>
                <a:gd name="T15" fmla="*/ 6 h 145"/>
                <a:gd name="T16" fmla="*/ 6 w 74"/>
                <a:gd name="T17" fmla="*/ 0 h 145"/>
                <a:gd name="T18" fmla="*/ 74 w 74"/>
                <a:gd name="T19" fmla="*/ 0 h 145"/>
                <a:gd name="T20" fmla="*/ 74 w 74"/>
                <a:gd name="T2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45">
                  <a:moveTo>
                    <a:pt x="74" y="145"/>
                  </a:moveTo>
                  <a:cubicBezTo>
                    <a:pt x="6" y="145"/>
                    <a:pt x="6" y="145"/>
                    <a:pt x="6" y="145"/>
                  </a:cubicBezTo>
                  <a:cubicBezTo>
                    <a:pt x="3" y="145"/>
                    <a:pt x="0" y="143"/>
                    <a:pt x="0" y="139"/>
                  </a:cubicBezTo>
                  <a:cubicBezTo>
                    <a:pt x="0" y="136"/>
                    <a:pt x="3" y="133"/>
                    <a:pt x="6" y="133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74" y="1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23268E-96AC-4545-8B6C-4864DC11F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" y="942"/>
              <a:ext cx="99" cy="129"/>
            </a:xfrm>
            <a:custGeom>
              <a:avLst/>
              <a:gdLst>
                <a:gd name="T0" fmla="*/ 84 w 145"/>
                <a:gd name="T1" fmla="*/ 189 h 189"/>
                <a:gd name="T2" fmla="*/ 41 w 145"/>
                <a:gd name="T3" fmla="*/ 145 h 189"/>
                <a:gd name="T4" fmla="*/ 43 w 145"/>
                <a:gd name="T5" fmla="*/ 129 h 189"/>
                <a:gd name="T6" fmla="*/ 23 w 145"/>
                <a:gd name="T7" fmla="*/ 84 h 189"/>
                <a:gd name="T8" fmla="*/ 24 w 145"/>
                <a:gd name="T9" fmla="*/ 73 h 189"/>
                <a:gd name="T10" fmla="*/ 0 w 145"/>
                <a:gd name="T11" fmla="*/ 38 h 189"/>
                <a:gd name="T12" fmla="*/ 38 w 145"/>
                <a:gd name="T13" fmla="*/ 0 h 189"/>
                <a:gd name="T14" fmla="*/ 74 w 145"/>
                <a:gd name="T15" fmla="*/ 24 h 189"/>
                <a:gd name="T16" fmla="*/ 84 w 145"/>
                <a:gd name="T17" fmla="*/ 23 h 189"/>
                <a:gd name="T18" fmla="*/ 145 w 145"/>
                <a:gd name="T19" fmla="*/ 84 h 189"/>
                <a:gd name="T20" fmla="*/ 125 w 145"/>
                <a:gd name="T21" fmla="*/ 129 h 189"/>
                <a:gd name="T22" fmla="*/ 128 w 145"/>
                <a:gd name="T23" fmla="*/ 145 h 189"/>
                <a:gd name="T24" fmla="*/ 84 w 145"/>
                <a:gd name="T25" fmla="*/ 189 h 189"/>
                <a:gd name="T26" fmla="*/ 38 w 145"/>
                <a:gd name="T27" fmla="*/ 12 h 189"/>
                <a:gd name="T28" fmla="*/ 12 w 145"/>
                <a:gd name="T29" fmla="*/ 38 h 189"/>
                <a:gd name="T30" fmla="*/ 33 w 145"/>
                <a:gd name="T31" fmla="*/ 63 h 189"/>
                <a:gd name="T32" fmla="*/ 39 w 145"/>
                <a:gd name="T33" fmla="*/ 65 h 189"/>
                <a:gd name="T34" fmla="*/ 37 w 145"/>
                <a:gd name="T35" fmla="*/ 71 h 189"/>
                <a:gd name="T36" fmla="*/ 35 w 145"/>
                <a:gd name="T37" fmla="*/ 84 h 189"/>
                <a:gd name="T38" fmla="*/ 54 w 145"/>
                <a:gd name="T39" fmla="*/ 123 h 189"/>
                <a:gd name="T40" fmla="*/ 58 w 145"/>
                <a:gd name="T41" fmla="*/ 126 h 189"/>
                <a:gd name="T42" fmla="*/ 56 w 145"/>
                <a:gd name="T43" fmla="*/ 130 h 189"/>
                <a:gd name="T44" fmla="*/ 53 w 145"/>
                <a:gd name="T45" fmla="*/ 145 h 189"/>
                <a:gd name="T46" fmla="*/ 84 w 145"/>
                <a:gd name="T47" fmla="*/ 177 h 189"/>
                <a:gd name="T48" fmla="*/ 116 w 145"/>
                <a:gd name="T49" fmla="*/ 145 h 189"/>
                <a:gd name="T50" fmla="*/ 112 w 145"/>
                <a:gd name="T51" fmla="*/ 131 h 189"/>
                <a:gd name="T52" fmla="*/ 110 w 145"/>
                <a:gd name="T53" fmla="*/ 126 h 189"/>
                <a:gd name="T54" fmla="*/ 114 w 145"/>
                <a:gd name="T55" fmla="*/ 123 h 189"/>
                <a:gd name="T56" fmla="*/ 133 w 145"/>
                <a:gd name="T57" fmla="*/ 84 h 189"/>
                <a:gd name="T58" fmla="*/ 84 w 145"/>
                <a:gd name="T59" fmla="*/ 35 h 189"/>
                <a:gd name="T60" fmla="*/ 71 w 145"/>
                <a:gd name="T61" fmla="*/ 37 h 189"/>
                <a:gd name="T62" fmla="*/ 65 w 145"/>
                <a:gd name="T63" fmla="*/ 39 h 189"/>
                <a:gd name="T64" fmla="*/ 64 w 145"/>
                <a:gd name="T65" fmla="*/ 32 h 189"/>
                <a:gd name="T66" fmla="*/ 38 w 145"/>
                <a:gd name="T67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189">
                  <a:moveTo>
                    <a:pt x="84" y="189"/>
                  </a:moveTo>
                  <a:cubicBezTo>
                    <a:pt x="60" y="189"/>
                    <a:pt x="41" y="169"/>
                    <a:pt x="41" y="145"/>
                  </a:cubicBezTo>
                  <a:cubicBezTo>
                    <a:pt x="41" y="140"/>
                    <a:pt x="42" y="134"/>
                    <a:pt x="43" y="129"/>
                  </a:cubicBezTo>
                  <a:cubicBezTo>
                    <a:pt x="31" y="118"/>
                    <a:pt x="23" y="102"/>
                    <a:pt x="23" y="84"/>
                  </a:cubicBezTo>
                  <a:cubicBezTo>
                    <a:pt x="23" y="81"/>
                    <a:pt x="24" y="77"/>
                    <a:pt x="24" y="73"/>
                  </a:cubicBezTo>
                  <a:cubicBezTo>
                    <a:pt x="10" y="68"/>
                    <a:pt x="0" y="54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4" y="0"/>
                    <a:pt x="68" y="10"/>
                    <a:pt x="74" y="24"/>
                  </a:cubicBezTo>
                  <a:cubicBezTo>
                    <a:pt x="77" y="23"/>
                    <a:pt x="81" y="23"/>
                    <a:pt x="84" y="23"/>
                  </a:cubicBezTo>
                  <a:cubicBezTo>
                    <a:pt x="118" y="23"/>
                    <a:pt x="145" y="50"/>
                    <a:pt x="145" y="84"/>
                  </a:cubicBezTo>
                  <a:cubicBezTo>
                    <a:pt x="145" y="102"/>
                    <a:pt x="138" y="118"/>
                    <a:pt x="125" y="129"/>
                  </a:cubicBezTo>
                  <a:cubicBezTo>
                    <a:pt x="127" y="134"/>
                    <a:pt x="128" y="140"/>
                    <a:pt x="128" y="145"/>
                  </a:cubicBezTo>
                  <a:cubicBezTo>
                    <a:pt x="128" y="169"/>
                    <a:pt x="108" y="189"/>
                    <a:pt x="84" y="189"/>
                  </a:cubicBezTo>
                  <a:close/>
                  <a:moveTo>
                    <a:pt x="38" y="12"/>
                  </a:moveTo>
                  <a:cubicBezTo>
                    <a:pt x="24" y="12"/>
                    <a:pt x="12" y="23"/>
                    <a:pt x="12" y="38"/>
                  </a:cubicBezTo>
                  <a:cubicBezTo>
                    <a:pt x="12" y="50"/>
                    <a:pt x="21" y="61"/>
                    <a:pt x="33" y="6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5"/>
                    <a:pt x="35" y="80"/>
                    <a:pt x="35" y="84"/>
                  </a:cubicBezTo>
                  <a:cubicBezTo>
                    <a:pt x="35" y="99"/>
                    <a:pt x="42" y="114"/>
                    <a:pt x="54" y="123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4" y="135"/>
                    <a:pt x="53" y="140"/>
                    <a:pt x="53" y="145"/>
                  </a:cubicBezTo>
                  <a:cubicBezTo>
                    <a:pt x="53" y="162"/>
                    <a:pt x="67" y="177"/>
                    <a:pt x="84" y="177"/>
                  </a:cubicBezTo>
                  <a:cubicBezTo>
                    <a:pt x="102" y="177"/>
                    <a:pt x="116" y="162"/>
                    <a:pt x="116" y="145"/>
                  </a:cubicBezTo>
                  <a:cubicBezTo>
                    <a:pt x="116" y="140"/>
                    <a:pt x="115" y="135"/>
                    <a:pt x="112" y="131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26" y="114"/>
                    <a:pt x="133" y="99"/>
                    <a:pt x="133" y="84"/>
                  </a:cubicBezTo>
                  <a:cubicBezTo>
                    <a:pt x="133" y="57"/>
                    <a:pt x="111" y="35"/>
                    <a:pt x="84" y="35"/>
                  </a:cubicBezTo>
                  <a:cubicBezTo>
                    <a:pt x="80" y="35"/>
                    <a:pt x="76" y="36"/>
                    <a:pt x="71" y="3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1" y="20"/>
                    <a:pt x="50" y="12"/>
                    <a:pt x="38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5B6A"/>
                </a:solidFill>
              </a:endParaRPr>
            </a:p>
          </p:txBody>
        </p:sp>
      </p:grpSp>
      <p:sp>
        <p:nvSpPr>
          <p:cNvPr id="30" name="矩形 43">
            <a:extLst>
              <a:ext uri="{FF2B5EF4-FFF2-40B4-BE49-F238E27FC236}">
                <a16:creationId xmlns:a16="http://schemas.microsoft.com/office/drawing/2014/main" id="{5737DD21-1447-43A4-BAD7-D946E125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128" y="5390599"/>
            <a:ext cx="8904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zh-CN" altLang="en-US" sz="13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国际一线外协厂</a:t>
            </a:r>
            <a:endParaRPr lang="en-US" altLang="zh-CN" sz="13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en-US" altLang="zh-CN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愿景  价值观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2" descr="C:\Users\Administrator\Desktop\3.jpg">
            <a:extLst>
              <a:ext uri="{FF2B5EF4-FFF2-40B4-BE49-F238E27FC236}">
                <a16:creationId xmlns:a16="http://schemas.microsoft.com/office/drawing/2014/main" id="{BE6E7A32-276A-454D-BF87-9DB1ACE9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100138"/>
            <a:ext cx="10672762" cy="5157787"/>
          </a:xfrm>
          <a:prstGeom prst="rect">
            <a:avLst/>
          </a:prstGeom>
          <a:noFill/>
        </p:spPr>
      </p:pic>
      <p:sp>
        <p:nvSpPr>
          <p:cNvPr id="31" name="文本框 1">
            <a:extLst>
              <a:ext uri="{FF2B5EF4-FFF2-40B4-BE49-F238E27FC236}">
                <a16:creationId xmlns:a16="http://schemas.microsoft.com/office/drawing/2014/main" id="{03C1C894-2BCA-45A5-BF3A-22F7F474A228}"/>
              </a:ext>
            </a:extLst>
          </p:cNvPr>
          <p:cNvSpPr txBox="1"/>
          <p:nvPr/>
        </p:nvSpPr>
        <p:spPr>
          <a:xfrm>
            <a:off x="1398567" y="1408195"/>
            <a:ext cx="590764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endParaRPr lang="en-US" altLang="zh-CN" sz="2800" b="1" u="sng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时时为全球通信用户提供高质量的核心技术及解决方案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愿景</a:t>
            </a:r>
            <a:endParaRPr lang="en-US" altLang="zh-CN" sz="2800" b="1" u="sng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成为全球通信设备的核心产品忠实伙伴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</a:t>
            </a:r>
            <a:endParaRPr lang="en-US" altLang="zh-CN" sz="2800" b="1" u="sng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  品质  善学  创造 </a:t>
            </a:r>
          </a:p>
        </p:txBody>
      </p:sp>
    </p:spTree>
    <p:extLst>
      <p:ext uri="{BB962C8B-B14F-4D97-AF65-F5344CB8AC3E}">
        <p14:creationId xmlns:p14="http://schemas.microsoft.com/office/powerpoint/2010/main" val="200701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公司发展历程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" descr="图片1_副本.png">
            <a:extLst>
              <a:ext uri="{FF2B5EF4-FFF2-40B4-BE49-F238E27FC236}">
                <a16:creationId xmlns:a16="http://schemas.microsoft.com/office/drawing/2014/main" id="{76D09A4C-70AD-47B9-8F22-22EDA1F0E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" t="-975" r="49835" b="68049"/>
          <a:stretch/>
        </p:blipFill>
        <p:spPr bwMode="auto">
          <a:xfrm>
            <a:off x="7665209" y="3300927"/>
            <a:ext cx="3779609" cy="33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组合 34">
            <a:extLst>
              <a:ext uri="{FF2B5EF4-FFF2-40B4-BE49-F238E27FC236}">
                <a16:creationId xmlns:a16="http://schemas.microsoft.com/office/drawing/2014/main" id="{4B3A3551-5249-4F8F-B359-D5EF39FFF248}"/>
              </a:ext>
            </a:extLst>
          </p:cNvPr>
          <p:cNvGrpSpPr>
            <a:grpSpLocks/>
          </p:cNvGrpSpPr>
          <p:nvPr/>
        </p:nvGrpSpPr>
        <p:grpSpPr bwMode="auto">
          <a:xfrm>
            <a:off x="664634" y="5933017"/>
            <a:ext cx="1208617" cy="372533"/>
            <a:chOff x="539750" y="4449760"/>
            <a:chExt cx="906481" cy="278990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8292EB39-F766-4C37-AD4D-F843701CA001}"/>
                </a:ext>
              </a:extLst>
            </p:cNvPr>
            <p:cNvSpPr/>
            <p:nvPr/>
          </p:nvSpPr>
          <p:spPr>
            <a:xfrm>
              <a:off x="539750" y="4449760"/>
              <a:ext cx="906481" cy="2789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>
                <a:defRPr/>
              </a:pPr>
              <a:endParaRPr lang="en-GB" sz="13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E8483E12-CB75-4A86-AC14-3449012DBBC0}"/>
                </a:ext>
              </a:extLst>
            </p:cNvPr>
            <p:cNvSpPr/>
            <p:nvPr/>
          </p:nvSpPr>
          <p:spPr>
            <a:xfrm>
              <a:off x="539750" y="4449760"/>
              <a:ext cx="122240" cy="278990"/>
            </a:xfrm>
            <a:prstGeom prst="rect">
              <a:avLst/>
            </a:prstGeom>
            <a:solidFill>
              <a:srgbClr val="005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>
                <a:defRPr/>
              </a:pPr>
              <a:endParaRPr lang="en-GB" sz="13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3F2905E9-41FC-4AB9-8B8A-AB237130DB3B}"/>
                </a:ext>
              </a:extLst>
            </p:cNvPr>
            <p:cNvSpPr txBox="1"/>
            <p:nvPr/>
          </p:nvSpPr>
          <p:spPr>
            <a:xfrm>
              <a:off x="674691" y="4452930"/>
              <a:ext cx="746140" cy="270828"/>
            </a:xfrm>
            <a:prstGeom prst="rect">
              <a:avLst/>
            </a:prstGeom>
            <a:noFill/>
          </p:spPr>
          <p:txBody>
            <a:bodyPr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2005</a:t>
              </a:r>
              <a:endParaRPr lang="en-GB" sz="1900" b="1" dirty="0">
                <a:cs typeface="+mn-ea"/>
                <a:sym typeface="+mn-lt"/>
              </a:endParaRPr>
            </a:p>
          </p:txBody>
        </p:sp>
      </p:grpSp>
      <p:sp>
        <p:nvSpPr>
          <p:cNvPr id="35" name="Rectangle 29">
            <a:extLst>
              <a:ext uri="{FF2B5EF4-FFF2-40B4-BE49-F238E27FC236}">
                <a16:creationId xmlns:a16="http://schemas.microsoft.com/office/drawing/2014/main" id="{03E247C2-013A-45E7-83D6-18D767B1D3DB}"/>
              </a:ext>
            </a:extLst>
          </p:cNvPr>
          <p:cNvSpPr/>
          <p:nvPr/>
        </p:nvSpPr>
        <p:spPr>
          <a:xfrm>
            <a:off x="577851" y="5712885"/>
            <a:ext cx="1164167" cy="261606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 公司成立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A610336-C178-4E91-9052-1B696394B3B3}"/>
              </a:ext>
            </a:extLst>
          </p:cNvPr>
          <p:cNvGrpSpPr>
            <a:grpSpLocks/>
          </p:cNvGrpSpPr>
          <p:nvPr/>
        </p:nvGrpSpPr>
        <p:grpSpPr bwMode="auto">
          <a:xfrm>
            <a:off x="1957917" y="5507571"/>
            <a:ext cx="1208616" cy="371831"/>
            <a:chOff x="1857375" y="3987797"/>
            <a:chExt cx="906481" cy="279402"/>
          </a:xfrm>
        </p:grpSpPr>
        <p:grpSp>
          <p:nvGrpSpPr>
            <p:cNvPr id="37" name="组合 30">
              <a:extLst>
                <a:ext uri="{FF2B5EF4-FFF2-40B4-BE49-F238E27FC236}">
                  <a16:creationId xmlns:a16="http://schemas.microsoft.com/office/drawing/2014/main" id="{E0700179-CF24-4A12-AA3E-C780D3F67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7375" y="3987797"/>
              <a:ext cx="906481" cy="279930"/>
              <a:chOff x="1857375" y="3790950"/>
              <a:chExt cx="1311275" cy="477150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0227D7F4-2F6D-447E-8299-19915F2D8293}"/>
                  </a:ext>
                </a:extLst>
              </p:cNvPr>
              <p:cNvSpPr/>
              <p:nvPr/>
            </p:nvSpPr>
            <p:spPr>
              <a:xfrm>
                <a:off x="1857375" y="3790950"/>
                <a:ext cx="1311275" cy="47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9104075E-E883-4660-847D-8A2C3EB89F9B}"/>
                  </a:ext>
                </a:extLst>
              </p:cNvPr>
              <p:cNvSpPr/>
              <p:nvPr/>
            </p:nvSpPr>
            <p:spPr>
              <a:xfrm>
                <a:off x="1857375" y="3790950"/>
                <a:ext cx="176826" cy="477150"/>
              </a:xfrm>
              <a:prstGeom prst="rect">
                <a:avLst/>
              </a:prstGeom>
              <a:solidFill>
                <a:srgbClr val="005B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51">
              <a:extLst>
                <a:ext uri="{FF2B5EF4-FFF2-40B4-BE49-F238E27FC236}">
                  <a16:creationId xmlns:a16="http://schemas.microsoft.com/office/drawing/2014/main" id="{FE068EB9-BB6D-4F7D-A20D-A4C865961CC7}"/>
                </a:ext>
              </a:extLst>
            </p:cNvPr>
            <p:cNvSpPr txBox="1"/>
            <p:nvPr/>
          </p:nvSpPr>
          <p:spPr>
            <a:xfrm>
              <a:off x="2097092" y="3987797"/>
              <a:ext cx="507836" cy="271741"/>
            </a:xfrm>
            <a:prstGeom prst="rect">
              <a:avLst/>
            </a:prstGeom>
            <a:noFill/>
          </p:spPr>
          <p:txBody>
            <a:bodyPr wrap="none"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2008</a:t>
              </a:r>
              <a:endParaRPr lang="en-GB" altLang="zh-CN" sz="1900" b="1" dirty="0">
                <a:cs typeface="+mn-ea"/>
                <a:sym typeface="+mn-lt"/>
              </a:endParaRPr>
            </a:p>
          </p:txBody>
        </p:sp>
      </p:grpSp>
      <p:sp>
        <p:nvSpPr>
          <p:cNvPr id="41" name="Rectangle 30">
            <a:extLst>
              <a:ext uri="{FF2B5EF4-FFF2-40B4-BE49-F238E27FC236}">
                <a16:creationId xmlns:a16="http://schemas.microsoft.com/office/drawing/2014/main" id="{76C476C9-48D2-4BCF-9AD8-6D4A0AD980E6}"/>
              </a:ext>
            </a:extLst>
          </p:cNvPr>
          <p:cNvSpPr/>
          <p:nvPr/>
        </p:nvSpPr>
        <p:spPr>
          <a:xfrm>
            <a:off x="1873251" y="5118101"/>
            <a:ext cx="1703916" cy="430883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 marL="228573" indent="-228573"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时钟补偿芯片开发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高端晶振产品线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</p:txBody>
      </p:sp>
      <p:grpSp>
        <p:nvGrpSpPr>
          <p:cNvPr id="42" name="组合 36">
            <a:extLst>
              <a:ext uri="{FF2B5EF4-FFF2-40B4-BE49-F238E27FC236}">
                <a16:creationId xmlns:a16="http://schemas.microsoft.com/office/drawing/2014/main" id="{B5517002-F5FC-45B8-9887-431BEA8993F5}"/>
              </a:ext>
            </a:extLst>
          </p:cNvPr>
          <p:cNvGrpSpPr>
            <a:grpSpLocks/>
          </p:cNvGrpSpPr>
          <p:nvPr/>
        </p:nvGrpSpPr>
        <p:grpSpPr bwMode="auto">
          <a:xfrm>
            <a:off x="3416301" y="5088462"/>
            <a:ext cx="1208617" cy="374335"/>
            <a:chOff x="3175000" y="3525178"/>
            <a:chExt cx="906481" cy="281892"/>
          </a:xfrm>
        </p:grpSpPr>
        <p:grpSp>
          <p:nvGrpSpPr>
            <p:cNvPr id="43" name="组合 31">
              <a:extLst>
                <a:ext uri="{FF2B5EF4-FFF2-40B4-BE49-F238E27FC236}">
                  <a16:creationId xmlns:a16="http://schemas.microsoft.com/office/drawing/2014/main" id="{47215619-844F-4A60-847F-507E943D0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5000" y="3525177"/>
              <a:ext cx="906481" cy="278942"/>
              <a:chOff x="3175000" y="3328988"/>
              <a:chExt cx="1311275" cy="475465"/>
            </a:xfrm>
          </p:grpSpPr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B238A7B6-4C76-41A9-90F9-F86CF2F21608}"/>
                  </a:ext>
                </a:extLst>
              </p:cNvPr>
              <p:cNvSpPr/>
              <p:nvPr/>
            </p:nvSpPr>
            <p:spPr>
              <a:xfrm>
                <a:off x="3175000" y="3328988"/>
                <a:ext cx="1311275" cy="47546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053FFEC8-CDCC-4BD6-A518-93A294DD11E8}"/>
                  </a:ext>
                </a:extLst>
              </p:cNvPr>
              <p:cNvSpPr/>
              <p:nvPr/>
            </p:nvSpPr>
            <p:spPr>
              <a:xfrm>
                <a:off x="3175000" y="3328988"/>
                <a:ext cx="179123" cy="475465"/>
              </a:xfrm>
              <a:prstGeom prst="rect">
                <a:avLst/>
              </a:prstGeom>
              <a:solidFill>
                <a:srgbClr val="005B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0854EA42-460F-4776-83A3-F1E21E6DFAF3}"/>
                </a:ext>
              </a:extLst>
            </p:cNvPr>
            <p:cNvSpPr txBox="1"/>
            <p:nvPr/>
          </p:nvSpPr>
          <p:spPr>
            <a:xfrm>
              <a:off x="3422655" y="3534742"/>
              <a:ext cx="507835" cy="272328"/>
            </a:xfrm>
            <a:prstGeom prst="rect">
              <a:avLst/>
            </a:prstGeom>
            <a:noFill/>
          </p:spPr>
          <p:txBody>
            <a:bodyPr wrap="none"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2010</a:t>
              </a:r>
              <a:endParaRPr lang="en-GB" altLang="zh-CN" sz="1900" b="1" dirty="0">
                <a:cs typeface="+mn-ea"/>
                <a:sym typeface="+mn-lt"/>
              </a:endParaRPr>
            </a:p>
          </p:txBody>
        </p:sp>
      </p:grpSp>
      <p:sp>
        <p:nvSpPr>
          <p:cNvPr id="47" name="Rectangle 31">
            <a:extLst>
              <a:ext uri="{FF2B5EF4-FFF2-40B4-BE49-F238E27FC236}">
                <a16:creationId xmlns:a16="http://schemas.microsoft.com/office/drawing/2014/main" id="{F7B4517F-EE17-4606-AD4C-DD0D0FFC3897}"/>
              </a:ext>
            </a:extLst>
          </p:cNvPr>
          <p:cNvSpPr/>
          <p:nvPr/>
        </p:nvSpPr>
        <p:spPr>
          <a:xfrm>
            <a:off x="3321052" y="4648201"/>
            <a:ext cx="1822449" cy="498594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总理张德江参观大普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迈入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ZTE</a:t>
            </a: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、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ALU</a:t>
            </a:r>
          </a:p>
        </p:txBody>
      </p:sp>
      <p:grpSp>
        <p:nvGrpSpPr>
          <p:cNvPr id="48" name="组合 37">
            <a:extLst>
              <a:ext uri="{FF2B5EF4-FFF2-40B4-BE49-F238E27FC236}">
                <a16:creationId xmlns:a16="http://schemas.microsoft.com/office/drawing/2014/main" id="{3513430F-99C0-4089-8379-2035464E7D4F}"/>
              </a:ext>
            </a:extLst>
          </p:cNvPr>
          <p:cNvGrpSpPr>
            <a:grpSpLocks/>
          </p:cNvGrpSpPr>
          <p:nvPr/>
        </p:nvGrpSpPr>
        <p:grpSpPr bwMode="auto">
          <a:xfrm>
            <a:off x="4986868" y="4612222"/>
            <a:ext cx="1208617" cy="376767"/>
            <a:chOff x="4484688" y="3059905"/>
            <a:chExt cx="906481" cy="282317"/>
          </a:xfrm>
        </p:grpSpPr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F51CA157-2ED2-4154-A49F-6F0FAF205BFF}"/>
                </a:ext>
              </a:extLst>
            </p:cNvPr>
            <p:cNvSpPr/>
            <p:nvPr/>
          </p:nvSpPr>
          <p:spPr>
            <a:xfrm>
              <a:off x="4484688" y="3063077"/>
              <a:ext cx="906481" cy="2791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>
                <a:defRPr/>
              </a:pPr>
              <a:endParaRPr lang="en-GB" sz="13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26">
              <a:extLst>
                <a:ext uri="{FF2B5EF4-FFF2-40B4-BE49-F238E27FC236}">
                  <a16:creationId xmlns:a16="http://schemas.microsoft.com/office/drawing/2014/main" id="{16131FFE-1504-44A2-883C-F7FAF55F705D}"/>
                </a:ext>
              </a:extLst>
            </p:cNvPr>
            <p:cNvSpPr/>
            <p:nvPr/>
          </p:nvSpPr>
          <p:spPr>
            <a:xfrm>
              <a:off x="4484688" y="3059905"/>
              <a:ext cx="122240" cy="280730"/>
            </a:xfrm>
            <a:prstGeom prst="rect">
              <a:avLst/>
            </a:prstGeom>
            <a:solidFill>
              <a:srgbClr val="005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>
                <a:defRPr/>
              </a:pPr>
              <a:endParaRPr lang="en-GB" sz="13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86EA4758-CC08-42E2-B126-C85CC6641013}"/>
                </a:ext>
              </a:extLst>
            </p:cNvPr>
            <p:cNvSpPr txBox="1"/>
            <p:nvPr/>
          </p:nvSpPr>
          <p:spPr>
            <a:xfrm>
              <a:off x="4727581" y="3064663"/>
              <a:ext cx="507835" cy="270979"/>
            </a:xfrm>
            <a:prstGeom prst="rect">
              <a:avLst/>
            </a:prstGeom>
            <a:noFill/>
          </p:spPr>
          <p:txBody>
            <a:bodyPr wrap="none"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2014</a:t>
              </a:r>
              <a:endParaRPr lang="en-GB" altLang="zh-CN" sz="1900" b="1" dirty="0">
                <a:cs typeface="+mn-ea"/>
                <a:sym typeface="+mn-lt"/>
              </a:endParaRPr>
            </a:p>
          </p:txBody>
        </p:sp>
      </p:grpSp>
      <p:sp>
        <p:nvSpPr>
          <p:cNvPr id="52" name="Rectangle 32">
            <a:extLst>
              <a:ext uri="{FF2B5EF4-FFF2-40B4-BE49-F238E27FC236}">
                <a16:creationId xmlns:a16="http://schemas.microsoft.com/office/drawing/2014/main" id="{AD3F20EB-F198-441C-894B-57BF09F69AF9}"/>
              </a:ext>
            </a:extLst>
          </p:cNvPr>
          <p:cNvSpPr/>
          <p:nvPr/>
        </p:nvSpPr>
        <p:spPr>
          <a:xfrm>
            <a:off x="4889500" y="3970867"/>
            <a:ext cx="1642533" cy="701727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Semtech</a:t>
            </a: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成为股东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迈进国际市场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迈入华为、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Nokia</a:t>
            </a:r>
          </a:p>
        </p:txBody>
      </p:sp>
      <p:grpSp>
        <p:nvGrpSpPr>
          <p:cNvPr id="53" name="组合 44">
            <a:extLst>
              <a:ext uri="{FF2B5EF4-FFF2-40B4-BE49-F238E27FC236}">
                <a16:creationId xmlns:a16="http://schemas.microsoft.com/office/drawing/2014/main" id="{A9480711-7323-4DF9-81C7-452935140BF3}"/>
              </a:ext>
            </a:extLst>
          </p:cNvPr>
          <p:cNvGrpSpPr>
            <a:grpSpLocks/>
          </p:cNvGrpSpPr>
          <p:nvPr/>
        </p:nvGrpSpPr>
        <p:grpSpPr bwMode="auto">
          <a:xfrm>
            <a:off x="6515101" y="4239682"/>
            <a:ext cx="1208617" cy="376451"/>
            <a:chOff x="4977350" y="2718280"/>
            <a:chExt cx="906481" cy="281782"/>
          </a:xfrm>
        </p:grpSpPr>
        <p:grpSp>
          <p:nvGrpSpPr>
            <p:cNvPr id="54" name="组合 32">
              <a:extLst>
                <a:ext uri="{FF2B5EF4-FFF2-40B4-BE49-F238E27FC236}">
                  <a16:creationId xmlns:a16="http://schemas.microsoft.com/office/drawing/2014/main" id="{86C3CAF0-CF0F-47EE-9F7A-D1941F8765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7350" y="2718278"/>
              <a:ext cx="906481" cy="278849"/>
              <a:chOff x="5794375" y="2386013"/>
              <a:chExt cx="1311275" cy="475307"/>
            </a:xfrm>
          </p:grpSpPr>
          <p:sp>
            <p:nvSpPr>
              <p:cNvPr id="56" name="Rectangle 20">
                <a:extLst>
                  <a:ext uri="{FF2B5EF4-FFF2-40B4-BE49-F238E27FC236}">
                    <a16:creationId xmlns:a16="http://schemas.microsoft.com/office/drawing/2014/main" id="{5336D739-6ED0-4FDD-BA54-C5E59CD14A82}"/>
                  </a:ext>
                </a:extLst>
              </p:cNvPr>
              <p:cNvSpPr/>
              <p:nvPr/>
            </p:nvSpPr>
            <p:spPr>
              <a:xfrm>
                <a:off x="5794375" y="2386013"/>
                <a:ext cx="1311275" cy="47530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21">
                <a:extLst>
                  <a:ext uri="{FF2B5EF4-FFF2-40B4-BE49-F238E27FC236}">
                    <a16:creationId xmlns:a16="http://schemas.microsoft.com/office/drawing/2014/main" id="{F1CC2A02-6CAF-40D8-82E5-0CC101B0CD2E}"/>
                  </a:ext>
                </a:extLst>
              </p:cNvPr>
              <p:cNvSpPr/>
              <p:nvPr/>
            </p:nvSpPr>
            <p:spPr>
              <a:xfrm>
                <a:off x="5794375" y="2386013"/>
                <a:ext cx="179123" cy="475307"/>
              </a:xfrm>
              <a:prstGeom prst="rect">
                <a:avLst/>
              </a:prstGeom>
              <a:solidFill>
                <a:srgbClr val="005B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TextBox 22">
              <a:extLst>
                <a:ext uri="{FF2B5EF4-FFF2-40B4-BE49-F238E27FC236}">
                  <a16:creationId xmlns:a16="http://schemas.microsoft.com/office/drawing/2014/main" id="{5259F20B-6597-47F5-90AD-314B26855F6D}"/>
                </a:ext>
              </a:extLst>
            </p:cNvPr>
            <p:cNvSpPr txBox="1"/>
            <p:nvPr/>
          </p:nvSpPr>
          <p:spPr>
            <a:xfrm>
              <a:off x="5198017" y="2729370"/>
              <a:ext cx="507835" cy="270692"/>
            </a:xfrm>
            <a:prstGeom prst="rect">
              <a:avLst/>
            </a:prstGeom>
            <a:noFill/>
          </p:spPr>
          <p:txBody>
            <a:bodyPr wrap="none"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2015</a:t>
              </a:r>
              <a:endParaRPr lang="en-GB" altLang="zh-CN" sz="1900" b="1" dirty="0">
                <a:cs typeface="+mn-ea"/>
                <a:sym typeface="+mn-lt"/>
              </a:endParaRPr>
            </a:p>
          </p:txBody>
        </p:sp>
      </p:grpSp>
      <p:sp>
        <p:nvSpPr>
          <p:cNvPr id="58" name="Rectangle 31">
            <a:extLst>
              <a:ext uri="{FF2B5EF4-FFF2-40B4-BE49-F238E27FC236}">
                <a16:creationId xmlns:a16="http://schemas.microsoft.com/office/drawing/2014/main" id="{F48CA930-2B6C-4371-9740-35C5F2B71621}"/>
              </a:ext>
            </a:extLst>
          </p:cNvPr>
          <p:cNvSpPr/>
          <p:nvPr/>
        </p:nvSpPr>
        <p:spPr>
          <a:xfrm>
            <a:off x="6428317" y="3401484"/>
            <a:ext cx="1598083" cy="904859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收购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Semtech</a:t>
            </a: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公司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1588</a:t>
            </a: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时钟芯片产品线，全面进军国际市场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LoRa</a:t>
            </a: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物联网产品线</a:t>
            </a:r>
          </a:p>
        </p:txBody>
      </p:sp>
      <p:grpSp>
        <p:nvGrpSpPr>
          <p:cNvPr id="59" name="组合 38">
            <a:extLst>
              <a:ext uri="{FF2B5EF4-FFF2-40B4-BE49-F238E27FC236}">
                <a16:creationId xmlns:a16="http://schemas.microsoft.com/office/drawing/2014/main" id="{98AF6B75-26C5-4806-A803-6F92BD6B4F71}"/>
              </a:ext>
            </a:extLst>
          </p:cNvPr>
          <p:cNvGrpSpPr>
            <a:grpSpLocks/>
          </p:cNvGrpSpPr>
          <p:nvPr/>
        </p:nvGrpSpPr>
        <p:grpSpPr bwMode="auto">
          <a:xfrm>
            <a:off x="8240184" y="3647020"/>
            <a:ext cx="1208616" cy="372407"/>
            <a:chOff x="7104063" y="2119310"/>
            <a:chExt cx="906481" cy="279402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85FFA56E-4864-4F40-ACC7-73412533F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4063" y="2119310"/>
              <a:ext cx="906481" cy="279497"/>
              <a:chOff x="7104063" y="1922463"/>
              <a:chExt cx="1311275" cy="476412"/>
            </a:xfrm>
          </p:grpSpPr>
          <p:sp>
            <p:nvSpPr>
              <p:cNvPr id="62" name="Rectangle 25">
                <a:extLst>
                  <a:ext uri="{FF2B5EF4-FFF2-40B4-BE49-F238E27FC236}">
                    <a16:creationId xmlns:a16="http://schemas.microsoft.com/office/drawing/2014/main" id="{42BBFE3D-8AD9-4C59-B411-0CA79A646BD1}"/>
                  </a:ext>
                </a:extLst>
              </p:cNvPr>
              <p:cNvSpPr/>
              <p:nvPr/>
            </p:nvSpPr>
            <p:spPr>
              <a:xfrm>
                <a:off x="7104063" y="1922463"/>
                <a:ext cx="1311275" cy="4764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Rectangle 26">
                <a:extLst>
                  <a:ext uri="{FF2B5EF4-FFF2-40B4-BE49-F238E27FC236}">
                    <a16:creationId xmlns:a16="http://schemas.microsoft.com/office/drawing/2014/main" id="{22AEAC40-C896-4EB5-B11D-FF93CBD8D6FD}"/>
                  </a:ext>
                </a:extLst>
              </p:cNvPr>
              <p:cNvSpPr/>
              <p:nvPr/>
            </p:nvSpPr>
            <p:spPr>
              <a:xfrm>
                <a:off x="7104063" y="1922463"/>
                <a:ext cx="176826" cy="476412"/>
              </a:xfrm>
              <a:prstGeom prst="rect">
                <a:avLst/>
              </a:prstGeom>
              <a:solidFill>
                <a:srgbClr val="005B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4EB748EB-2C21-4F01-ADB5-81C3D22BC174}"/>
                </a:ext>
              </a:extLst>
            </p:cNvPr>
            <p:cNvSpPr txBox="1"/>
            <p:nvPr/>
          </p:nvSpPr>
          <p:spPr>
            <a:xfrm>
              <a:off x="7332668" y="2124074"/>
              <a:ext cx="507836" cy="271320"/>
            </a:xfrm>
            <a:prstGeom prst="rect">
              <a:avLst/>
            </a:prstGeom>
            <a:noFill/>
          </p:spPr>
          <p:txBody>
            <a:bodyPr wrap="none"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2018</a:t>
              </a:r>
              <a:endParaRPr lang="en-GB" altLang="zh-CN" sz="1900" b="1" dirty="0">
                <a:cs typeface="+mn-ea"/>
                <a:sym typeface="+mn-lt"/>
              </a:endParaRPr>
            </a:p>
          </p:txBody>
        </p:sp>
      </p:grpSp>
      <p:sp>
        <p:nvSpPr>
          <p:cNvPr id="64" name="Rectangle 32">
            <a:extLst>
              <a:ext uri="{FF2B5EF4-FFF2-40B4-BE49-F238E27FC236}">
                <a16:creationId xmlns:a16="http://schemas.microsoft.com/office/drawing/2014/main" id="{01B72B82-F14D-4265-B272-60EC6DD6E476}"/>
              </a:ext>
            </a:extLst>
          </p:cNvPr>
          <p:cNvSpPr/>
          <p:nvPr/>
        </p:nvSpPr>
        <p:spPr>
          <a:xfrm>
            <a:off x="8026400" y="2396068"/>
            <a:ext cx="1674813" cy="1311124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华登国际成为股东，布局半导体行业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深耕大客户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迈入爱立信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拓展新产品线：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      毫米波滤波器、</a:t>
            </a:r>
            <a:r>
              <a:rPr lang="en-US" altLang="zh-CN" sz="1100" dirty="0">
                <a:solidFill>
                  <a:srgbClr val="005B6A"/>
                </a:solidFill>
                <a:cs typeface="+mn-ea"/>
                <a:sym typeface="+mn-lt"/>
              </a:rPr>
              <a:t>PLL</a:t>
            </a:r>
          </a:p>
        </p:txBody>
      </p:sp>
      <p:sp>
        <p:nvSpPr>
          <p:cNvPr id="65" name="矩形 9">
            <a:extLst>
              <a:ext uri="{FF2B5EF4-FFF2-40B4-BE49-F238E27FC236}">
                <a16:creationId xmlns:a16="http://schemas.microsoft.com/office/drawing/2014/main" id="{3F48EB04-2779-44F1-A225-A70888DD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1" y="1683353"/>
            <a:ext cx="5458884" cy="745521"/>
          </a:xfrm>
          <a:prstGeom prst="rect">
            <a:avLst/>
          </a:prstGeom>
          <a:noFill/>
          <a:ln>
            <a:noFill/>
          </a:ln>
        </p:spPr>
        <p:txBody>
          <a:bodyPr lIns="91432" tIns="45718" rIns="91432" bIns="45718"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2003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 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公司前身成立于广州，</a:t>
            </a: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13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人组成的研发团队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2005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 </a:t>
            </a: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在东莞设立工厂，成立广东大普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6" name="组合 39">
            <a:extLst>
              <a:ext uri="{FF2B5EF4-FFF2-40B4-BE49-F238E27FC236}">
                <a16:creationId xmlns:a16="http://schemas.microsoft.com/office/drawing/2014/main" id="{1F5209AC-2481-4603-A0E8-3B78FA6AA893}"/>
              </a:ext>
            </a:extLst>
          </p:cNvPr>
          <p:cNvGrpSpPr>
            <a:grpSpLocks/>
          </p:cNvGrpSpPr>
          <p:nvPr/>
        </p:nvGrpSpPr>
        <p:grpSpPr bwMode="auto">
          <a:xfrm>
            <a:off x="9956801" y="2836336"/>
            <a:ext cx="1208617" cy="372407"/>
            <a:chOff x="7104063" y="2119310"/>
            <a:chExt cx="906481" cy="279402"/>
          </a:xfrm>
        </p:grpSpPr>
        <p:grpSp>
          <p:nvGrpSpPr>
            <p:cNvPr id="67" name="组合 33">
              <a:extLst>
                <a:ext uri="{FF2B5EF4-FFF2-40B4-BE49-F238E27FC236}">
                  <a16:creationId xmlns:a16="http://schemas.microsoft.com/office/drawing/2014/main" id="{EF391774-51C5-458D-B412-AF895C36C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4063" y="2119310"/>
              <a:ext cx="906481" cy="279497"/>
              <a:chOff x="7104063" y="1922463"/>
              <a:chExt cx="1311275" cy="476412"/>
            </a:xfrm>
          </p:grpSpPr>
          <p:sp>
            <p:nvSpPr>
              <p:cNvPr id="69" name="Rectangle 25">
                <a:extLst>
                  <a:ext uri="{FF2B5EF4-FFF2-40B4-BE49-F238E27FC236}">
                    <a16:creationId xmlns:a16="http://schemas.microsoft.com/office/drawing/2014/main" id="{E91EBD18-5F9B-4A42-B272-AB5628C8C1B1}"/>
                  </a:ext>
                </a:extLst>
              </p:cNvPr>
              <p:cNvSpPr/>
              <p:nvPr/>
            </p:nvSpPr>
            <p:spPr>
              <a:xfrm>
                <a:off x="7104063" y="1922463"/>
                <a:ext cx="1311275" cy="47641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26">
                <a:extLst>
                  <a:ext uri="{FF2B5EF4-FFF2-40B4-BE49-F238E27FC236}">
                    <a16:creationId xmlns:a16="http://schemas.microsoft.com/office/drawing/2014/main" id="{5004AFB5-6250-4C2E-9848-3B3E810E1341}"/>
                  </a:ext>
                </a:extLst>
              </p:cNvPr>
              <p:cNvSpPr/>
              <p:nvPr/>
            </p:nvSpPr>
            <p:spPr>
              <a:xfrm>
                <a:off x="7104063" y="1922463"/>
                <a:ext cx="176828" cy="476412"/>
              </a:xfrm>
              <a:prstGeom prst="rect">
                <a:avLst/>
              </a:prstGeom>
              <a:solidFill>
                <a:srgbClr val="005B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>
                  <a:defRPr/>
                </a:pPr>
                <a:endParaRPr lang="en-GB" sz="13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Box 27">
              <a:extLst>
                <a:ext uri="{FF2B5EF4-FFF2-40B4-BE49-F238E27FC236}">
                  <a16:creationId xmlns:a16="http://schemas.microsoft.com/office/drawing/2014/main" id="{872AC2D4-8D8A-41D4-835B-BCA5502921DA}"/>
                </a:ext>
              </a:extLst>
            </p:cNvPr>
            <p:cNvSpPr txBox="1"/>
            <p:nvPr/>
          </p:nvSpPr>
          <p:spPr>
            <a:xfrm>
              <a:off x="7332668" y="2124075"/>
              <a:ext cx="635277" cy="271320"/>
            </a:xfrm>
            <a:prstGeom prst="rect">
              <a:avLst/>
            </a:prstGeom>
            <a:noFill/>
          </p:spPr>
          <p:txBody>
            <a:bodyPr wrap="none" lIns="68576" tIns="34289" rIns="68576" bIns="34289">
              <a:spAutoFit/>
            </a:bodyPr>
            <a:lstStyle/>
            <a:p>
              <a:pPr algn="ctr">
                <a:defRPr/>
              </a:pPr>
              <a:r>
                <a:rPr lang="en-US" altLang="zh-CN" sz="1900" b="1" dirty="0">
                  <a:cs typeface="+mn-ea"/>
                  <a:sym typeface="+mn-lt"/>
                </a:rPr>
                <a:t>2019~</a:t>
              </a:r>
              <a:endParaRPr lang="en-GB" altLang="zh-CN" sz="1900" b="1" dirty="0">
                <a:cs typeface="+mn-ea"/>
                <a:sym typeface="+mn-lt"/>
              </a:endParaRPr>
            </a:p>
          </p:txBody>
        </p:sp>
      </p:grpSp>
      <p:sp>
        <p:nvSpPr>
          <p:cNvPr id="71" name="Rectangle 32">
            <a:extLst>
              <a:ext uri="{FF2B5EF4-FFF2-40B4-BE49-F238E27FC236}">
                <a16:creationId xmlns:a16="http://schemas.microsoft.com/office/drawing/2014/main" id="{B4EFE68C-7556-42E9-AA6B-BD14D8C2939A}"/>
              </a:ext>
            </a:extLst>
          </p:cNvPr>
          <p:cNvSpPr/>
          <p:nvPr/>
        </p:nvSpPr>
        <p:spPr>
          <a:xfrm>
            <a:off x="9846734" y="1911350"/>
            <a:ext cx="1799167" cy="904859"/>
          </a:xfrm>
          <a:prstGeom prst="rect">
            <a:avLst/>
          </a:prstGeom>
        </p:spPr>
        <p:txBody>
          <a:bodyPr lIns="91432" tIns="45718" rIns="91432" bIns="45718">
            <a:spAutoFit/>
          </a:bodyPr>
          <a:lstStyle/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拟迈入三星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收购晶体产线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buFont typeface="Wingdings" pitchFamily="2" charset="2"/>
              <a:buChar char="Ø"/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拓展新产品线：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  <a:p>
            <a:pPr marL="228573" indent="-228573">
              <a:lnSpc>
                <a:spcPct val="120000"/>
              </a:lnSpc>
              <a:buClr>
                <a:srgbClr val="005B6A"/>
              </a:buClr>
              <a:defRPr/>
            </a:pPr>
            <a:r>
              <a:rPr lang="zh-CN" altLang="en-US" sz="1100" dirty="0">
                <a:solidFill>
                  <a:srgbClr val="005B6A"/>
                </a:solidFill>
                <a:cs typeface="+mn-ea"/>
                <a:sym typeface="+mn-lt"/>
              </a:rPr>
              <a:t>      射频器件、射频芯片</a:t>
            </a:r>
            <a:endParaRPr lang="en-US" altLang="zh-CN" sz="1100" dirty="0">
              <a:solidFill>
                <a:srgbClr val="005B6A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71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发明专利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" name="图片 20" descr="PCTUS13.144.144_页面_1.png">
            <a:extLst>
              <a:ext uri="{FF2B5EF4-FFF2-40B4-BE49-F238E27FC236}">
                <a16:creationId xmlns:a16="http://schemas.microsoft.com/office/drawing/2014/main" id="{4E02902D-EF5F-4687-B482-9D9293783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4" y="2374901"/>
            <a:ext cx="1350433" cy="190923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73" name="图片 21" descr="PCTUS13.144.425_页面_1.png">
            <a:extLst>
              <a:ext uri="{FF2B5EF4-FFF2-40B4-BE49-F238E27FC236}">
                <a16:creationId xmlns:a16="http://schemas.microsoft.com/office/drawing/2014/main" id="{4E2345C7-9EBD-47D5-AC93-84C78828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051" y="1981201"/>
            <a:ext cx="1250949" cy="190923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74" name="图片 24" descr="4、244.3恒温控温晶体振荡器.JPG">
            <a:extLst>
              <a:ext uri="{FF2B5EF4-FFF2-40B4-BE49-F238E27FC236}">
                <a16:creationId xmlns:a16="http://schemas.microsoft.com/office/drawing/2014/main" id="{477C4609-29D9-42DF-A69A-2A69E398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1739901"/>
            <a:ext cx="1327151" cy="1689100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75" name="Picture 26">
            <a:extLst>
              <a:ext uri="{FF2B5EF4-FFF2-40B4-BE49-F238E27FC236}">
                <a16:creationId xmlns:a16="http://schemas.microsoft.com/office/drawing/2014/main" id="{C5630FBB-CB4E-433B-B5C4-5C860BD0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8334" y="2584452"/>
            <a:ext cx="1475317" cy="205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图片 26" descr="1、381.9表面贴装式恒温晶体振荡器.jpg">
            <a:extLst>
              <a:ext uri="{FF2B5EF4-FFF2-40B4-BE49-F238E27FC236}">
                <a16:creationId xmlns:a16="http://schemas.microsoft.com/office/drawing/2014/main" id="{D9F7BEF8-2620-43C0-8784-8BE126FD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6068" y="3067052"/>
            <a:ext cx="1350433" cy="190923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77" name="图片 27" descr="2、165.2温度补偿晶体振荡器.JPG">
            <a:extLst>
              <a:ext uri="{FF2B5EF4-FFF2-40B4-BE49-F238E27FC236}">
                <a16:creationId xmlns:a16="http://schemas.microsoft.com/office/drawing/2014/main" id="{F59AF6F8-CC9A-4B01-9760-0E5C2C53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5934" y="2783418"/>
            <a:ext cx="1350433" cy="1909233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78" name="Picture 23">
            <a:extLst>
              <a:ext uri="{FF2B5EF4-FFF2-40B4-BE49-F238E27FC236}">
                <a16:creationId xmlns:a16="http://schemas.microsoft.com/office/drawing/2014/main" id="{F2AF08D0-12DE-451E-9A7F-67A61652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0651" y="3911600"/>
            <a:ext cx="1500716" cy="205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图片 25" descr="5、448.X.JPG">
            <a:extLst>
              <a:ext uri="{FF2B5EF4-FFF2-40B4-BE49-F238E27FC236}">
                <a16:creationId xmlns:a16="http://schemas.microsoft.com/office/drawing/2014/main" id="{3857455A-61A7-473E-A878-B0F1C12F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9751" y="3911600"/>
            <a:ext cx="1449916" cy="2051051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graphicFrame>
        <p:nvGraphicFramePr>
          <p:cNvPr id="80" name="图表 79">
            <a:extLst>
              <a:ext uri="{FF2B5EF4-FFF2-40B4-BE49-F238E27FC236}">
                <a16:creationId xmlns:a16="http://schemas.microsoft.com/office/drawing/2014/main" id="{AF59FF1B-BE36-4A81-BE7B-DE89E4707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900629"/>
              </p:ext>
            </p:extLst>
          </p:nvPr>
        </p:nvGraphicFramePr>
        <p:xfrm>
          <a:off x="5416550" y="1250930"/>
          <a:ext cx="5911883" cy="386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81" name="组合 15">
            <a:extLst>
              <a:ext uri="{FF2B5EF4-FFF2-40B4-BE49-F238E27FC236}">
                <a16:creationId xmlns:a16="http://schemas.microsoft.com/office/drawing/2014/main" id="{19FAE962-4579-478F-B6B5-933917AE178F}"/>
              </a:ext>
            </a:extLst>
          </p:cNvPr>
          <p:cNvGrpSpPr>
            <a:grpSpLocks/>
          </p:cNvGrpSpPr>
          <p:nvPr/>
        </p:nvGrpSpPr>
        <p:grpSpPr bwMode="auto">
          <a:xfrm>
            <a:off x="5540377" y="5111751"/>
            <a:ext cx="6527797" cy="1116013"/>
            <a:chOff x="4029072" y="3888592"/>
            <a:chExt cx="4733460" cy="714375"/>
          </a:xfrm>
        </p:grpSpPr>
        <p:sp>
          <p:nvSpPr>
            <p:cNvPr id="82" name="矩形 27">
              <a:extLst>
                <a:ext uri="{FF2B5EF4-FFF2-40B4-BE49-F238E27FC236}">
                  <a16:creationId xmlns:a16="http://schemas.microsoft.com/office/drawing/2014/main" id="{4C2756B7-AAE6-48A0-B0D1-F3685AA54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949" y="3888592"/>
              <a:ext cx="4650583" cy="714375"/>
            </a:xfrm>
            <a:prstGeom prst="rect">
              <a:avLst/>
            </a:prstGeom>
            <a:noFill/>
            <a:ln w="25400">
              <a:noFill/>
              <a:prstDash val="sysDash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85750" indent="-285750" eaLnBrk="1" hangingPunct="1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已有</a:t>
              </a:r>
              <a:r>
                <a:rPr lang="en-US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127</a:t>
              </a: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项发明专利，其中包含</a:t>
              </a:r>
              <a:r>
                <a:rPr lang="en-US" altLang="zh-CN" sz="13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16</a:t>
              </a:r>
              <a:r>
                <a:rPr lang="zh-CN" altLang="en-US" sz="13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项美国发明专利和</a:t>
              </a:r>
              <a:r>
                <a:rPr lang="en-US" altLang="zh-CN" sz="13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2</a:t>
              </a:r>
              <a:r>
                <a:rPr lang="zh-CN" altLang="en-US" sz="1300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项欧洲发明专利</a:t>
              </a:r>
              <a:endParaRPr lang="en-US" altLang="zh-CN" sz="13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  <a:sym typeface="Arial Unicode MS" pitchFamily="34" charset="-122"/>
              </a:endParaRPr>
            </a:p>
            <a:p>
              <a:pPr marL="285750" indent="-285750" eaLnBrk="1" hangingPunct="1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专利含金量高（算法、材料、电路设计、芯片、自动化系统平台、工艺）</a:t>
              </a:r>
              <a:endParaRPr lang="en-US" altLang="zh-CN" sz="13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  <a:sym typeface="Arial Unicode MS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  <a:sym typeface="Arial Unicode MS" pitchFamily="34" charset="-122"/>
                </a:rPr>
                <a:t>环形器</a:t>
              </a: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相关专利共有</a:t>
              </a:r>
              <a:r>
                <a:rPr lang="en-US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项（其中</a:t>
              </a:r>
              <a:r>
                <a:rPr lang="zh-CN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发明专利</a:t>
              </a:r>
              <a:r>
                <a:rPr lang="en-US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项，实用新型专利</a:t>
              </a:r>
              <a:r>
                <a:rPr lang="en-US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r>
                <a:rPr lang="zh-CN" altLang="zh-CN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</a:t>
              </a:r>
              <a:r>
                <a:rPr lang="zh-CN" altLang="en-US" sz="1300" dirty="0">
                  <a:solidFill>
                    <a:srgbClr val="005B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13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  <a:sym typeface="Arial Unicode MS" pitchFamily="34" charset="-122"/>
              </a:endParaRPr>
            </a:p>
          </p:txBody>
        </p:sp>
        <p:sp>
          <p:nvSpPr>
            <p:cNvPr id="83" name="圆角矩形 54">
              <a:extLst>
                <a:ext uri="{FF2B5EF4-FFF2-40B4-BE49-F238E27FC236}">
                  <a16:creationId xmlns:a16="http://schemas.microsoft.com/office/drawing/2014/main" id="{67F1E20A-3D1B-4A4C-BE46-820F50192B97}"/>
                </a:ext>
              </a:extLst>
            </p:cNvPr>
            <p:cNvSpPr/>
            <p:nvPr/>
          </p:nvSpPr>
          <p:spPr>
            <a:xfrm>
              <a:off x="4029072" y="3929074"/>
              <a:ext cx="4524376" cy="633412"/>
            </a:xfrm>
            <a:prstGeom prst="roundRect">
              <a:avLst/>
            </a:prstGeom>
            <a:noFill/>
            <a:ln w="952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solidFill>
                  <a:srgbClr val="005B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59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公司荣誉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2">
            <a:extLst>
              <a:ext uri="{FF2B5EF4-FFF2-40B4-BE49-F238E27FC236}">
                <a16:creationId xmlns:a16="http://schemas.microsoft.com/office/drawing/2014/main" id="{8174D0E7-769B-4BE5-9B20-9E6D501DDE41}"/>
              </a:ext>
            </a:extLst>
          </p:cNvPr>
          <p:cNvGrpSpPr>
            <a:grpSpLocks/>
          </p:cNvGrpSpPr>
          <p:nvPr/>
        </p:nvGrpSpPr>
        <p:grpSpPr bwMode="auto">
          <a:xfrm>
            <a:off x="4375151" y="1205442"/>
            <a:ext cx="6565900" cy="2302933"/>
            <a:chOff x="2327424" y="838419"/>
            <a:chExt cx="6473499" cy="2317607"/>
          </a:xfrm>
        </p:grpSpPr>
        <p:grpSp>
          <p:nvGrpSpPr>
            <p:cNvPr id="73" name="组合 3">
              <a:extLst>
                <a:ext uri="{FF2B5EF4-FFF2-40B4-BE49-F238E27FC236}">
                  <a16:creationId xmlns:a16="http://schemas.microsoft.com/office/drawing/2014/main" id="{91CF370C-8E4C-4567-ACE1-88B06FEE5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7424" y="838419"/>
              <a:ext cx="6473499" cy="2317606"/>
              <a:chOff x="2437670" y="1901910"/>
              <a:chExt cx="6020620" cy="2579756"/>
            </a:xfrm>
          </p:grpSpPr>
          <p:pic>
            <p:nvPicPr>
              <p:cNvPr id="78" name="图片 64">
                <a:extLst>
                  <a:ext uri="{FF2B5EF4-FFF2-40B4-BE49-F238E27FC236}">
                    <a16:creationId xmlns:a16="http://schemas.microsoft.com/office/drawing/2014/main" id="{BCC86A88-F315-4117-8665-2853A96A5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5432" y="3234209"/>
                <a:ext cx="1972858" cy="123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图片 40">
                <a:extLst>
                  <a:ext uri="{FF2B5EF4-FFF2-40B4-BE49-F238E27FC236}">
                    <a16:creationId xmlns:a16="http://schemas.microsoft.com/office/drawing/2014/main" id="{5B8631E6-2BB0-4BF3-B530-61FCA2D89E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0960" y="1923990"/>
                <a:ext cx="1972858" cy="123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图片 56">
                <a:extLst>
                  <a:ext uri="{FF2B5EF4-FFF2-40B4-BE49-F238E27FC236}">
                    <a16:creationId xmlns:a16="http://schemas.microsoft.com/office/drawing/2014/main" id="{CC7ACE3C-7CC9-44C7-84FD-DD7ECF2216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2249" y="1901910"/>
                <a:ext cx="1972858" cy="123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图片 18">
                <a:extLst>
                  <a:ext uri="{FF2B5EF4-FFF2-40B4-BE49-F238E27FC236}">
                    <a16:creationId xmlns:a16="http://schemas.microsoft.com/office/drawing/2014/main" id="{71A562E7-9BE2-4E53-ACCB-4C3EA4CA59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7670" y="3247519"/>
                <a:ext cx="1972858" cy="123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" name="组合 39">
                <a:extLst>
                  <a:ext uri="{FF2B5EF4-FFF2-40B4-BE49-F238E27FC236}">
                    <a16:creationId xmlns:a16="http://schemas.microsoft.com/office/drawing/2014/main" id="{CE62F85B-7C7C-4751-8A20-F5FE9E8050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4725" y="1901910"/>
                <a:ext cx="1856617" cy="2579756"/>
                <a:chOff x="5957462" y="1319208"/>
                <a:chExt cx="2336800" cy="3030129"/>
              </a:xfrm>
            </p:grpSpPr>
            <p:pic>
              <p:nvPicPr>
                <p:cNvPr id="83" name="图片 48">
                  <a:extLst>
                    <a:ext uri="{FF2B5EF4-FFF2-40B4-BE49-F238E27FC236}">
                      <a16:creationId xmlns:a16="http://schemas.microsoft.com/office/drawing/2014/main" id="{91ADA51D-6CEF-4C55-9E3F-90F5FACEE5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957462" y="1319208"/>
                  <a:ext cx="2336800" cy="3030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图表占位符 24">
                  <a:extLst>
                    <a:ext uri="{FF2B5EF4-FFF2-40B4-BE49-F238E27FC236}">
                      <a16:creationId xmlns:a16="http://schemas.microsoft.com/office/drawing/2014/main" id="{CB387053-C3A8-4CF9-88F7-B14A5F829F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 bwMode="auto">
                <a:xfrm>
                  <a:off x="5972832" y="1401283"/>
                  <a:ext cx="2294733" cy="2840690"/>
                </a:xfrm>
                <a:prstGeom prst="rect">
                  <a:avLst/>
                </a:prstGeom>
                <a:effectLst>
                  <a:softEdge rad="112500"/>
                </a:effectLst>
              </p:spPr>
            </p:pic>
          </p:grpSp>
        </p:grpSp>
        <p:pic>
          <p:nvPicPr>
            <p:cNvPr id="74" name="图片 68">
              <a:extLst>
                <a:ext uri="{FF2B5EF4-FFF2-40B4-BE49-F238E27FC236}">
                  <a16:creationId xmlns:a16="http://schemas.microsoft.com/office/drawing/2014/main" id="{BEC2FCF4-F565-4754-B8FB-5B316A0BD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5639" y="968067"/>
              <a:ext cx="1910716" cy="94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图片 69">
              <a:extLst>
                <a:ext uri="{FF2B5EF4-FFF2-40B4-BE49-F238E27FC236}">
                  <a16:creationId xmlns:a16="http://schemas.microsoft.com/office/drawing/2014/main" id="{C404D1C6-DF25-4CB2-9AA0-E9F9A3413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3027" y="2130880"/>
              <a:ext cx="1920407" cy="944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图片 70">
              <a:extLst>
                <a:ext uri="{FF2B5EF4-FFF2-40B4-BE49-F238E27FC236}">
                  <a16:creationId xmlns:a16="http://schemas.microsoft.com/office/drawing/2014/main" id="{1B09F0E6-411E-442B-8FE1-9320C7FBB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72302" y="921287"/>
              <a:ext cx="1957555" cy="936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图片 10">
              <a:extLst>
                <a:ext uri="{FF2B5EF4-FFF2-40B4-BE49-F238E27FC236}">
                  <a16:creationId xmlns:a16="http://schemas.microsoft.com/office/drawing/2014/main" id="{571D1C9F-43DD-429E-BA8A-26AE62B3E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72302" y="2117514"/>
              <a:ext cx="1957555" cy="95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组合 73">
            <a:extLst>
              <a:ext uri="{FF2B5EF4-FFF2-40B4-BE49-F238E27FC236}">
                <a16:creationId xmlns:a16="http://schemas.microsoft.com/office/drawing/2014/main" id="{EB04069A-1637-4022-9A14-89E88CCB0CC4}"/>
              </a:ext>
            </a:extLst>
          </p:cNvPr>
          <p:cNvGrpSpPr>
            <a:grpSpLocks/>
          </p:cNvGrpSpPr>
          <p:nvPr/>
        </p:nvGrpSpPr>
        <p:grpSpPr bwMode="auto">
          <a:xfrm>
            <a:off x="3857108" y="3837521"/>
            <a:ext cx="7986184" cy="2549823"/>
            <a:chOff x="2804181" y="3262949"/>
            <a:chExt cx="5988668" cy="1910883"/>
          </a:xfrm>
        </p:grpSpPr>
        <p:grpSp>
          <p:nvGrpSpPr>
            <p:cNvPr id="86" name="组合 48">
              <a:extLst>
                <a:ext uri="{FF2B5EF4-FFF2-40B4-BE49-F238E27FC236}">
                  <a16:creationId xmlns:a16="http://schemas.microsoft.com/office/drawing/2014/main" id="{61886AFE-6BC3-4972-A239-0579B65F2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2075" y="3262949"/>
              <a:ext cx="5609395" cy="317005"/>
              <a:chOff x="5163859" y="5103750"/>
              <a:chExt cx="7391678" cy="375414"/>
            </a:xfrm>
          </p:grpSpPr>
          <p:sp>
            <p:nvSpPr>
              <p:cNvPr id="91" name="TextBox 118">
                <a:extLst>
                  <a:ext uri="{FF2B5EF4-FFF2-40B4-BE49-F238E27FC236}">
                    <a16:creationId xmlns:a16="http://schemas.microsoft.com/office/drawing/2014/main" id="{B32CE81D-7A65-4406-BFC4-8F5115F7A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3935" y="5103750"/>
                <a:ext cx="3275325" cy="37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zh-CN" altLang="en-US" sz="2100" b="1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累计获得资质荣誉</a:t>
                </a:r>
                <a:r>
                  <a:rPr lang="en-US" altLang="zh-CN" sz="2100" b="1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68</a:t>
                </a:r>
                <a:r>
                  <a:rPr lang="zh-CN" altLang="en-US" sz="2100" b="1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项</a:t>
                </a:r>
              </a:p>
            </p:txBody>
          </p:sp>
          <p:cxnSp>
            <p:nvCxnSpPr>
              <p:cNvPr id="92" name="原创设计师QQ：598969553       _7">
                <a:extLst>
                  <a:ext uri="{FF2B5EF4-FFF2-40B4-BE49-F238E27FC236}">
                    <a16:creationId xmlns:a16="http://schemas.microsoft.com/office/drawing/2014/main" id="{013696C2-7650-4783-835E-A30ACE7FC542}"/>
                  </a:ext>
                </a:extLst>
              </p:cNvPr>
              <p:cNvCxnSpPr>
                <a:cxnSpLocks noChangeShapeType="1"/>
              </p:cNvCxnSpPr>
              <p:nvPr>
                <p:custDataLst>
                  <p:tags r:id="rId1"/>
                </p:custDataLst>
              </p:nvPr>
            </p:nvCxnSpPr>
            <p:spPr bwMode="auto">
              <a:xfrm>
                <a:off x="10391775" y="5303384"/>
                <a:ext cx="2163762" cy="0"/>
              </a:xfrm>
              <a:prstGeom prst="line">
                <a:avLst/>
              </a:prstGeom>
              <a:noFill/>
              <a:ln w="6350" cap="rnd" algn="ctr">
                <a:solidFill>
                  <a:srgbClr val="A8ABB8"/>
                </a:solidFill>
                <a:prstDash val="sysDash"/>
                <a:miter lim="800000"/>
                <a:headEnd/>
                <a:tailEnd/>
              </a:ln>
            </p:spPr>
          </p:cxnSp>
          <p:cxnSp>
            <p:nvCxnSpPr>
              <p:cNvPr id="93" name="原创设计师QQ：598969553       _7">
                <a:extLst>
                  <a:ext uri="{FF2B5EF4-FFF2-40B4-BE49-F238E27FC236}">
                    <a16:creationId xmlns:a16="http://schemas.microsoft.com/office/drawing/2014/main" id="{86A73C63-415E-4F4D-B662-B670D7DA753A}"/>
                  </a:ext>
                </a:extLst>
              </p:cNvPr>
              <p:cNvCxnSpPr>
                <a:cxnSpLocks noChangeShapeType="1"/>
              </p:cNvCxnSpPr>
              <p:nvPr>
                <p:custDataLst>
                  <p:tags r:id="rId2"/>
                </p:custDataLst>
              </p:nvPr>
            </p:nvCxnSpPr>
            <p:spPr bwMode="auto">
              <a:xfrm>
                <a:off x="5163859" y="5303384"/>
                <a:ext cx="2124802" cy="0"/>
              </a:xfrm>
              <a:prstGeom prst="line">
                <a:avLst/>
              </a:prstGeom>
              <a:noFill/>
              <a:ln w="6350" cap="rnd" algn="ctr">
                <a:solidFill>
                  <a:srgbClr val="A8ABB8"/>
                </a:solidFill>
                <a:prstDash val="sysDash"/>
                <a:miter lim="800000"/>
                <a:headEnd/>
                <a:tailEnd/>
              </a:ln>
            </p:spPr>
          </p:cxnSp>
        </p:grpSp>
        <p:grpSp>
          <p:nvGrpSpPr>
            <p:cNvPr id="87" name="组合 44">
              <a:extLst>
                <a:ext uri="{FF2B5EF4-FFF2-40B4-BE49-F238E27FC236}">
                  <a16:creationId xmlns:a16="http://schemas.microsoft.com/office/drawing/2014/main" id="{5C622FF4-B27B-439F-8248-406FBCF0F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181" y="3566352"/>
              <a:ext cx="5988668" cy="1607480"/>
              <a:chOff x="5321674" y="5770120"/>
              <a:chExt cx="6035201" cy="1957764"/>
            </a:xfrm>
          </p:grpSpPr>
          <p:sp>
            <p:nvSpPr>
              <p:cNvPr id="88" name="TextBox 118">
                <a:extLst>
                  <a:ext uri="{FF2B5EF4-FFF2-40B4-BE49-F238E27FC236}">
                    <a16:creationId xmlns:a16="http://schemas.microsoft.com/office/drawing/2014/main" id="{42ADEB2F-E425-4A44-B890-9F9A29BED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1674" y="5781145"/>
                <a:ext cx="1745938" cy="1946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国家发改委电子信息产业技术改造工程项目</a:t>
                </a:r>
                <a:endParaRPr lang="en-US" altLang="zh-CN" sz="1300" b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国家高新技术企业</a:t>
                </a:r>
                <a:endParaRPr lang="zh-CN" altLang="en-US" sz="1300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工信部国家重大专项</a:t>
                </a:r>
                <a:r>
                  <a:rPr lang="en-US" altLang="zh-CN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3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项</a:t>
                </a:r>
                <a:endParaRPr lang="en-US" altLang="zh-CN" sz="1300" b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国家认可实验室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东莞市后备上市企业</a:t>
                </a:r>
                <a:endParaRPr lang="en-US" altLang="zh-CN" sz="1300" b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东莞市倍增企业</a:t>
                </a:r>
                <a:endParaRPr lang="en-US" altLang="zh-CN" sz="1300" b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3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广东省高新技术产品</a:t>
                </a: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15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项</a:t>
                </a:r>
                <a:endParaRPr lang="zh-CN" altLang="zh-CN" sz="13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9" name="TextBox 118">
                <a:extLst>
                  <a:ext uri="{FF2B5EF4-FFF2-40B4-BE49-F238E27FC236}">
                    <a16:creationId xmlns:a16="http://schemas.microsoft.com/office/drawing/2014/main" id="{34E4F1AB-4C21-4D68-BF72-41E754490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5315" y="5781146"/>
                <a:ext cx="2547233" cy="1932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广东省高新区发展引导专项资金项目</a:t>
                </a: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2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项</a:t>
                </a:r>
                <a:endParaRPr lang="en-US" altLang="zh-CN" sz="13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</a:rPr>
                  <a:t> 广东省科技进步奖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三等奖</a:t>
                </a:r>
                <a:endParaRPr lang="zh-CN" altLang="en-US" sz="1300" b="1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东莞市科技进步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一等奖</a:t>
                </a: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2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项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广东省东莞市产学研合作优秀单位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东莞市企业技术中心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东莞市重点实验室</a:t>
                </a:r>
                <a:endParaRPr lang="en-US" altLang="zh-CN" sz="13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TD-LTE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产业发展卓越成就奖</a:t>
                </a:r>
                <a:endParaRPr lang="en-US" altLang="zh-CN" sz="13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国家创新基金项目</a:t>
                </a: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2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项</a:t>
                </a:r>
              </a:p>
            </p:txBody>
          </p:sp>
          <p:sp>
            <p:nvSpPr>
              <p:cNvPr id="90" name="TextBox 118">
                <a:extLst>
                  <a:ext uri="{FF2B5EF4-FFF2-40B4-BE49-F238E27FC236}">
                    <a16:creationId xmlns:a16="http://schemas.microsoft.com/office/drawing/2014/main" id="{DC27B0C5-A15C-448A-849D-8C25C9B05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7352" y="5770120"/>
                <a:ext cx="1919523" cy="1727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首批创新型企业</a:t>
                </a:r>
                <a:r>
                  <a:rPr lang="zh-CN" altLang="en-US" sz="1300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</a:t>
                </a:r>
                <a:endParaRPr lang="en-US" altLang="zh-CN" sz="1300" dirty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东莞市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十大成长性企业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中国通信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工业百强企业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</a:t>
                </a: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东莞市专利奖</a:t>
                </a:r>
                <a:r>
                  <a:rPr lang="zh-CN" altLang="en-US" sz="1300" b="1" dirty="0">
                    <a:solidFill>
                      <a:schemeClr val="accent2">
                        <a:lumMod val="75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金奖</a:t>
                </a: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 东莞市十大品质管理企业</a:t>
                </a:r>
                <a:endParaRPr lang="en-US" altLang="zh-CN" sz="13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</a:rPr>
                  <a:t>中科院</a:t>
                </a:r>
                <a:r>
                  <a:rPr lang="en-US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</a:rPr>
                  <a:t>5G</a:t>
                </a:r>
                <a:r>
                  <a:rPr lang="zh-CN" altLang="zh-CN" sz="1300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</a:rPr>
                  <a:t>毫米波联合实验室</a:t>
                </a:r>
                <a:endParaRPr lang="en-US" altLang="zh-CN" sz="13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zh-CN" altLang="en-US" sz="1400" dirty="0">
                    <a:solidFill>
                      <a:srgbClr val="005B6A"/>
                    </a:solidFill>
                  </a:rPr>
                  <a:t> </a:t>
                </a:r>
                <a:r>
                  <a:rPr lang="en-US" altLang="zh-CN" sz="1300" b="1" dirty="0">
                    <a:solidFill>
                      <a:srgbClr val="005B6A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rPr>
                  <a:t>…</a:t>
                </a:r>
                <a:endParaRPr lang="zh-CN" altLang="en-US" sz="1700" dirty="0">
                  <a:solidFill>
                    <a:srgbClr val="005B6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94" name="组合 26">
            <a:extLst>
              <a:ext uri="{FF2B5EF4-FFF2-40B4-BE49-F238E27FC236}">
                <a16:creationId xmlns:a16="http://schemas.microsoft.com/office/drawing/2014/main" id="{1FE78E8B-FC96-44DA-BE6F-344786FD4665}"/>
              </a:ext>
            </a:extLst>
          </p:cNvPr>
          <p:cNvGrpSpPr>
            <a:grpSpLocks/>
          </p:cNvGrpSpPr>
          <p:nvPr/>
        </p:nvGrpSpPr>
        <p:grpSpPr bwMode="auto">
          <a:xfrm>
            <a:off x="766234" y="2438400"/>
            <a:ext cx="3627965" cy="4008967"/>
            <a:chOff x="1" y="4048035"/>
            <a:chExt cx="4548099" cy="3760579"/>
          </a:xfrm>
        </p:grpSpPr>
        <p:pic>
          <p:nvPicPr>
            <p:cNvPr id="95" name="原创设计师QQ：598969553       _3">
              <a:extLst>
                <a:ext uri="{FF2B5EF4-FFF2-40B4-BE49-F238E27FC236}">
                  <a16:creationId xmlns:a16="http://schemas.microsoft.com/office/drawing/2014/main" id="{15720254-625E-4EF4-B348-56CD4C2AF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739" y="4048035"/>
              <a:ext cx="2726419" cy="37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原创设计师QQ：598969553       _4">
              <a:extLst>
                <a:ext uri="{FF2B5EF4-FFF2-40B4-BE49-F238E27FC236}">
                  <a16:creationId xmlns:a16="http://schemas.microsoft.com/office/drawing/2014/main" id="{98352280-6030-47D4-845E-45EA4FC7A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" y="4905533"/>
              <a:ext cx="4548099" cy="2898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629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12957EA-5EC4-437B-8467-403587BD8F75}"/>
              </a:ext>
            </a:extLst>
          </p:cNvPr>
          <p:cNvSpPr txBox="1"/>
          <p:nvPr/>
        </p:nvSpPr>
        <p:spPr>
          <a:xfrm>
            <a:off x="1052252" y="5230932"/>
            <a:ext cx="8841047" cy="109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坚持产品同心圆原则，聚焦大通信市场，通过全产品线合作，专注服务于大客户。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为全球通信用户提供高质量的核心技术及解决方案。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通过专业技术服务，提供更多、更好的增值服务。</a:t>
            </a:r>
            <a:endParaRPr lang="en-US" altLang="zh-CN" sz="1500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id="{3F00FDB5-230E-4EC1-96D8-8B1082D98EBA}"/>
              </a:ext>
            </a:extLst>
          </p:cNvPr>
          <p:cNvSpPr/>
          <p:nvPr/>
        </p:nvSpPr>
        <p:spPr>
          <a:xfrm>
            <a:off x="3354330" y="1365638"/>
            <a:ext cx="1349854" cy="1163668"/>
          </a:xfrm>
          <a:prstGeom prst="hexagon">
            <a:avLst/>
          </a:prstGeom>
          <a:solidFill>
            <a:srgbClr val="11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时钟芯片</a:t>
            </a:r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9D84E58B-3A6B-4B2F-86BD-21238397E94D}"/>
              </a:ext>
            </a:extLst>
          </p:cNvPr>
          <p:cNvSpPr/>
          <p:nvPr/>
        </p:nvSpPr>
        <p:spPr>
          <a:xfrm>
            <a:off x="4497581" y="2006810"/>
            <a:ext cx="1349854" cy="1163668"/>
          </a:xfrm>
          <a:prstGeom prst="hexagon">
            <a:avLst/>
          </a:prstGeom>
          <a:solidFill>
            <a:srgbClr val="005B6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射频芯片</a:t>
            </a:r>
          </a:p>
        </p:txBody>
      </p:sp>
      <p:sp>
        <p:nvSpPr>
          <p:cNvPr id="32" name="六边形 31">
            <a:extLst>
              <a:ext uri="{FF2B5EF4-FFF2-40B4-BE49-F238E27FC236}">
                <a16:creationId xmlns:a16="http://schemas.microsoft.com/office/drawing/2014/main" id="{A6944FD3-99C1-4C6F-BDAF-DF317C62F6BA}"/>
              </a:ext>
            </a:extLst>
          </p:cNvPr>
          <p:cNvSpPr/>
          <p:nvPr/>
        </p:nvSpPr>
        <p:spPr>
          <a:xfrm>
            <a:off x="3354329" y="2631435"/>
            <a:ext cx="1349854" cy="1163668"/>
          </a:xfrm>
          <a:prstGeom prst="hexagon">
            <a:avLst/>
          </a:prstGeom>
          <a:solidFill>
            <a:srgbClr val="11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id="{33CA9224-2660-4ED1-A0A4-CF1D9D43C09F}"/>
              </a:ext>
            </a:extLst>
          </p:cNvPr>
          <p:cNvSpPr/>
          <p:nvPr/>
        </p:nvSpPr>
        <p:spPr>
          <a:xfrm>
            <a:off x="5640834" y="2648107"/>
            <a:ext cx="1349854" cy="1163668"/>
          </a:xfrm>
          <a:prstGeom prst="hexagon">
            <a:avLst/>
          </a:prstGeom>
          <a:solidFill>
            <a:srgbClr val="005B6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六边形 33">
            <a:extLst>
              <a:ext uri="{FF2B5EF4-FFF2-40B4-BE49-F238E27FC236}">
                <a16:creationId xmlns:a16="http://schemas.microsoft.com/office/drawing/2014/main" id="{D1D0ED72-22A8-4141-8270-F3C6DDCB5F6E}"/>
              </a:ext>
            </a:extLst>
          </p:cNvPr>
          <p:cNvSpPr/>
          <p:nvPr/>
        </p:nvSpPr>
        <p:spPr>
          <a:xfrm>
            <a:off x="4501256" y="3264321"/>
            <a:ext cx="1349854" cy="1163668"/>
          </a:xfrm>
          <a:prstGeom prst="hexagon">
            <a:avLst/>
          </a:prstGeom>
          <a:solidFill>
            <a:srgbClr val="005B6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射频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无源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器件</a:t>
            </a:r>
          </a:p>
        </p:txBody>
      </p:sp>
      <p:sp>
        <p:nvSpPr>
          <p:cNvPr id="35" name="六边形 34">
            <a:extLst>
              <a:ext uri="{FF2B5EF4-FFF2-40B4-BE49-F238E27FC236}">
                <a16:creationId xmlns:a16="http://schemas.microsoft.com/office/drawing/2014/main" id="{8763CAA6-1F53-4E1B-9702-C854AE31E702}"/>
              </a:ext>
            </a:extLst>
          </p:cNvPr>
          <p:cNvSpPr/>
          <p:nvPr/>
        </p:nvSpPr>
        <p:spPr>
          <a:xfrm>
            <a:off x="6784087" y="2009608"/>
            <a:ext cx="1349854" cy="1163668"/>
          </a:xfrm>
          <a:prstGeom prst="hexagon">
            <a:avLst/>
          </a:prstGeom>
          <a:solidFill>
            <a:srgbClr val="005B6A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六边形 35">
            <a:extLst>
              <a:ext uri="{FF2B5EF4-FFF2-40B4-BE49-F238E27FC236}">
                <a16:creationId xmlns:a16="http://schemas.microsoft.com/office/drawing/2014/main" id="{7A364343-DF4E-4A9B-A2B7-9E296993EBE9}"/>
              </a:ext>
            </a:extLst>
          </p:cNvPr>
          <p:cNvSpPr/>
          <p:nvPr/>
        </p:nvSpPr>
        <p:spPr>
          <a:xfrm>
            <a:off x="2211077" y="2009608"/>
            <a:ext cx="1349854" cy="1163668"/>
          </a:xfrm>
          <a:prstGeom prst="hexagon">
            <a:avLst/>
          </a:prstGeom>
          <a:solidFill>
            <a:srgbClr val="11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id="{97EF9D91-7DF4-4738-A795-5BA37F17A7B0}"/>
              </a:ext>
            </a:extLst>
          </p:cNvPr>
          <p:cNvSpPr/>
          <p:nvPr/>
        </p:nvSpPr>
        <p:spPr>
          <a:xfrm>
            <a:off x="6784087" y="3254592"/>
            <a:ext cx="1349854" cy="1163668"/>
          </a:xfrm>
          <a:prstGeom prst="hexagon">
            <a:avLst/>
          </a:prstGeom>
          <a:solidFill>
            <a:srgbClr val="005B6A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六边形 37">
            <a:extLst>
              <a:ext uri="{FF2B5EF4-FFF2-40B4-BE49-F238E27FC236}">
                <a16:creationId xmlns:a16="http://schemas.microsoft.com/office/drawing/2014/main" id="{6D67DB2A-58C2-47F2-8D9D-976592831A42}"/>
              </a:ext>
            </a:extLst>
          </p:cNvPr>
          <p:cNvSpPr/>
          <p:nvPr/>
        </p:nvSpPr>
        <p:spPr>
          <a:xfrm>
            <a:off x="2211077" y="3254592"/>
            <a:ext cx="1349854" cy="1163668"/>
          </a:xfrm>
          <a:prstGeom prst="hexagon">
            <a:avLst/>
          </a:prstGeom>
          <a:solidFill>
            <a:srgbClr val="11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模组</a:t>
            </a:r>
          </a:p>
        </p:txBody>
      </p:sp>
      <p:sp>
        <p:nvSpPr>
          <p:cNvPr id="39" name="六边形 38">
            <a:extLst>
              <a:ext uri="{FF2B5EF4-FFF2-40B4-BE49-F238E27FC236}">
                <a16:creationId xmlns:a16="http://schemas.microsoft.com/office/drawing/2014/main" id="{383D9812-4E23-477A-AFD3-997091A68B70}"/>
              </a:ext>
            </a:extLst>
          </p:cNvPr>
          <p:cNvSpPr/>
          <p:nvPr/>
        </p:nvSpPr>
        <p:spPr>
          <a:xfrm>
            <a:off x="1067824" y="2648107"/>
            <a:ext cx="1349854" cy="1163668"/>
          </a:xfrm>
          <a:prstGeom prst="hexagon">
            <a:avLst/>
          </a:prstGeom>
          <a:solidFill>
            <a:srgbClr val="11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晶振</a:t>
            </a:r>
          </a:p>
        </p:txBody>
      </p:sp>
      <p:sp>
        <p:nvSpPr>
          <p:cNvPr id="40" name="六边形 39">
            <a:extLst>
              <a:ext uri="{FF2B5EF4-FFF2-40B4-BE49-F238E27FC236}">
                <a16:creationId xmlns:a16="http://schemas.microsoft.com/office/drawing/2014/main" id="{1E8FB382-EF18-49EA-A600-C17041B1D8BD}"/>
              </a:ext>
            </a:extLst>
          </p:cNvPr>
          <p:cNvSpPr/>
          <p:nvPr/>
        </p:nvSpPr>
        <p:spPr>
          <a:xfrm>
            <a:off x="3354330" y="3897233"/>
            <a:ext cx="1349854" cy="1163668"/>
          </a:xfrm>
          <a:prstGeom prst="hexagon">
            <a:avLst/>
          </a:prstGeom>
          <a:solidFill>
            <a:srgbClr val="005B6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C002355-B045-4AF2-B0A6-61E87C12F468}"/>
              </a:ext>
            </a:extLst>
          </p:cNvPr>
          <p:cNvGrpSpPr/>
          <p:nvPr/>
        </p:nvGrpSpPr>
        <p:grpSpPr>
          <a:xfrm>
            <a:off x="7165387" y="3370638"/>
            <a:ext cx="587253" cy="787481"/>
            <a:chOff x="10445750" y="793750"/>
            <a:chExt cx="1457326" cy="1954213"/>
          </a:xfrm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8A73B630-45CB-4BEA-8A29-C00D2D0D7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76013" y="1746250"/>
              <a:ext cx="627063" cy="1001713"/>
            </a:xfrm>
            <a:custGeom>
              <a:avLst/>
              <a:gdLst>
                <a:gd name="T0" fmla="*/ 27 w 395"/>
                <a:gd name="T1" fmla="*/ 2 h 631"/>
                <a:gd name="T2" fmla="*/ 0 w 395"/>
                <a:gd name="T3" fmla="*/ 33 h 631"/>
                <a:gd name="T4" fmla="*/ 2 w 395"/>
                <a:gd name="T5" fmla="*/ 604 h 631"/>
                <a:gd name="T6" fmla="*/ 35 w 395"/>
                <a:gd name="T7" fmla="*/ 631 h 631"/>
                <a:gd name="T8" fmla="*/ 236 w 395"/>
                <a:gd name="T9" fmla="*/ 508 h 631"/>
                <a:gd name="T10" fmla="*/ 311 w 395"/>
                <a:gd name="T11" fmla="*/ 498 h 631"/>
                <a:gd name="T12" fmla="*/ 330 w 395"/>
                <a:gd name="T13" fmla="*/ 631 h 631"/>
                <a:gd name="T14" fmla="*/ 376 w 395"/>
                <a:gd name="T15" fmla="*/ 625 h 631"/>
                <a:gd name="T16" fmla="*/ 395 w 395"/>
                <a:gd name="T17" fmla="*/ 587 h 631"/>
                <a:gd name="T18" fmla="*/ 389 w 395"/>
                <a:gd name="T19" fmla="*/ 19 h 631"/>
                <a:gd name="T20" fmla="*/ 351 w 395"/>
                <a:gd name="T21" fmla="*/ 0 h 631"/>
                <a:gd name="T22" fmla="*/ 161 w 395"/>
                <a:gd name="T23" fmla="*/ 546 h 631"/>
                <a:gd name="T24" fmla="*/ 83 w 395"/>
                <a:gd name="T25" fmla="*/ 550 h 631"/>
                <a:gd name="T26" fmla="*/ 73 w 395"/>
                <a:gd name="T27" fmla="*/ 510 h 631"/>
                <a:gd name="T28" fmla="*/ 148 w 395"/>
                <a:gd name="T29" fmla="*/ 493 h 631"/>
                <a:gd name="T30" fmla="*/ 167 w 395"/>
                <a:gd name="T31" fmla="*/ 510 h 631"/>
                <a:gd name="T32" fmla="*/ 161 w 395"/>
                <a:gd name="T33" fmla="*/ 441 h 631"/>
                <a:gd name="T34" fmla="*/ 83 w 395"/>
                <a:gd name="T35" fmla="*/ 445 h 631"/>
                <a:gd name="T36" fmla="*/ 73 w 395"/>
                <a:gd name="T37" fmla="*/ 406 h 631"/>
                <a:gd name="T38" fmla="*/ 148 w 395"/>
                <a:gd name="T39" fmla="*/ 389 h 631"/>
                <a:gd name="T40" fmla="*/ 167 w 395"/>
                <a:gd name="T41" fmla="*/ 406 h 631"/>
                <a:gd name="T42" fmla="*/ 161 w 395"/>
                <a:gd name="T43" fmla="*/ 337 h 631"/>
                <a:gd name="T44" fmla="*/ 83 w 395"/>
                <a:gd name="T45" fmla="*/ 341 h 631"/>
                <a:gd name="T46" fmla="*/ 73 w 395"/>
                <a:gd name="T47" fmla="*/ 301 h 631"/>
                <a:gd name="T48" fmla="*/ 148 w 395"/>
                <a:gd name="T49" fmla="*/ 282 h 631"/>
                <a:gd name="T50" fmla="*/ 167 w 395"/>
                <a:gd name="T51" fmla="*/ 301 h 631"/>
                <a:gd name="T52" fmla="*/ 161 w 395"/>
                <a:gd name="T53" fmla="*/ 232 h 631"/>
                <a:gd name="T54" fmla="*/ 83 w 395"/>
                <a:gd name="T55" fmla="*/ 236 h 631"/>
                <a:gd name="T56" fmla="*/ 73 w 395"/>
                <a:gd name="T57" fmla="*/ 197 h 631"/>
                <a:gd name="T58" fmla="*/ 148 w 395"/>
                <a:gd name="T59" fmla="*/ 178 h 631"/>
                <a:gd name="T60" fmla="*/ 167 w 395"/>
                <a:gd name="T61" fmla="*/ 197 h 631"/>
                <a:gd name="T62" fmla="*/ 161 w 395"/>
                <a:gd name="T63" fmla="*/ 128 h 631"/>
                <a:gd name="T64" fmla="*/ 83 w 395"/>
                <a:gd name="T65" fmla="*/ 132 h 631"/>
                <a:gd name="T66" fmla="*/ 73 w 395"/>
                <a:gd name="T67" fmla="*/ 92 h 631"/>
                <a:gd name="T68" fmla="*/ 148 w 395"/>
                <a:gd name="T69" fmla="*/ 73 h 631"/>
                <a:gd name="T70" fmla="*/ 167 w 395"/>
                <a:gd name="T71" fmla="*/ 92 h 631"/>
                <a:gd name="T72" fmla="*/ 318 w 395"/>
                <a:gd name="T73" fmla="*/ 441 h 631"/>
                <a:gd name="T74" fmla="*/ 238 w 395"/>
                <a:gd name="T75" fmla="*/ 445 h 631"/>
                <a:gd name="T76" fmla="*/ 228 w 395"/>
                <a:gd name="T77" fmla="*/ 406 h 631"/>
                <a:gd name="T78" fmla="*/ 305 w 395"/>
                <a:gd name="T79" fmla="*/ 389 h 631"/>
                <a:gd name="T80" fmla="*/ 322 w 395"/>
                <a:gd name="T81" fmla="*/ 406 h 631"/>
                <a:gd name="T82" fmla="*/ 318 w 395"/>
                <a:gd name="T83" fmla="*/ 337 h 631"/>
                <a:gd name="T84" fmla="*/ 238 w 395"/>
                <a:gd name="T85" fmla="*/ 341 h 631"/>
                <a:gd name="T86" fmla="*/ 228 w 395"/>
                <a:gd name="T87" fmla="*/ 301 h 631"/>
                <a:gd name="T88" fmla="*/ 305 w 395"/>
                <a:gd name="T89" fmla="*/ 282 h 631"/>
                <a:gd name="T90" fmla="*/ 322 w 395"/>
                <a:gd name="T91" fmla="*/ 301 h 631"/>
                <a:gd name="T92" fmla="*/ 318 w 395"/>
                <a:gd name="T93" fmla="*/ 232 h 631"/>
                <a:gd name="T94" fmla="*/ 238 w 395"/>
                <a:gd name="T95" fmla="*/ 236 h 631"/>
                <a:gd name="T96" fmla="*/ 228 w 395"/>
                <a:gd name="T97" fmla="*/ 197 h 631"/>
                <a:gd name="T98" fmla="*/ 305 w 395"/>
                <a:gd name="T99" fmla="*/ 178 h 631"/>
                <a:gd name="T100" fmla="*/ 322 w 395"/>
                <a:gd name="T101" fmla="*/ 197 h 631"/>
                <a:gd name="T102" fmla="*/ 318 w 395"/>
                <a:gd name="T103" fmla="*/ 128 h 631"/>
                <a:gd name="T104" fmla="*/ 238 w 395"/>
                <a:gd name="T105" fmla="*/ 132 h 631"/>
                <a:gd name="T106" fmla="*/ 228 w 395"/>
                <a:gd name="T107" fmla="*/ 92 h 631"/>
                <a:gd name="T108" fmla="*/ 305 w 395"/>
                <a:gd name="T109" fmla="*/ 73 h 631"/>
                <a:gd name="T110" fmla="*/ 322 w 395"/>
                <a:gd name="T111" fmla="*/ 9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5" h="631">
                  <a:moveTo>
                    <a:pt x="351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0" y="587"/>
                  </a:lnTo>
                  <a:lnTo>
                    <a:pt x="0" y="587"/>
                  </a:lnTo>
                  <a:lnTo>
                    <a:pt x="0" y="596"/>
                  </a:lnTo>
                  <a:lnTo>
                    <a:pt x="2" y="604"/>
                  </a:lnTo>
                  <a:lnTo>
                    <a:pt x="6" y="613"/>
                  </a:lnTo>
                  <a:lnTo>
                    <a:pt x="12" y="619"/>
                  </a:lnTo>
                  <a:lnTo>
                    <a:pt x="19" y="625"/>
                  </a:lnTo>
                  <a:lnTo>
                    <a:pt x="27" y="629"/>
                  </a:lnTo>
                  <a:lnTo>
                    <a:pt x="35" y="631"/>
                  </a:lnTo>
                  <a:lnTo>
                    <a:pt x="44" y="631"/>
                  </a:lnTo>
                  <a:lnTo>
                    <a:pt x="236" y="631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36" y="508"/>
                  </a:lnTo>
                  <a:lnTo>
                    <a:pt x="240" y="502"/>
                  </a:lnTo>
                  <a:lnTo>
                    <a:pt x="247" y="498"/>
                  </a:lnTo>
                  <a:lnTo>
                    <a:pt x="255" y="498"/>
                  </a:lnTo>
                  <a:lnTo>
                    <a:pt x="311" y="498"/>
                  </a:lnTo>
                  <a:lnTo>
                    <a:pt x="311" y="498"/>
                  </a:lnTo>
                  <a:lnTo>
                    <a:pt x="318" y="498"/>
                  </a:lnTo>
                  <a:lnTo>
                    <a:pt x="324" y="502"/>
                  </a:lnTo>
                  <a:lnTo>
                    <a:pt x="328" y="508"/>
                  </a:lnTo>
                  <a:lnTo>
                    <a:pt x="330" y="514"/>
                  </a:lnTo>
                  <a:lnTo>
                    <a:pt x="330" y="631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59" y="631"/>
                  </a:lnTo>
                  <a:lnTo>
                    <a:pt x="368" y="629"/>
                  </a:lnTo>
                  <a:lnTo>
                    <a:pt x="376" y="625"/>
                  </a:lnTo>
                  <a:lnTo>
                    <a:pt x="382" y="619"/>
                  </a:lnTo>
                  <a:lnTo>
                    <a:pt x="389" y="613"/>
                  </a:lnTo>
                  <a:lnTo>
                    <a:pt x="393" y="604"/>
                  </a:lnTo>
                  <a:lnTo>
                    <a:pt x="395" y="596"/>
                  </a:lnTo>
                  <a:lnTo>
                    <a:pt x="395" y="587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33"/>
                  </a:lnTo>
                  <a:lnTo>
                    <a:pt x="393" y="25"/>
                  </a:lnTo>
                  <a:lnTo>
                    <a:pt x="389" y="19"/>
                  </a:lnTo>
                  <a:lnTo>
                    <a:pt x="382" y="13"/>
                  </a:lnTo>
                  <a:lnTo>
                    <a:pt x="376" y="6"/>
                  </a:lnTo>
                  <a:lnTo>
                    <a:pt x="368" y="2"/>
                  </a:lnTo>
                  <a:lnTo>
                    <a:pt x="359" y="0"/>
                  </a:lnTo>
                  <a:lnTo>
                    <a:pt x="351" y="0"/>
                  </a:lnTo>
                  <a:lnTo>
                    <a:pt x="351" y="0"/>
                  </a:lnTo>
                  <a:close/>
                  <a:moveTo>
                    <a:pt x="167" y="533"/>
                  </a:moveTo>
                  <a:lnTo>
                    <a:pt x="167" y="533"/>
                  </a:lnTo>
                  <a:lnTo>
                    <a:pt x="165" y="539"/>
                  </a:lnTo>
                  <a:lnTo>
                    <a:pt x="161" y="546"/>
                  </a:lnTo>
                  <a:lnTo>
                    <a:pt x="157" y="550"/>
                  </a:lnTo>
                  <a:lnTo>
                    <a:pt x="148" y="552"/>
                  </a:lnTo>
                  <a:lnTo>
                    <a:pt x="90" y="552"/>
                  </a:lnTo>
                  <a:lnTo>
                    <a:pt x="90" y="552"/>
                  </a:lnTo>
                  <a:lnTo>
                    <a:pt x="83" y="550"/>
                  </a:lnTo>
                  <a:lnTo>
                    <a:pt x="77" y="546"/>
                  </a:lnTo>
                  <a:lnTo>
                    <a:pt x="73" y="539"/>
                  </a:lnTo>
                  <a:lnTo>
                    <a:pt x="73" y="533"/>
                  </a:lnTo>
                  <a:lnTo>
                    <a:pt x="73" y="510"/>
                  </a:lnTo>
                  <a:lnTo>
                    <a:pt x="73" y="510"/>
                  </a:lnTo>
                  <a:lnTo>
                    <a:pt x="73" y="504"/>
                  </a:lnTo>
                  <a:lnTo>
                    <a:pt x="77" y="498"/>
                  </a:lnTo>
                  <a:lnTo>
                    <a:pt x="83" y="493"/>
                  </a:lnTo>
                  <a:lnTo>
                    <a:pt x="90" y="493"/>
                  </a:lnTo>
                  <a:lnTo>
                    <a:pt x="148" y="493"/>
                  </a:lnTo>
                  <a:lnTo>
                    <a:pt x="148" y="493"/>
                  </a:lnTo>
                  <a:lnTo>
                    <a:pt x="157" y="493"/>
                  </a:lnTo>
                  <a:lnTo>
                    <a:pt x="161" y="498"/>
                  </a:lnTo>
                  <a:lnTo>
                    <a:pt x="165" y="504"/>
                  </a:lnTo>
                  <a:lnTo>
                    <a:pt x="167" y="510"/>
                  </a:lnTo>
                  <a:lnTo>
                    <a:pt x="167" y="533"/>
                  </a:lnTo>
                  <a:close/>
                  <a:moveTo>
                    <a:pt x="167" y="429"/>
                  </a:moveTo>
                  <a:lnTo>
                    <a:pt x="167" y="429"/>
                  </a:lnTo>
                  <a:lnTo>
                    <a:pt x="165" y="435"/>
                  </a:lnTo>
                  <a:lnTo>
                    <a:pt x="161" y="441"/>
                  </a:lnTo>
                  <a:lnTo>
                    <a:pt x="157" y="445"/>
                  </a:lnTo>
                  <a:lnTo>
                    <a:pt x="148" y="447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83" y="445"/>
                  </a:lnTo>
                  <a:lnTo>
                    <a:pt x="77" y="441"/>
                  </a:lnTo>
                  <a:lnTo>
                    <a:pt x="73" y="435"/>
                  </a:lnTo>
                  <a:lnTo>
                    <a:pt x="73" y="429"/>
                  </a:lnTo>
                  <a:lnTo>
                    <a:pt x="73" y="406"/>
                  </a:lnTo>
                  <a:lnTo>
                    <a:pt x="73" y="406"/>
                  </a:lnTo>
                  <a:lnTo>
                    <a:pt x="73" y="399"/>
                  </a:lnTo>
                  <a:lnTo>
                    <a:pt x="77" y="393"/>
                  </a:lnTo>
                  <a:lnTo>
                    <a:pt x="83" y="389"/>
                  </a:lnTo>
                  <a:lnTo>
                    <a:pt x="90" y="389"/>
                  </a:lnTo>
                  <a:lnTo>
                    <a:pt x="148" y="389"/>
                  </a:lnTo>
                  <a:lnTo>
                    <a:pt x="148" y="389"/>
                  </a:lnTo>
                  <a:lnTo>
                    <a:pt x="157" y="389"/>
                  </a:lnTo>
                  <a:lnTo>
                    <a:pt x="161" y="393"/>
                  </a:lnTo>
                  <a:lnTo>
                    <a:pt x="165" y="399"/>
                  </a:lnTo>
                  <a:lnTo>
                    <a:pt x="167" y="406"/>
                  </a:lnTo>
                  <a:lnTo>
                    <a:pt x="167" y="429"/>
                  </a:lnTo>
                  <a:close/>
                  <a:moveTo>
                    <a:pt x="167" y="324"/>
                  </a:moveTo>
                  <a:lnTo>
                    <a:pt x="167" y="324"/>
                  </a:lnTo>
                  <a:lnTo>
                    <a:pt x="165" y="330"/>
                  </a:lnTo>
                  <a:lnTo>
                    <a:pt x="161" y="337"/>
                  </a:lnTo>
                  <a:lnTo>
                    <a:pt x="157" y="341"/>
                  </a:lnTo>
                  <a:lnTo>
                    <a:pt x="148" y="341"/>
                  </a:lnTo>
                  <a:lnTo>
                    <a:pt x="90" y="341"/>
                  </a:lnTo>
                  <a:lnTo>
                    <a:pt x="90" y="341"/>
                  </a:lnTo>
                  <a:lnTo>
                    <a:pt x="83" y="341"/>
                  </a:lnTo>
                  <a:lnTo>
                    <a:pt x="77" y="337"/>
                  </a:lnTo>
                  <a:lnTo>
                    <a:pt x="73" y="330"/>
                  </a:lnTo>
                  <a:lnTo>
                    <a:pt x="73" y="324"/>
                  </a:lnTo>
                  <a:lnTo>
                    <a:pt x="73" y="301"/>
                  </a:lnTo>
                  <a:lnTo>
                    <a:pt x="73" y="301"/>
                  </a:lnTo>
                  <a:lnTo>
                    <a:pt x="73" y="295"/>
                  </a:lnTo>
                  <a:lnTo>
                    <a:pt x="77" y="289"/>
                  </a:lnTo>
                  <a:lnTo>
                    <a:pt x="83" y="284"/>
                  </a:lnTo>
                  <a:lnTo>
                    <a:pt x="90" y="282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57" y="284"/>
                  </a:lnTo>
                  <a:lnTo>
                    <a:pt x="161" y="289"/>
                  </a:lnTo>
                  <a:lnTo>
                    <a:pt x="165" y="295"/>
                  </a:lnTo>
                  <a:lnTo>
                    <a:pt x="167" y="301"/>
                  </a:lnTo>
                  <a:lnTo>
                    <a:pt x="167" y="324"/>
                  </a:lnTo>
                  <a:close/>
                  <a:moveTo>
                    <a:pt x="167" y="220"/>
                  </a:moveTo>
                  <a:lnTo>
                    <a:pt x="167" y="220"/>
                  </a:lnTo>
                  <a:lnTo>
                    <a:pt x="165" y="226"/>
                  </a:lnTo>
                  <a:lnTo>
                    <a:pt x="161" y="232"/>
                  </a:lnTo>
                  <a:lnTo>
                    <a:pt x="157" y="236"/>
                  </a:lnTo>
                  <a:lnTo>
                    <a:pt x="148" y="236"/>
                  </a:lnTo>
                  <a:lnTo>
                    <a:pt x="90" y="236"/>
                  </a:lnTo>
                  <a:lnTo>
                    <a:pt x="90" y="236"/>
                  </a:lnTo>
                  <a:lnTo>
                    <a:pt x="83" y="236"/>
                  </a:lnTo>
                  <a:lnTo>
                    <a:pt x="77" y="232"/>
                  </a:lnTo>
                  <a:lnTo>
                    <a:pt x="73" y="226"/>
                  </a:lnTo>
                  <a:lnTo>
                    <a:pt x="73" y="220"/>
                  </a:lnTo>
                  <a:lnTo>
                    <a:pt x="73" y="197"/>
                  </a:lnTo>
                  <a:lnTo>
                    <a:pt x="73" y="197"/>
                  </a:lnTo>
                  <a:lnTo>
                    <a:pt x="73" y="190"/>
                  </a:lnTo>
                  <a:lnTo>
                    <a:pt x="77" y="184"/>
                  </a:lnTo>
                  <a:lnTo>
                    <a:pt x="83" y="180"/>
                  </a:lnTo>
                  <a:lnTo>
                    <a:pt x="90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57" y="180"/>
                  </a:lnTo>
                  <a:lnTo>
                    <a:pt x="161" y="184"/>
                  </a:lnTo>
                  <a:lnTo>
                    <a:pt x="165" y="190"/>
                  </a:lnTo>
                  <a:lnTo>
                    <a:pt x="167" y="197"/>
                  </a:lnTo>
                  <a:lnTo>
                    <a:pt x="167" y="220"/>
                  </a:lnTo>
                  <a:close/>
                  <a:moveTo>
                    <a:pt x="167" y="115"/>
                  </a:moveTo>
                  <a:lnTo>
                    <a:pt x="167" y="115"/>
                  </a:lnTo>
                  <a:lnTo>
                    <a:pt x="165" y="121"/>
                  </a:lnTo>
                  <a:lnTo>
                    <a:pt x="161" y="128"/>
                  </a:lnTo>
                  <a:lnTo>
                    <a:pt x="157" y="132"/>
                  </a:lnTo>
                  <a:lnTo>
                    <a:pt x="148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83" y="132"/>
                  </a:lnTo>
                  <a:lnTo>
                    <a:pt x="77" y="128"/>
                  </a:lnTo>
                  <a:lnTo>
                    <a:pt x="73" y="121"/>
                  </a:lnTo>
                  <a:lnTo>
                    <a:pt x="73" y="115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86"/>
                  </a:lnTo>
                  <a:lnTo>
                    <a:pt x="77" y="79"/>
                  </a:lnTo>
                  <a:lnTo>
                    <a:pt x="83" y="75"/>
                  </a:lnTo>
                  <a:lnTo>
                    <a:pt x="90" y="73"/>
                  </a:lnTo>
                  <a:lnTo>
                    <a:pt x="148" y="73"/>
                  </a:lnTo>
                  <a:lnTo>
                    <a:pt x="148" y="73"/>
                  </a:lnTo>
                  <a:lnTo>
                    <a:pt x="157" y="75"/>
                  </a:lnTo>
                  <a:lnTo>
                    <a:pt x="161" y="79"/>
                  </a:lnTo>
                  <a:lnTo>
                    <a:pt x="165" y="86"/>
                  </a:lnTo>
                  <a:lnTo>
                    <a:pt x="167" y="92"/>
                  </a:lnTo>
                  <a:lnTo>
                    <a:pt x="167" y="115"/>
                  </a:lnTo>
                  <a:close/>
                  <a:moveTo>
                    <a:pt x="322" y="429"/>
                  </a:moveTo>
                  <a:lnTo>
                    <a:pt x="322" y="429"/>
                  </a:lnTo>
                  <a:lnTo>
                    <a:pt x="322" y="435"/>
                  </a:lnTo>
                  <a:lnTo>
                    <a:pt x="318" y="441"/>
                  </a:lnTo>
                  <a:lnTo>
                    <a:pt x="311" y="445"/>
                  </a:lnTo>
                  <a:lnTo>
                    <a:pt x="305" y="447"/>
                  </a:lnTo>
                  <a:lnTo>
                    <a:pt x="247" y="447"/>
                  </a:lnTo>
                  <a:lnTo>
                    <a:pt x="247" y="447"/>
                  </a:lnTo>
                  <a:lnTo>
                    <a:pt x="238" y="445"/>
                  </a:lnTo>
                  <a:lnTo>
                    <a:pt x="234" y="441"/>
                  </a:lnTo>
                  <a:lnTo>
                    <a:pt x="230" y="435"/>
                  </a:lnTo>
                  <a:lnTo>
                    <a:pt x="228" y="429"/>
                  </a:lnTo>
                  <a:lnTo>
                    <a:pt x="228" y="406"/>
                  </a:lnTo>
                  <a:lnTo>
                    <a:pt x="228" y="406"/>
                  </a:lnTo>
                  <a:lnTo>
                    <a:pt x="230" y="399"/>
                  </a:lnTo>
                  <a:lnTo>
                    <a:pt x="234" y="393"/>
                  </a:lnTo>
                  <a:lnTo>
                    <a:pt x="238" y="389"/>
                  </a:lnTo>
                  <a:lnTo>
                    <a:pt x="247" y="389"/>
                  </a:lnTo>
                  <a:lnTo>
                    <a:pt x="305" y="389"/>
                  </a:lnTo>
                  <a:lnTo>
                    <a:pt x="305" y="389"/>
                  </a:lnTo>
                  <a:lnTo>
                    <a:pt x="311" y="389"/>
                  </a:lnTo>
                  <a:lnTo>
                    <a:pt x="318" y="393"/>
                  </a:lnTo>
                  <a:lnTo>
                    <a:pt x="322" y="399"/>
                  </a:lnTo>
                  <a:lnTo>
                    <a:pt x="322" y="406"/>
                  </a:lnTo>
                  <a:lnTo>
                    <a:pt x="322" y="429"/>
                  </a:lnTo>
                  <a:close/>
                  <a:moveTo>
                    <a:pt x="322" y="324"/>
                  </a:moveTo>
                  <a:lnTo>
                    <a:pt x="322" y="324"/>
                  </a:lnTo>
                  <a:lnTo>
                    <a:pt x="322" y="330"/>
                  </a:lnTo>
                  <a:lnTo>
                    <a:pt x="318" y="337"/>
                  </a:lnTo>
                  <a:lnTo>
                    <a:pt x="311" y="341"/>
                  </a:lnTo>
                  <a:lnTo>
                    <a:pt x="305" y="341"/>
                  </a:lnTo>
                  <a:lnTo>
                    <a:pt x="247" y="341"/>
                  </a:lnTo>
                  <a:lnTo>
                    <a:pt x="247" y="341"/>
                  </a:lnTo>
                  <a:lnTo>
                    <a:pt x="238" y="341"/>
                  </a:lnTo>
                  <a:lnTo>
                    <a:pt x="234" y="337"/>
                  </a:lnTo>
                  <a:lnTo>
                    <a:pt x="230" y="330"/>
                  </a:lnTo>
                  <a:lnTo>
                    <a:pt x="228" y="324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30" y="295"/>
                  </a:lnTo>
                  <a:lnTo>
                    <a:pt x="234" y="289"/>
                  </a:lnTo>
                  <a:lnTo>
                    <a:pt x="238" y="284"/>
                  </a:lnTo>
                  <a:lnTo>
                    <a:pt x="247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11" y="284"/>
                  </a:lnTo>
                  <a:lnTo>
                    <a:pt x="318" y="289"/>
                  </a:lnTo>
                  <a:lnTo>
                    <a:pt x="322" y="295"/>
                  </a:lnTo>
                  <a:lnTo>
                    <a:pt x="322" y="301"/>
                  </a:lnTo>
                  <a:lnTo>
                    <a:pt x="322" y="324"/>
                  </a:lnTo>
                  <a:close/>
                  <a:moveTo>
                    <a:pt x="322" y="220"/>
                  </a:moveTo>
                  <a:lnTo>
                    <a:pt x="322" y="220"/>
                  </a:lnTo>
                  <a:lnTo>
                    <a:pt x="322" y="226"/>
                  </a:lnTo>
                  <a:lnTo>
                    <a:pt x="318" y="232"/>
                  </a:lnTo>
                  <a:lnTo>
                    <a:pt x="311" y="236"/>
                  </a:lnTo>
                  <a:lnTo>
                    <a:pt x="305" y="236"/>
                  </a:lnTo>
                  <a:lnTo>
                    <a:pt x="247" y="236"/>
                  </a:lnTo>
                  <a:lnTo>
                    <a:pt x="247" y="236"/>
                  </a:lnTo>
                  <a:lnTo>
                    <a:pt x="238" y="236"/>
                  </a:lnTo>
                  <a:lnTo>
                    <a:pt x="234" y="232"/>
                  </a:lnTo>
                  <a:lnTo>
                    <a:pt x="230" y="226"/>
                  </a:lnTo>
                  <a:lnTo>
                    <a:pt x="228" y="220"/>
                  </a:lnTo>
                  <a:lnTo>
                    <a:pt x="228" y="197"/>
                  </a:lnTo>
                  <a:lnTo>
                    <a:pt x="228" y="197"/>
                  </a:lnTo>
                  <a:lnTo>
                    <a:pt x="230" y="190"/>
                  </a:lnTo>
                  <a:lnTo>
                    <a:pt x="234" y="184"/>
                  </a:lnTo>
                  <a:lnTo>
                    <a:pt x="238" y="180"/>
                  </a:lnTo>
                  <a:lnTo>
                    <a:pt x="247" y="178"/>
                  </a:lnTo>
                  <a:lnTo>
                    <a:pt x="305" y="178"/>
                  </a:lnTo>
                  <a:lnTo>
                    <a:pt x="305" y="178"/>
                  </a:lnTo>
                  <a:lnTo>
                    <a:pt x="311" y="180"/>
                  </a:lnTo>
                  <a:lnTo>
                    <a:pt x="318" y="184"/>
                  </a:lnTo>
                  <a:lnTo>
                    <a:pt x="322" y="190"/>
                  </a:lnTo>
                  <a:lnTo>
                    <a:pt x="322" y="197"/>
                  </a:lnTo>
                  <a:lnTo>
                    <a:pt x="322" y="220"/>
                  </a:lnTo>
                  <a:close/>
                  <a:moveTo>
                    <a:pt x="322" y="115"/>
                  </a:moveTo>
                  <a:lnTo>
                    <a:pt x="322" y="115"/>
                  </a:lnTo>
                  <a:lnTo>
                    <a:pt x="322" y="121"/>
                  </a:lnTo>
                  <a:lnTo>
                    <a:pt x="318" y="128"/>
                  </a:lnTo>
                  <a:lnTo>
                    <a:pt x="311" y="132"/>
                  </a:lnTo>
                  <a:lnTo>
                    <a:pt x="305" y="132"/>
                  </a:lnTo>
                  <a:lnTo>
                    <a:pt x="247" y="132"/>
                  </a:lnTo>
                  <a:lnTo>
                    <a:pt x="247" y="132"/>
                  </a:lnTo>
                  <a:lnTo>
                    <a:pt x="238" y="132"/>
                  </a:lnTo>
                  <a:lnTo>
                    <a:pt x="234" y="128"/>
                  </a:lnTo>
                  <a:lnTo>
                    <a:pt x="230" y="121"/>
                  </a:lnTo>
                  <a:lnTo>
                    <a:pt x="228" y="115"/>
                  </a:lnTo>
                  <a:lnTo>
                    <a:pt x="228" y="92"/>
                  </a:lnTo>
                  <a:lnTo>
                    <a:pt x="228" y="92"/>
                  </a:lnTo>
                  <a:lnTo>
                    <a:pt x="230" y="86"/>
                  </a:lnTo>
                  <a:lnTo>
                    <a:pt x="234" y="79"/>
                  </a:lnTo>
                  <a:lnTo>
                    <a:pt x="238" y="75"/>
                  </a:lnTo>
                  <a:lnTo>
                    <a:pt x="247" y="73"/>
                  </a:lnTo>
                  <a:lnTo>
                    <a:pt x="305" y="73"/>
                  </a:lnTo>
                  <a:lnTo>
                    <a:pt x="305" y="73"/>
                  </a:lnTo>
                  <a:lnTo>
                    <a:pt x="311" y="75"/>
                  </a:lnTo>
                  <a:lnTo>
                    <a:pt x="318" y="79"/>
                  </a:lnTo>
                  <a:lnTo>
                    <a:pt x="322" y="86"/>
                  </a:lnTo>
                  <a:lnTo>
                    <a:pt x="322" y="92"/>
                  </a:lnTo>
                  <a:lnTo>
                    <a:pt x="322" y="115"/>
                  </a:lnTo>
                  <a:close/>
                </a:path>
              </a:pathLst>
            </a:custGeom>
            <a:solidFill>
              <a:srgbClr val="25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4A912DC2-9341-43C1-AF4A-E08C98ED5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5750" y="793750"/>
              <a:ext cx="717550" cy="1947863"/>
            </a:xfrm>
            <a:custGeom>
              <a:avLst/>
              <a:gdLst>
                <a:gd name="T0" fmla="*/ 385 w 452"/>
                <a:gd name="T1" fmla="*/ 351 h 1227"/>
                <a:gd name="T2" fmla="*/ 364 w 452"/>
                <a:gd name="T3" fmla="*/ 314 h 1227"/>
                <a:gd name="T4" fmla="*/ 335 w 452"/>
                <a:gd name="T5" fmla="*/ 291 h 1227"/>
                <a:gd name="T6" fmla="*/ 322 w 452"/>
                <a:gd name="T7" fmla="*/ 255 h 1227"/>
                <a:gd name="T8" fmla="*/ 282 w 452"/>
                <a:gd name="T9" fmla="*/ 228 h 1227"/>
                <a:gd name="T10" fmla="*/ 236 w 452"/>
                <a:gd name="T11" fmla="*/ 27 h 1227"/>
                <a:gd name="T12" fmla="*/ 226 w 452"/>
                <a:gd name="T13" fmla="*/ 0 h 1227"/>
                <a:gd name="T14" fmla="*/ 215 w 452"/>
                <a:gd name="T15" fmla="*/ 17 h 1227"/>
                <a:gd name="T16" fmla="*/ 182 w 452"/>
                <a:gd name="T17" fmla="*/ 226 h 1227"/>
                <a:gd name="T18" fmla="*/ 136 w 452"/>
                <a:gd name="T19" fmla="*/ 245 h 1227"/>
                <a:gd name="T20" fmla="*/ 117 w 452"/>
                <a:gd name="T21" fmla="*/ 291 h 1227"/>
                <a:gd name="T22" fmla="*/ 96 w 452"/>
                <a:gd name="T23" fmla="*/ 309 h 1227"/>
                <a:gd name="T24" fmla="*/ 69 w 452"/>
                <a:gd name="T25" fmla="*/ 341 h 1227"/>
                <a:gd name="T26" fmla="*/ 65 w 452"/>
                <a:gd name="T27" fmla="*/ 362 h 1227"/>
                <a:gd name="T28" fmla="*/ 19 w 452"/>
                <a:gd name="T29" fmla="*/ 380 h 1227"/>
                <a:gd name="T30" fmla="*/ 0 w 452"/>
                <a:gd name="T31" fmla="*/ 426 h 1227"/>
                <a:gd name="T32" fmla="*/ 4 w 452"/>
                <a:gd name="T33" fmla="*/ 1200 h 1227"/>
                <a:gd name="T34" fmla="*/ 27 w 452"/>
                <a:gd name="T35" fmla="*/ 1223 h 1227"/>
                <a:gd name="T36" fmla="*/ 126 w 452"/>
                <a:gd name="T37" fmla="*/ 1227 h 1227"/>
                <a:gd name="T38" fmla="*/ 169 w 452"/>
                <a:gd name="T39" fmla="*/ 1075 h 1227"/>
                <a:gd name="T40" fmla="*/ 276 w 452"/>
                <a:gd name="T41" fmla="*/ 1066 h 1227"/>
                <a:gd name="T42" fmla="*/ 324 w 452"/>
                <a:gd name="T43" fmla="*/ 1227 h 1227"/>
                <a:gd name="T44" fmla="*/ 408 w 452"/>
                <a:gd name="T45" fmla="*/ 1227 h 1227"/>
                <a:gd name="T46" fmla="*/ 439 w 452"/>
                <a:gd name="T47" fmla="*/ 1213 h 1227"/>
                <a:gd name="T48" fmla="*/ 452 w 452"/>
                <a:gd name="T49" fmla="*/ 1183 h 1227"/>
                <a:gd name="T50" fmla="*/ 445 w 452"/>
                <a:gd name="T51" fmla="*/ 401 h 1227"/>
                <a:gd name="T52" fmla="*/ 412 w 452"/>
                <a:gd name="T53" fmla="*/ 368 h 1227"/>
                <a:gd name="T54" fmla="*/ 324 w 452"/>
                <a:gd name="T55" fmla="*/ 968 h 1227"/>
                <a:gd name="T56" fmla="*/ 105 w 452"/>
                <a:gd name="T57" fmla="*/ 962 h 1227"/>
                <a:gd name="T58" fmla="*/ 100 w 452"/>
                <a:gd name="T59" fmla="*/ 935 h 1227"/>
                <a:gd name="T60" fmla="*/ 324 w 452"/>
                <a:gd name="T61" fmla="*/ 918 h 1227"/>
                <a:gd name="T62" fmla="*/ 349 w 452"/>
                <a:gd name="T63" fmla="*/ 935 h 1227"/>
                <a:gd name="T64" fmla="*/ 345 w 452"/>
                <a:gd name="T65" fmla="*/ 962 h 1227"/>
                <a:gd name="T66" fmla="*/ 324 w 452"/>
                <a:gd name="T67" fmla="*/ 847 h 1227"/>
                <a:gd name="T68" fmla="*/ 105 w 452"/>
                <a:gd name="T69" fmla="*/ 838 h 1227"/>
                <a:gd name="T70" fmla="*/ 100 w 452"/>
                <a:gd name="T71" fmla="*/ 811 h 1227"/>
                <a:gd name="T72" fmla="*/ 324 w 452"/>
                <a:gd name="T73" fmla="*/ 797 h 1227"/>
                <a:gd name="T74" fmla="*/ 349 w 452"/>
                <a:gd name="T75" fmla="*/ 811 h 1227"/>
                <a:gd name="T76" fmla="*/ 345 w 452"/>
                <a:gd name="T77" fmla="*/ 838 h 1227"/>
                <a:gd name="T78" fmla="*/ 324 w 452"/>
                <a:gd name="T79" fmla="*/ 723 h 1227"/>
                <a:gd name="T80" fmla="*/ 105 w 452"/>
                <a:gd name="T81" fmla="*/ 717 h 1227"/>
                <a:gd name="T82" fmla="*/ 100 w 452"/>
                <a:gd name="T83" fmla="*/ 690 h 1227"/>
                <a:gd name="T84" fmla="*/ 324 w 452"/>
                <a:gd name="T85" fmla="*/ 673 h 1227"/>
                <a:gd name="T86" fmla="*/ 349 w 452"/>
                <a:gd name="T87" fmla="*/ 690 h 1227"/>
                <a:gd name="T88" fmla="*/ 345 w 452"/>
                <a:gd name="T89" fmla="*/ 717 h 1227"/>
                <a:gd name="T90" fmla="*/ 324 w 452"/>
                <a:gd name="T91" fmla="*/ 602 h 1227"/>
                <a:gd name="T92" fmla="*/ 105 w 452"/>
                <a:gd name="T93" fmla="*/ 594 h 1227"/>
                <a:gd name="T94" fmla="*/ 100 w 452"/>
                <a:gd name="T95" fmla="*/ 567 h 1227"/>
                <a:gd name="T96" fmla="*/ 324 w 452"/>
                <a:gd name="T97" fmla="*/ 552 h 1227"/>
                <a:gd name="T98" fmla="*/ 349 w 452"/>
                <a:gd name="T99" fmla="*/ 567 h 1227"/>
                <a:gd name="T100" fmla="*/ 345 w 452"/>
                <a:gd name="T101" fmla="*/ 594 h 1227"/>
                <a:gd name="T102" fmla="*/ 324 w 452"/>
                <a:gd name="T103" fmla="*/ 479 h 1227"/>
                <a:gd name="T104" fmla="*/ 105 w 452"/>
                <a:gd name="T105" fmla="*/ 472 h 1227"/>
                <a:gd name="T106" fmla="*/ 100 w 452"/>
                <a:gd name="T107" fmla="*/ 445 h 1227"/>
                <a:gd name="T108" fmla="*/ 324 w 452"/>
                <a:gd name="T109" fmla="*/ 429 h 1227"/>
                <a:gd name="T110" fmla="*/ 349 w 452"/>
                <a:gd name="T111" fmla="*/ 445 h 1227"/>
                <a:gd name="T112" fmla="*/ 345 w 452"/>
                <a:gd name="T113" fmla="*/ 472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2" h="1227">
                  <a:moveTo>
                    <a:pt x="387" y="362"/>
                  </a:moveTo>
                  <a:lnTo>
                    <a:pt x="387" y="362"/>
                  </a:lnTo>
                  <a:lnTo>
                    <a:pt x="387" y="362"/>
                  </a:lnTo>
                  <a:lnTo>
                    <a:pt x="385" y="351"/>
                  </a:lnTo>
                  <a:lnTo>
                    <a:pt x="383" y="341"/>
                  </a:lnTo>
                  <a:lnTo>
                    <a:pt x="376" y="330"/>
                  </a:lnTo>
                  <a:lnTo>
                    <a:pt x="370" y="322"/>
                  </a:lnTo>
                  <a:lnTo>
                    <a:pt x="364" y="314"/>
                  </a:lnTo>
                  <a:lnTo>
                    <a:pt x="356" y="309"/>
                  </a:lnTo>
                  <a:lnTo>
                    <a:pt x="345" y="303"/>
                  </a:lnTo>
                  <a:lnTo>
                    <a:pt x="335" y="301"/>
                  </a:lnTo>
                  <a:lnTo>
                    <a:pt x="335" y="291"/>
                  </a:lnTo>
                  <a:lnTo>
                    <a:pt x="335" y="291"/>
                  </a:lnTo>
                  <a:lnTo>
                    <a:pt x="333" y="278"/>
                  </a:lnTo>
                  <a:lnTo>
                    <a:pt x="328" y="266"/>
                  </a:lnTo>
                  <a:lnTo>
                    <a:pt x="322" y="255"/>
                  </a:lnTo>
                  <a:lnTo>
                    <a:pt x="316" y="245"/>
                  </a:lnTo>
                  <a:lnTo>
                    <a:pt x="305" y="236"/>
                  </a:lnTo>
                  <a:lnTo>
                    <a:pt x="295" y="232"/>
                  </a:lnTo>
                  <a:lnTo>
                    <a:pt x="282" y="228"/>
                  </a:lnTo>
                  <a:lnTo>
                    <a:pt x="270" y="226"/>
                  </a:lnTo>
                  <a:lnTo>
                    <a:pt x="251" y="226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6" y="17"/>
                  </a:lnTo>
                  <a:lnTo>
                    <a:pt x="234" y="8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2" y="2"/>
                  </a:lnTo>
                  <a:lnTo>
                    <a:pt x="218" y="8"/>
                  </a:lnTo>
                  <a:lnTo>
                    <a:pt x="215" y="17"/>
                  </a:lnTo>
                  <a:lnTo>
                    <a:pt x="215" y="27"/>
                  </a:lnTo>
                  <a:lnTo>
                    <a:pt x="201" y="226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6" y="236"/>
                  </a:lnTo>
                  <a:lnTo>
                    <a:pt x="136" y="245"/>
                  </a:lnTo>
                  <a:lnTo>
                    <a:pt x="128" y="255"/>
                  </a:lnTo>
                  <a:lnTo>
                    <a:pt x="123" y="266"/>
                  </a:lnTo>
                  <a:lnTo>
                    <a:pt x="119" y="278"/>
                  </a:lnTo>
                  <a:lnTo>
                    <a:pt x="117" y="291"/>
                  </a:lnTo>
                  <a:lnTo>
                    <a:pt x="117" y="301"/>
                  </a:lnTo>
                  <a:lnTo>
                    <a:pt x="117" y="301"/>
                  </a:lnTo>
                  <a:lnTo>
                    <a:pt x="107" y="303"/>
                  </a:lnTo>
                  <a:lnTo>
                    <a:pt x="96" y="309"/>
                  </a:lnTo>
                  <a:lnTo>
                    <a:pt x="88" y="314"/>
                  </a:lnTo>
                  <a:lnTo>
                    <a:pt x="80" y="322"/>
                  </a:lnTo>
                  <a:lnTo>
                    <a:pt x="73" y="330"/>
                  </a:lnTo>
                  <a:lnTo>
                    <a:pt x="69" y="341"/>
                  </a:lnTo>
                  <a:lnTo>
                    <a:pt x="67" y="351"/>
                  </a:lnTo>
                  <a:lnTo>
                    <a:pt x="65" y="362"/>
                  </a:lnTo>
                  <a:lnTo>
                    <a:pt x="65" y="362"/>
                  </a:lnTo>
                  <a:lnTo>
                    <a:pt x="65" y="362"/>
                  </a:lnTo>
                  <a:lnTo>
                    <a:pt x="52" y="364"/>
                  </a:lnTo>
                  <a:lnTo>
                    <a:pt x="40" y="368"/>
                  </a:lnTo>
                  <a:lnTo>
                    <a:pt x="29" y="374"/>
                  </a:lnTo>
                  <a:lnTo>
                    <a:pt x="19" y="380"/>
                  </a:lnTo>
                  <a:lnTo>
                    <a:pt x="11" y="391"/>
                  </a:lnTo>
                  <a:lnTo>
                    <a:pt x="6" y="401"/>
                  </a:lnTo>
                  <a:lnTo>
                    <a:pt x="2" y="414"/>
                  </a:lnTo>
                  <a:lnTo>
                    <a:pt x="0" y="426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2" y="1192"/>
                  </a:lnTo>
                  <a:lnTo>
                    <a:pt x="4" y="1200"/>
                  </a:lnTo>
                  <a:lnTo>
                    <a:pt x="8" y="1206"/>
                  </a:lnTo>
                  <a:lnTo>
                    <a:pt x="13" y="1213"/>
                  </a:lnTo>
                  <a:lnTo>
                    <a:pt x="19" y="1219"/>
                  </a:lnTo>
                  <a:lnTo>
                    <a:pt x="27" y="1223"/>
                  </a:lnTo>
                  <a:lnTo>
                    <a:pt x="36" y="1225"/>
                  </a:lnTo>
                  <a:lnTo>
                    <a:pt x="44" y="1227"/>
                  </a:lnTo>
                  <a:lnTo>
                    <a:pt x="126" y="1227"/>
                  </a:lnTo>
                  <a:lnTo>
                    <a:pt x="126" y="1227"/>
                  </a:lnTo>
                  <a:lnTo>
                    <a:pt x="128" y="1227"/>
                  </a:lnTo>
                  <a:lnTo>
                    <a:pt x="169" y="1227"/>
                  </a:lnTo>
                  <a:lnTo>
                    <a:pt x="169" y="1075"/>
                  </a:lnTo>
                  <a:lnTo>
                    <a:pt x="169" y="1075"/>
                  </a:lnTo>
                  <a:lnTo>
                    <a:pt x="172" y="1068"/>
                  </a:lnTo>
                  <a:lnTo>
                    <a:pt x="178" y="1066"/>
                  </a:lnTo>
                  <a:lnTo>
                    <a:pt x="276" y="1066"/>
                  </a:lnTo>
                  <a:lnTo>
                    <a:pt x="276" y="1066"/>
                  </a:lnTo>
                  <a:lnTo>
                    <a:pt x="280" y="1068"/>
                  </a:lnTo>
                  <a:lnTo>
                    <a:pt x="282" y="1075"/>
                  </a:lnTo>
                  <a:lnTo>
                    <a:pt x="282" y="1227"/>
                  </a:lnTo>
                  <a:lnTo>
                    <a:pt x="324" y="1227"/>
                  </a:lnTo>
                  <a:lnTo>
                    <a:pt x="324" y="1227"/>
                  </a:lnTo>
                  <a:lnTo>
                    <a:pt x="326" y="1227"/>
                  </a:lnTo>
                  <a:lnTo>
                    <a:pt x="408" y="1227"/>
                  </a:lnTo>
                  <a:lnTo>
                    <a:pt x="408" y="1227"/>
                  </a:lnTo>
                  <a:lnTo>
                    <a:pt x="416" y="1225"/>
                  </a:lnTo>
                  <a:lnTo>
                    <a:pt x="425" y="1223"/>
                  </a:lnTo>
                  <a:lnTo>
                    <a:pt x="431" y="1219"/>
                  </a:lnTo>
                  <a:lnTo>
                    <a:pt x="439" y="1213"/>
                  </a:lnTo>
                  <a:lnTo>
                    <a:pt x="443" y="1206"/>
                  </a:lnTo>
                  <a:lnTo>
                    <a:pt x="448" y="1200"/>
                  </a:lnTo>
                  <a:lnTo>
                    <a:pt x="450" y="1192"/>
                  </a:lnTo>
                  <a:lnTo>
                    <a:pt x="452" y="1183"/>
                  </a:lnTo>
                  <a:lnTo>
                    <a:pt x="452" y="426"/>
                  </a:lnTo>
                  <a:lnTo>
                    <a:pt x="452" y="426"/>
                  </a:lnTo>
                  <a:lnTo>
                    <a:pt x="450" y="414"/>
                  </a:lnTo>
                  <a:lnTo>
                    <a:pt x="445" y="401"/>
                  </a:lnTo>
                  <a:lnTo>
                    <a:pt x="441" y="391"/>
                  </a:lnTo>
                  <a:lnTo>
                    <a:pt x="433" y="380"/>
                  </a:lnTo>
                  <a:lnTo>
                    <a:pt x="422" y="374"/>
                  </a:lnTo>
                  <a:lnTo>
                    <a:pt x="412" y="368"/>
                  </a:lnTo>
                  <a:lnTo>
                    <a:pt x="399" y="364"/>
                  </a:lnTo>
                  <a:lnTo>
                    <a:pt x="387" y="362"/>
                  </a:lnTo>
                  <a:lnTo>
                    <a:pt x="387" y="362"/>
                  </a:lnTo>
                  <a:close/>
                  <a:moveTo>
                    <a:pt x="324" y="968"/>
                  </a:moveTo>
                  <a:lnTo>
                    <a:pt x="126" y="968"/>
                  </a:lnTo>
                  <a:lnTo>
                    <a:pt x="126" y="968"/>
                  </a:lnTo>
                  <a:lnTo>
                    <a:pt x="115" y="966"/>
                  </a:lnTo>
                  <a:lnTo>
                    <a:pt x="105" y="962"/>
                  </a:lnTo>
                  <a:lnTo>
                    <a:pt x="100" y="953"/>
                  </a:lnTo>
                  <a:lnTo>
                    <a:pt x="98" y="943"/>
                  </a:lnTo>
                  <a:lnTo>
                    <a:pt x="98" y="943"/>
                  </a:lnTo>
                  <a:lnTo>
                    <a:pt x="100" y="935"/>
                  </a:lnTo>
                  <a:lnTo>
                    <a:pt x="105" y="926"/>
                  </a:lnTo>
                  <a:lnTo>
                    <a:pt x="115" y="920"/>
                  </a:lnTo>
                  <a:lnTo>
                    <a:pt x="126" y="918"/>
                  </a:lnTo>
                  <a:lnTo>
                    <a:pt x="324" y="918"/>
                  </a:lnTo>
                  <a:lnTo>
                    <a:pt x="324" y="918"/>
                  </a:lnTo>
                  <a:lnTo>
                    <a:pt x="335" y="920"/>
                  </a:lnTo>
                  <a:lnTo>
                    <a:pt x="345" y="926"/>
                  </a:lnTo>
                  <a:lnTo>
                    <a:pt x="349" y="935"/>
                  </a:lnTo>
                  <a:lnTo>
                    <a:pt x="351" y="943"/>
                  </a:lnTo>
                  <a:lnTo>
                    <a:pt x="351" y="943"/>
                  </a:lnTo>
                  <a:lnTo>
                    <a:pt x="349" y="953"/>
                  </a:lnTo>
                  <a:lnTo>
                    <a:pt x="345" y="962"/>
                  </a:lnTo>
                  <a:lnTo>
                    <a:pt x="335" y="966"/>
                  </a:lnTo>
                  <a:lnTo>
                    <a:pt x="324" y="968"/>
                  </a:lnTo>
                  <a:lnTo>
                    <a:pt x="324" y="968"/>
                  </a:lnTo>
                  <a:close/>
                  <a:moveTo>
                    <a:pt x="324" y="847"/>
                  </a:moveTo>
                  <a:lnTo>
                    <a:pt x="126" y="847"/>
                  </a:lnTo>
                  <a:lnTo>
                    <a:pt x="126" y="847"/>
                  </a:lnTo>
                  <a:lnTo>
                    <a:pt x="115" y="845"/>
                  </a:lnTo>
                  <a:lnTo>
                    <a:pt x="105" y="838"/>
                  </a:lnTo>
                  <a:lnTo>
                    <a:pt x="100" y="830"/>
                  </a:lnTo>
                  <a:lnTo>
                    <a:pt x="98" y="822"/>
                  </a:lnTo>
                  <a:lnTo>
                    <a:pt x="98" y="822"/>
                  </a:lnTo>
                  <a:lnTo>
                    <a:pt x="100" y="811"/>
                  </a:lnTo>
                  <a:lnTo>
                    <a:pt x="105" y="803"/>
                  </a:lnTo>
                  <a:lnTo>
                    <a:pt x="115" y="799"/>
                  </a:lnTo>
                  <a:lnTo>
                    <a:pt x="126" y="797"/>
                  </a:lnTo>
                  <a:lnTo>
                    <a:pt x="324" y="797"/>
                  </a:lnTo>
                  <a:lnTo>
                    <a:pt x="324" y="797"/>
                  </a:lnTo>
                  <a:lnTo>
                    <a:pt x="335" y="799"/>
                  </a:lnTo>
                  <a:lnTo>
                    <a:pt x="345" y="803"/>
                  </a:lnTo>
                  <a:lnTo>
                    <a:pt x="349" y="811"/>
                  </a:lnTo>
                  <a:lnTo>
                    <a:pt x="351" y="822"/>
                  </a:lnTo>
                  <a:lnTo>
                    <a:pt x="351" y="822"/>
                  </a:lnTo>
                  <a:lnTo>
                    <a:pt x="349" y="830"/>
                  </a:lnTo>
                  <a:lnTo>
                    <a:pt x="345" y="838"/>
                  </a:lnTo>
                  <a:lnTo>
                    <a:pt x="335" y="845"/>
                  </a:lnTo>
                  <a:lnTo>
                    <a:pt x="324" y="847"/>
                  </a:lnTo>
                  <a:lnTo>
                    <a:pt x="324" y="847"/>
                  </a:lnTo>
                  <a:close/>
                  <a:moveTo>
                    <a:pt x="324" y="723"/>
                  </a:moveTo>
                  <a:lnTo>
                    <a:pt x="126" y="723"/>
                  </a:lnTo>
                  <a:lnTo>
                    <a:pt x="126" y="723"/>
                  </a:lnTo>
                  <a:lnTo>
                    <a:pt x="115" y="721"/>
                  </a:lnTo>
                  <a:lnTo>
                    <a:pt x="105" y="717"/>
                  </a:lnTo>
                  <a:lnTo>
                    <a:pt x="100" y="709"/>
                  </a:lnTo>
                  <a:lnTo>
                    <a:pt x="98" y="698"/>
                  </a:lnTo>
                  <a:lnTo>
                    <a:pt x="98" y="698"/>
                  </a:lnTo>
                  <a:lnTo>
                    <a:pt x="100" y="690"/>
                  </a:lnTo>
                  <a:lnTo>
                    <a:pt x="105" y="682"/>
                  </a:lnTo>
                  <a:lnTo>
                    <a:pt x="115" y="675"/>
                  </a:lnTo>
                  <a:lnTo>
                    <a:pt x="126" y="673"/>
                  </a:lnTo>
                  <a:lnTo>
                    <a:pt x="324" y="673"/>
                  </a:lnTo>
                  <a:lnTo>
                    <a:pt x="324" y="673"/>
                  </a:lnTo>
                  <a:lnTo>
                    <a:pt x="335" y="675"/>
                  </a:lnTo>
                  <a:lnTo>
                    <a:pt x="345" y="682"/>
                  </a:lnTo>
                  <a:lnTo>
                    <a:pt x="349" y="690"/>
                  </a:lnTo>
                  <a:lnTo>
                    <a:pt x="351" y="698"/>
                  </a:lnTo>
                  <a:lnTo>
                    <a:pt x="351" y="698"/>
                  </a:lnTo>
                  <a:lnTo>
                    <a:pt x="349" y="709"/>
                  </a:lnTo>
                  <a:lnTo>
                    <a:pt x="345" y="717"/>
                  </a:lnTo>
                  <a:lnTo>
                    <a:pt x="335" y="721"/>
                  </a:lnTo>
                  <a:lnTo>
                    <a:pt x="324" y="723"/>
                  </a:lnTo>
                  <a:lnTo>
                    <a:pt x="324" y="723"/>
                  </a:lnTo>
                  <a:close/>
                  <a:moveTo>
                    <a:pt x="324" y="602"/>
                  </a:moveTo>
                  <a:lnTo>
                    <a:pt x="126" y="602"/>
                  </a:lnTo>
                  <a:lnTo>
                    <a:pt x="126" y="602"/>
                  </a:lnTo>
                  <a:lnTo>
                    <a:pt x="115" y="600"/>
                  </a:lnTo>
                  <a:lnTo>
                    <a:pt x="105" y="594"/>
                  </a:lnTo>
                  <a:lnTo>
                    <a:pt x="100" y="585"/>
                  </a:lnTo>
                  <a:lnTo>
                    <a:pt x="98" y="577"/>
                  </a:lnTo>
                  <a:lnTo>
                    <a:pt x="98" y="577"/>
                  </a:lnTo>
                  <a:lnTo>
                    <a:pt x="100" y="567"/>
                  </a:lnTo>
                  <a:lnTo>
                    <a:pt x="105" y="558"/>
                  </a:lnTo>
                  <a:lnTo>
                    <a:pt x="115" y="554"/>
                  </a:lnTo>
                  <a:lnTo>
                    <a:pt x="126" y="552"/>
                  </a:lnTo>
                  <a:lnTo>
                    <a:pt x="324" y="552"/>
                  </a:lnTo>
                  <a:lnTo>
                    <a:pt x="324" y="552"/>
                  </a:lnTo>
                  <a:lnTo>
                    <a:pt x="335" y="554"/>
                  </a:lnTo>
                  <a:lnTo>
                    <a:pt x="345" y="558"/>
                  </a:lnTo>
                  <a:lnTo>
                    <a:pt x="349" y="567"/>
                  </a:lnTo>
                  <a:lnTo>
                    <a:pt x="351" y="577"/>
                  </a:lnTo>
                  <a:lnTo>
                    <a:pt x="351" y="577"/>
                  </a:lnTo>
                  <a:lnTo>
                    <a:pt x="349" y="585"/>
                  </a:lnTo>
                  <a:lnTo>
                    <a:pt x="345" y="594"/>
                  </a:lnTo>
                  <a:lnTo>
                    <a:pt x="335" y="600"/>
                  </a:lnTo>
                  <a:lnTo>
                    <a:pt x="324" y="602"/>
                  </a:lnTo>
                  <a:lnTo>
                    <a:pt x="324" y="602"/>
                  </a:lnTo>
                  <a:close/>
                  <a:moveTo>
                    <a:pt x="324" y="479"/>
                  </a:moveTo>
                  <a:lnTo>
                    <a:pt x="126" y="479"/>
                  </a:lnTo>
                  <a:lnTo>
                    <a:pt x="126" y="479"/>
                  </a:lnTo>
                  <a:lnTo>
                    <a:pt x="115" y="477"/>
                  </a:lnTo>
                  <a:lnTo>
                    <a:pt x="105" y="472"/>
                  </a:lnTo>
                  <a:lnTo>
                    <a:pt x="100" y="464"/>
                  </a:lnTo>
                  <a:lnTo>
                    <a:pt x="98" y="454"/>
                  </a:lnTo>
                  <a:lnTo>
                    <a:pt x="98" y="454"/>
                  </a:lnTo>
                  <a:lnTo>
                    <a:pt x="100" y="445"/>
                  </a:lnTo>
                  <a:lnTo>
                    <a:pt x="105" y="437"/>
                  </a:lnTo>
                  <a:lnTo>
                    <a:pt x="115" y="431"/>
                  </a:lnTo>
                  <a:lnTo>
                    <a:pt x="126" y="429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35" y="431"/>
                  </a:lnTo>
                  <a:lnTo>
                    <a:pt x="345" y="437"/>
                  </a:lnTo>
                  <a:lnTo>
                    <a:pt x="349" y="445"/>
                  </a:lnTo>
                  <a:lnTo>
                    <a:pt x="351" y="454"/>
                  </a:lnTo>
                  <a:lnTo>
                    <a:pt x="351" y="454"/>
                  </a:lnTo>
                  <a:lnTo>
                    <a:pt x="349" y="464"/>
                  </a:lnTo>
                  <a:lnTo>
                    <a:pt x="345" y="472"/>
                  </a:lnTo>
                  <a:lnTo>
                    <a:pt x="335" y="477"/>
                  </a:lnTo>
                  <a:lnTo>
                    <a:pt x="324" y="479"/>
                  </a:lnTo>
                  <a:lnTo>
                    <a:pt x="324" y="479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六边形 43">
            <a:extLst>
              <a:ext uri="{FF2B5EF4-FFF2-40B4-BE49-F238E27FC236}">
                <a16:creationId xmlns:a16="http://schemas.microsoft.com/office/drawing/2014/main" id="{FC077F98-E03A-4D2F-A001-F7E71C8EC660}"/>
              </a:ext>
            </a:extLst>
          </p:cNvPr>
          <p:cNvSpPr/>
          <p:nvPr/>
        </p:nvSpPr>
        <p:spPr>
          <a:xfrm>
            <a:off x="5644509" y="3888919"/>
            <a:ext cx="1349854" cy="1163668"/>
          </a:xfrm>
          <a:prstGeom prst="hexagon">
            <a:avLst/>
          </a:prstGeom>
          <a:solidFill>
            <a:srgbClr val="005B6A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智联网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434EF86-6C2D-4528-B685-7529B325C743}"/>
              </a:ext>
            </a:extLst>
          </p:cNvPr>
          <p:cNvGrpSpPr/>
          <p:nvPr/>
        </p:nvGrpSpPr>
        <p:grpSpPr>
          <a:xfrm flipH="1">
            <a:off x="7235700" y="2290570"/>
            <a:ext cx="437670" cy="681729"/>
            <a:chOff x="4192588" y="4171950"/>
            <a:chExt cx="1019175" cy="1587500"/>
          </a:xfrm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0E500BFF-70A1-42FE-8E42-98E773791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4729163"/>
              <a:ext cx="185738" cy="584200"/>
            </a:xfrm>
            <a:custGeom>
              <a:avLst/>
              <a:gdLst>
                <a:gd name="T0" fmla="*/ 117 w 117"/>
                <a:gd name="T1" fmla="*/ 339 h 368"/>
                <a:gd name="T2" fmla="*/ 117 w 117"/>
                <a:gd name="T3" fmla="*/ 339 h 368"/>
                <a:gd name="T4" fmla="*/ 115 w 117"/>
                <a:gd name="T5" fmla="*/ 350 h 368"/>
                <a:gd name="T6" fmla="*/ 109 w 117"/>
                <a:gd name="T7" fmla="*/ 360 h 368"/>
                <a:gd name="T8" fmla="*/ 100 w 117"/>
                <a:gd name="T9" fmla="*/ 366 h 368"/>
                <a:gd name="T10" fmla="*/ 88 w 117"/>
                <a:gd name="T11" fmla="*/ 368 h 368"/>
                <a:gd name="T12" fmla="*/ 31 w 117"/>
                <a:gd name="T13" fmla="*/ 368 h 368"/>
                <a:gd name="T14" fmla="*/ 31 w 117"/>
                <a:gd name="T15" fmla="*/ 368 h 368"/>
                <a:gd name="T16" fmla="*/ 19 w 117"/>
                <a:gd name="T17" fmla="*/ 366 h 368"/>
                <a:gd name="T18" fmla="*/ 11 w 117"/>
                <a:gd name="T19" fmla="*/ 360 h 368"/>
                <a:gd name="T20" fmla="*/ 4 w 117"/>
                <a:gd name="T21" fmla="*/ 350 h 368"/>
                <a:gd name="T22" fmla="*/ 0 w 117"/>
                <a:gd name="T23" fmla="*/ 339 h 368"/>
                <a:gd name="T24" fmla="*/ 0 w 117"/>
                <a:gd name="T25" fmla="*/ 32 h 368"/>
                <a:gd name="T26" fmla="*/ 0 w 117"/>
                <a:gd name="T27" fmla="*/ 32 h 368"/>
                <a:gd name="T28" fmla="*/ 4 w 117"/>
                <a:gd name="T29" fmla="*/ 19 h 368"/>
                <a:gd name="T30" fmla="*/ 11 w 117"/>
                <a:gd name="T31" fmla="*/ 11 h 368"/>
                <a:gd name="T32" fmla="*/ 19 w 117"/>
                <a:gd name="T33" fmla="*/ 5 h 368"/>
                <a:gd name="T34" fmla="*/ 31 w 117"/>
                <a:gd name="T35" fmla="*/ 0 h 368"/>
                <a:gd name="T36" fmla="*/ 88 w 117"/>
                <a:gd name="T37" fmla="*/ 0 h 368"/>
                <a:gd name="T38" fmla="*/ 88 w 117"/>
                <a:gd name="T39" fmla="*/ 0 h 368"/>
                <a:gd name="T40" fmla="*/ 100 w 117"/>
                <a:gd name="T41" fmla="*/ 5 h 368"/>
                <a:gd name="T42" fmla="*/ 109 w 117"/>
                <a:gd name="T43" fmla="*/ 11 h 368"/>
                <a:gd name="T44" fmla="*/ 115 w 117"/>
                <a:gd name="T45" fmla="*/ 19 h 368"/>
                <a:gd name="T46" fmla="*/ 117 w 117"/>
                <a:gd name="T47" fmla="*/ 32 h 368"/>
                <a:gd name="T48" fmla="*/ 117 w 117"/>
                <a:gd name="T49" fmla="*/ 33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368">
                  <a:moveTo>
                    <a:pt x="117" y="339"/>
                  </a:moveTo>
                  <a:lnTo>
                    <a:pt x="117" y="339"/>
                  </a:lnTo>
                  <a:lnTo>
                    <a:pt x="115" y="350"/>
                  </a:lnTo>
                  <a:lnTo>
                    <a:pt x="109" y="360"/>
                  </a:lnTo>
                  <a:lnTo>
                    <a:pt x="100" y="366"/>
                  </a:lnTo>
                  <a:lnTo>
                    <a:pt x="88" y="368"/>
                  </a:lnTo>
                  <a:lnTo>
                    <a:pt x="31" y="368"/>
                  </a:lnTo>
                  <a:lnTo>
                    <a:pt x="31" y="368"/>
                  </a:lnTo>
                  <a:lnTo>
                    <a:pt x="19" y="366"/>
                  </a:lnTo>
                  <a:lnTo>
                    <a:pt x="11" y="360"/>
                  </a:lnTo>
                  <a:lnTo>
                    <a:pt x="4" y="350"/>
                  </a:lnTo>
                  <a:lnTo>
                    <a:pt x="0" y="3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0" y="5"/>
                  </a:lnTo>
                  <a:lnTo>
                    <a:pt x="109" y="11"/>
                  </a:lnTo>
                  <a:lnTo>
                    <a:pt x="115" y="19"/>
                  </a:lnTo>
                  <a:lnTo>
                    <a:pt x="117" y="32"/>
                  </a:lnTo>
                  <a:lnTo>
                    <a:pt x="117" y="339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71E66650-5468-4C13-B407-43413A265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4537075"/>
              <a:ext cx="185738" cy="776288"/>
            </a:xfrm>
            <a:custGeom>
              <a:avLst/>
              <a:gdLst>
                <a:gd name="T0" fmla="*/ 117 w 117"/>
                <a:gd name="T1" fmla="*/ 460 h 489"/>
                <a:gd name="T2" fmla="*/ 117 w 117"/>
                <a:gd name="T3" fmla="*/ 460 h 489"/>
                <a:gd name="T4" fmla="*/ 113 w 117"/>
                <a:gd name="T5" fmla="*/ 471 h 489"/>
                <a:gd name="T6" fmla="*/ 106 w 117"/>
                <a:gd name="T7" fmla="*/ 481 h 489"/>
                <a:gd name="T8" fmla="*/ 98 w 117"/>
                <a:gd name="T9" fmla="*/ 487 h 489"/>
                <a:gd name="T10" fmla="*/ 85 w 117"/>
                <a:gd name="T11" fmla="*/ 489 h 489"/>
                <a:gd name="T12" fmla="*/ 29 w 117"/>
                <a:gd name="T13" fmla="*/ 489 h 489"/>
                <a:gd name="T14" fmla="*/ 29 w 117"/>
                <a:gd name="T15" fmla="*/ 489 h 489"/>
                <a:gd name="T16" fmla="*/ 18 w 117"/>
                <a:gd name="T17" fmla="*/ 487 h 489"/>
                <a:gd name="T18" fmla="*/ 8 w 117"/>
                <a:gd name="T19" fmla="*/ 481 h 489"/>
                <a:gd name="T20" fmla="*/ 2 w 117"/>
                <a:gd name="T21" fmla="*/ 471 h 489"/>
                <a:gd name="T22" fmla="*/ 0 w 117"/>
                <a:gd name="T23" fmla="*/ 460 h 489"/>
                <a:gd name="T24" fmla="*/ 0 w 117"/>
                <a:gd name="T25" fmla="*/ 29 h 489"/>
                <a:gd name="T26" fmla="*/ 0 w 117"/>
                <a:gd name="T27" fmla="*/ 29 h 489"/>
                <a:gd name="T28" fmla="*/ 2 w 117"/>
                <a:gd name="T29" fmla="*/ 19 h 489"/>
                <a:gd name="T30" fmla="*/ 8 w 117"/>
                <a:gd name="T31" fmla="*/ 9 h 489"/>
                <a:gd name="T32" fmla="*/ 18 w 117"/>
                <a:gd name="T33" fmla="*/ 2 h 489"/>
                <a:gd name="T34" fmla="*/ 29 w 117"/>
                <a:gd name="T35" fmla="*/ 0 h 489"/>
                <a:gd name="T36" fmla="*/ 85 w 117"/>
                <a:gd name="T37" fmla="*/ 0 h 489"/>
                <a:gd name="T38" fmla="*/ 85 w 117"/>
                <a:gd name="T39" fmla="*/ 0 h 489"/>
                <a:gd name="T40" fmla="*/ 98 w 117"/>
                <a:gd name="T41" fmla="*/ 2 h 489"/>
                <a:gd name="T42" fmla="*/ 106 w 117"/>
                <a:gd name="T43" fmla="*/ 9 h 489"/>
                <a:gd name="T44" fmla="*/ 113 w 117"/>
                <a:gd name="T45" fmla="*/ 19 h 489"/>
                <a:gd name="T46" fmla="*/ 117 w 117"/>
                <a:gd name="T47" fmla="*/ 29 h 489"/>
                <a:gd name="T48" fmla="*/ 117 w 117"/>
                <a:gd name="T49" fmla="*/ 46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489">
                  <a:moveTo>
                    <a:pt x="117" y="460"/>
                  </a:moveTo>
                  <a:lnTo>
                    <a:pt x="117" y="460"/>
                  </a:lnTo>
                  <a:lnTo>
                    <a:pt x="113" y="471"/>
                  </a:lnTo>
                  <a:lnTo>
                    <a:pt x="106" y="481"/>
                  </a:lnTo>
                  <a:lnTo>
                    <a:pt x="98" y="487"/>
                  </a:lnTo>
                  <a:lnTo>
                    <a:pt x="85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18" y="487"/>
                  </a:lnTo>
                  <a:lnTo>
                    <a:pt x="8" y="481"/>
                  </a:lnTo>
                  <a:lnTo>
                    <a:pt x="2" y="471"/>
                  </a:lnTo>
                  <a:lnTo>
                    <a:pt x="0" y="46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8" y="9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8" y="2"/>
                  </a:lnTo>
                  <a:lnTo>
                    <a:pt x="106" y="9"/>
                  </a:lnTo>
                  <a:lnTo>
                    <a:pt x="113" y="19"/>
                  </a:lnTo>
                  <a:lnTo>
                    <a:pt x="117" y="29"/>
                  </a:lnTo>
                  <a:lnTo>
                    <a:pt x="117" y="460"/>
                  </a:lnTo>
                  <a:close/>
                </a:path>
              </a:pathLst>
            </a:custGeom>
            <a:solidFill>
              <a:srgbClr val="25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B9CB9D26-4CDA-4E84-B740-83EE279FE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4171950"/>
              <a:ext cx="1019175" cy="1587500"/>
            </a:xfrm>
            <a:custGeom>
              <a:avLst/>
              <a:gdLst>
                <a:gd name="T0" fmla="*/ 88 w 642"/>
                <a:gd name="T1" fmla="*/ 0 h 1000"/>
                <a:gd name="T2" fmla="*/ 40 w 642"/>
                <a:gd name="T3" fmla="*/ 17 h 1000"/>
                <a:gd name="T4" fmla="*/ 8 w 642"/>
                <a:gd name="T5" fmla="*/ 59 h 1000"/>
                <a:gd name="T6" fmla="*/ 0 w 642"/>
                <a:gd name="T7" fmla="*/ 903 h 1000"/>
                <a:gd name="T8" fmla="*/ 8 w 642"/>
                <a:gd name="T9" fmla="*/ 941 h 1000"/>
                <a:gd name="T10" fmla="*/ 40 w 642"/>
                <a:gd name="T11" fmla="*/ 983 h 1000"/>
                <a:gd name="T12" fmla="*/ 88 w 642"/>
                <a:gd name="T13" fmla="*/ 1000 h 1000"/>
                <a:gd name="T14" fmla="*/ 573 w 642"/>
                <a:gd name="T15" fmla="*/ 997 h 1000"/>
                <a:gd name="T16" fmla="*/ 617 w 642"/>
                <a:gd name="T17" fmla="*/ 972 h 1000"/>
                <a:gd name="T18" fmla="*/ 640 w 642"/>
                <a:gd name="T19" fmla="*/ 924 h 1000"/>
                <a:gd name="T20" fmla="*/ 642 w 642"/>
                <a:gd name="T21" fmla="*/ 96 h 1000"/>
                <a:gd name="T22" fmla="*/ 627 w 642"/>
                <a:gd name="T23" fmla="*/ 42 h 1000"/>
                <a:gd name="T24" fmla="*/ 589 w 642"/>
                <a:gd name="T25" fmla="*/ 9 h 1000"/>
                <a:gd name="T26" fmla="*/ 556 w 642"/>
                <a:gd name="T27" fmla="*/ 0 h 1000"/>
                <a:gd name="T28" fmla="*/ 92 w 642"/>
                <a:gd name="T29" fmla="*/ 903 h 1000"/>
                <a:gd name="T30" fmla="*/ 73 w 642"/>
                <a:gd name="T31" fmla="*/ 891 h 1000"/>
                <a:gd name="T32" fmla="*/ 73 w 642"/>
                <a:gd name="T33" fmla="*/ 874 h 1000"/>
                <a:gd name="T34" fmla="*/ 92 w 642"/>
                <a:gd name="T35" fmla="*/ 862 h 1000"/>
                <a:gd name="T36" fmla="*/ 188 w 642"/>
                <a:gd name="T37" fmla="*/ 864 h 1000"/>
                <a:gd name="T38" fmla="*/ 201 w 642"/>
                <a:gd name="T39" fmla="*/ 882 h 1000"/>
                <a:gd name="T40" fmla="*/ 194 w 642"/>
                <a:gd name="T41" fmla="*/ 897 h 1000"/>
                <a:gd name="T42" fmla="*/ 180 w 642"/>
                <a:gd name="T43" fmla="*/ 903 h 1000"/>
                <a:gd name="T44" fmla="*/ 309 w 642"/>
                <a:gd name="T45" fmla="*/ 943 h 1000"/>
                <a:gd name="T46" fmla="*/ 278 w 642"/>
                <a:gd name="T47" fmla="*/ 926 h 1000"/>
                <a:gd name="T48" fmla="*/ 261 w 642"/>
                <a:gd name="T49" fmla="*/ 895 h 1000"/>
                <a:gd name="T50" fmla="*/ 261 w 642"/>
                <a:gd name="T51" fmla="*/ 870 h 1000"/>
                <a:gd name="T52" fmla="*/ 278 w 642"/>
                <a:gd name="T53" fmla="*/ 841 h 1000"/>
                <a:gd name="T54" fmla="*/ 309 w 642"/>
                <a:gd name="T55" fmla="*/ 824 h 1000"/>
                <a:gd name="T56" fmla="*/ 334 w 642"/>
                <a:gd name="T57" fmla="*/ 824 h 1000"/>
                <a:gd name="T58" fmla="*/ 364 w 642"/>
                <a:gd name="T59" fmla="*/ 841 h 1000"/>
                <a:gd name="T60" fmla="*/ 380 w 642"/>
                <a:gd name="T61" fmla="*/ 870 h 1000"/>
                <a:gd name="T62" fmla="*/ 380 w 642"/>
                <a:gd name="T63" fmla="*/ 895 h 1000"/>
                <a:gd name="T64" fmla="*/ 364 w 642"/>
                <a:gd name="T65" fmla="*/ 926 h 1000"/>
                <a:gd name="T66" fmla="*/ 334 w 642"/>
                <a:gd name="T67" fmla="*/ 943 h 1000"/>
                <a:gd name="T68" fmla="*/ 548 w 642"/>
                <a:gd name="T69" fmla="*/ 903 h 1000"/>
                <a:gd name="T70" fmla="*/ 451 w 642"/>
                <a:gd name="T71" fmla="*/ 901 h 1000"/>
                <a:gd name="T72" fmla="*/ 439 w 642"/>
                <a:gd name="T73" fmla="*/ 882 h 1000"/>
                <a:gd name="T74" fmla="*/ 445 w 642"/>
                <a:gd name="T75" fmla="*/ 868 h 1000"/>
                <a:gd name="T76" fmla="*/ 548 w 642"/>
                <a:gd name="T77" fmla="*/ 862 h 1000"/>
                <a:gd name="T78" fmla="*/ 562 w 642"/>
                <a:gd name="T79" fmla="*/ 868 h 1000"/>
                <a:gd name="T80" fmla="*/ 569 w 642"/>
                <a:gd name="T81" fmla="*/ 882 h 1000"/>
                <a:gd name="T82" fmla="*/ 556 w 642"/>
                <a:gd name="T83" fmla="*/ 901 h 1000"/>
                <a:gd name="T84" fmla="*/ 575 w 642"/>
                <a:gd name="T85" fmla="*/ 732 h 1000"/>
                <a:gd name="T86" fmla="*/ 566 w 642"/>
                <a:gd name="T87" fmla="*/ 753 h 1000"/>
                <a:gd name="T88" fmla="*/ 94 w 642"/>
                <a:gd name="T89" fmla="*/ 761 h 1000"/>
                <a:gd name="T90" fmla="*/ 75 w 642"/>
                <a:gd name="T91" fmla="*/ 753 h 1000"/>
                <a:gd name="T92" fmla="*/ 69 w 642"/>
                <a:gd name="T93" fmla="*/ 105 h 1000"/>
                <a:gd name="T94" fmla="*/ 75 w 642"/>
                <a:gd name="T95" fmla="*/ 86 h 1000"/>
                <a:gd name="T96" fmla="*/ 550 w 642"/>
                <a:gd name="T97" fmla="*/ 75 h 1000"/>
                <a:gd name="T98" fmla="*/ 566 w 642"/>
                <a:gd name="T99" fmla="*/ 86 h 1000"/>
                <a:gd name="T100" fmla="*/ 575 w 642"/>
                <a:gd name="T101" fmla="*/ 73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2" h="1000">
                  <a:moveTo>
                    <a:pt x="556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69" y="2"/>
                  </a:lnTo>
                  <a:lnTo>
                    <a:pt x="54" y="9"/>
                  </a:lnTo>
                  <a:lnTo>
                    <a:pt x="40" y="17"/>
                  </a:lnTo>
                  <a:lnTo>
                    <a:pt x="25" y="30"/>
                  </a:lnTo>
                  <a:lnTo>
                    <a:pt x="14" y="42"/>
                  </a:lnTo>
                  <a:lnTo>
                    <a:pt x="8" y="59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2" y="924"/>
                  </a:lnTo>
                  <a:lnTo>
                    <a:pt x="8" y="941"/>
                  </a:lnTo>
                  <a:lnTo>
                    <a:pt x="14" y="958"/>
                  </a:lnTo>
                  <a:lnTo>
                    <a:pt x="25" y="972"/>
                  </a:lnTo>
                  <a:lnTo>
                    <a:pt x="40" y="983"/>
                  </a:lnTo>
                  <a:lnTo>
                    <a:pt x="54" y="991"/>
                  </a:lnTo>
                  <a:lnTo>
                    <a:pt x="69" y="997"/>
                  </a:lnTo>
                  <a:lnTo>
                    <a:pt x="88" y="1000"/>
                  </a:lnTo>
                  <a:lnTo>
                    <a:pt x="556" y="1000"/>
                  </a:lnTo>
                  <a:lnTo>
                    <a:pt x="556" y="1000"/>
                  </a:lnTo>
                  <a:lnTo>
                    <a:pt x="573" y="997"/>
                  </a:lnTo>
                  <a:lnTo>
                    <a:pt x="589" y="991"/>
                  </a:lnTo>
                  <a:lnTo>
                    <a:pt x="604" y="983"/>
                  </a:lnTo>
                  <a:lnTo>
                    <a:pt x="617" y="972"/>
                  </a:lnTo>
                  <a:lnTo>
                    <a:pt x="627" y="958"/>
                  </a:lnTo>
                  <a:lnTo>
                    <a:pt x="635" y="941"/>
                  </a:lnTo>
                  <a:lnTo>
                    <a:pt x="640" y="924"/>
                  </a:lnTo>
                  <a:lnTo>
                    <a:pt x="642" y="9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0" y="78"/>
                  </a:lnTo>
                  <a:lnTo>
                    <a:pt x="635" y="59"/>
                  </a:lnTo>
                  <a:lnTo>
                    <a:pt x="627" y="42"/>
                  </a:lnTo>
                  <a:lnTo>
                    <a:pt x="617" y="30"/>
                  </a:lnTo>
                  <a:lnTo>
                    <a:pt x="604" y="17"/>
                  </a:lnTo>
                  <a:lnTo>
                    <a:pt x="589" y="9"/>
                  </a:lnTo>
                  <a:lnTo>
                    <a:pt x="573" y="2"/>
                  </a:lnTo>
                  <a:lnTo>
                    <a:pt x="556" y="0"/>
                  </a:lnTo>
                  <a:lnTo>
                    <a:pt x="556" y="0"/>
                  </a:lnTo>
                  <a:close/>
                  <a:moveTo>
                    <a:pt x="180" y="903"/>
                  </a:moveTo>
                  <a:lnTo>
                    <a:pt x="92" y="903"/>
                  </a:lnTo>
                  <a:lnTo>
                    <a:pt x="92" y="903"/>
                  </a:lnTo>
                  <a:lnTo>
                    <a:pt x="83" y="901"/>
                  </a:lnTo>
                  <a:lnTo>
                    <a:pt x="77" y="897"/>
                  </a:lnTo>
                  <a:lnTo>
                    <a:pt x="73" y="891"/>
                  </a:lnTo>
                  <a:lnTo>
                    <a:pt x="71" y="882"/>
                  </a:lnTo>
                  <a:lnTo>
                    <a:pt x="71" y="882"/>
                  </a:lnTo>
                  <a:lnTo>
                    <a:pt x="73" y="874"/>
                  </a:lnTo>
                  <a:lnTo>
                    <a:pt x="77" y="868"/>
                  </a:lnTo>
                  <a:lnTo>
                    <a:pt x="83" y="864"/>
                  </a:lnTo>
                  <a:lnTo>
                    <a:pt x="92" y="862"/>
                  </a:lnTo>
                  <a:lnTo>
                    <a:pt x="180" y="862"/>
                  </a:lnTo>
                  <a:lnTo>
                    <a:pt x="180" y="862"/>
                  </a:lnTo>
                  <a:lnTo>
                    <a:pt x="188" y="864"/>
                  </a:lnTo>
                  <a:lnTo>
                    <a:pt x="194" y="868"/>
                  </a:lnTo>
                  <a:lnTo>
                    <a:pt x="201" y="874"/>
                  </a:lnTo>
                  <a:lnTo>
                    <a:pt x="201" y="882"/>
                  </a:lnTo>
                  <a:lnTo>
                    <a:pt x="201" y="882"/>
                  </a:lnTo>
                  <a:lnTo>
                    <a:pt x="201" y="891"/>
                  </a:lnTo>
                  <a:lnTo>
                    <a:pt x="194" y="897"/>
                  </a:lnTo>
                  <a:lnTo>
                    <a:pt x="188" y="901"/>
                  </a:lnTo>
                  <a:lnTo>
                    <a:pt x="180" y="903"/>
                  </a:lnTo>
                  <a:lnTo>
                    <a:pt x="180" y="903"/>
                  </a:lnTo>
                  <a:close/>
                  <a:moveTo>
                    <a:pt x="322" y="943"/>
                  </a:moveTo>
                  <a:lnTo>
                    <a:pt x="322" y="943"/>
                  </a:lnTo>
                  <a:lnTo>
                    <a:pt x="309" y="943"/>
                  </a:lnTo>
                  <a:lnTo>
                    <a:pt x="299" y="939"/>
                  </a:lnTo>
                  <a:lnTo>
                    <a:pt x="288" y="933"/>
                  </a:lnTo>
                  <a:lnTo>
                    <a:pt x="278" y="926"/>
                  </a:lnTo>
                  <a:lnTo>
                    <a:pt x="272" y="916"/>
                  </a:lnTo>
                  <a:lnTo>
                    <a:pt x="265" y="908"/>
                  </a:lnTo>
                  <a:lnTo>
                    <a:pt x="261" y="895"/>
                  </a:lnTo>
                  <a:lnTo>
                    <a:pt x="261" y="882"/>
                  </a:lnTo>
                  <a:lnTo>
                    <a:pt x="261" y="882"/>
                  </a:lnTo>
                  <a:lnTo>
                    <a:pt x="261" y="870"/>
                  </a:lnTo>
                  <a:lnTo>
                    <a:pt x="265" y="859"/>
                  </a:lnTo>
                  <a:lnTo>
                    <a:pt x="272" y="849"/>
                  </a:lnTo>
                  <a:lnTo>
                    <a:pt x="278" y="841"/>
                  </a:lnTo>
                  <a:lnTo>
                    <a:pt x="288" y="832"/>
                  </a:lnTo>
                  <a:lnTo>
                    <a:pt x="299" y="828"/>
                  </a:lnTo>
                  <a:lnTo>
                    <a:pt x="309" y="824"/>
                  </a:lnTo>
                  <a:lnTo>
                    <a:pt x="322" y="822"/>
                  </a:lnTo>
                  <a:lnTo>
                    <a:pt x="322" y="822"/>
                  </a:lnTo>
                  <a:lnTo>
                    <a:pt x="334" y="824"/>
                  </a:lnTo>
                  <a:lnTo>
                    <a:pt x="345" y="828"/>
                  </a:lnTo>
                  <a:lnTo>
                    <a:pt x="355" y="832"/>
                  </a:lnTo>
                  <a:lnTo>
                    <a:pt x="364" y="841"/>
                  </a:lnTo>
                  <a:lnTo>
                    <a:pt x="372" y="849"/>
                  </a:lnTo>
                  <a:lnTo>
                    <a:pt x="378" y="859"/>
                  </a:lnTo>
                  <a:lnTo>
                    <a:pt x="380" y="870"/>
                  </a:lnTo>
                  <a:lnTo>
                    <a:pt x="382" y="882"/>
                  </a:lnTo>
                  <a:lnTo>
                    <a:pt x="382" y="882"/>
                  </a:lnTo>
                  <a:lnTo>
                    <a:pt x="380" y="895"/>
                  </a:lnTo>
                  <a:lnTo>
                    <a:pt x="378" y="908"/>
                  </a:lnTo>
                  <a:lnTo>
                    <a:pt x="372" y="916"/>
                  </a:lnTo>
                  <a:lnTo>
                    <a:pt x="364" y="926"/>
                  </a:lnTo>
                  <a:lnTo>
                    <a:pt x="355" y="933"/>
                  </a:lnTo>
                  <a:lnTo>
                    <a:pt x="345" y="939"/>
                  </a:lnTo>
                  <a:lnTo>
                    <a:pt x="334" y="943"/>
                  </a:lnTo>
                  <a:lnTo>
                    <a:pt x="322" y="943"/>
                  </a:lnTo>
                  <a:lnTo>
                    <a:pt x="322" y="943"/>
                  </a:lnTo>
                  <a:close/>
                  <a:moveTo>
                    <a:pt x="548" y="903"/>
                  </a:moveTo>
                  <a:lnTo>
                    <a:pt x="460" y="903"/>
                  </a:lnTo>
                  <a:lnTo>
                    <a:pt x="460" y="903"/>
                  </a:lnTo>
                  <a:lnTo>
                    <a:pt x="451" y="901"/>
                  </a:lnTo>
                  <a:lnTo>
                    <a:pt x="445" y="897"/>
                  </a:lnTo>
                  <a:lnTo>
                    <a:pt x="441" y="891"/>
                  </a:lnTo>
                  <a:lnTo>
                    <a:pt x="439" y="882"/>
                  </a:lnTo>
                  <a:lnTo>
                    <a:pt x="439" y="882"/>
                  </a:lnTo>
                  <a:lnTo>
                    <a:pt x="441" y="874"/>
                  </a:lnTo>
                  <a:lnTo>
                    <a:pt x="445" y="868"/>
                  </a:lnTo>
                  <a:lnTo>
                    <a:pt x="451" y="864"/>
                  </a:lnTo>
                  <a:lnTo>
                    <a:pt x="460" y="862"/>
                  </a:lnTo>
                  <a:lnTo>
                    <a:pt x="548" y="862"/>
                  </a:lnTo>
                  <a:lnTo>
                    <a:pt x="548" y="862"/>
                  </a:lnTo>
                  <a:lnTo>
                    <a:pt x="556" y="864"/>
                  </a:lnTo>
                  <a:lnTo>
                    <a:pt x="562" y="868"/>
                  </a:lnTo>
                  <a:lnTo>
                    <a:pt x="566" y="874"/>
                  </a:lnTo>
                  <a:lnTo>
                    <a:pt x="569" y="882"/>
                  </a:lnTo>
                  <a:lnTo>
                    <a:pt x="569" y="882"/>
                  </a:lnTo>
                  <a:lnTo>
                    <a:pt x="566" y="891"/>
                  </a:lnTo>
                  <a:lnTo>
                    <a:pt x="562" y="897"/>
                  </a:lnTo>
                  <a:lnTo>
                    <a:pt x="556" y="901"/>
                  </a:lnTo>
                  <a:lnTo>
                    <a:pt x="548" y="903"/>
                  </a:lnTo>
                  <a:lnTo>
                    <a:pt x="548" y="903"/>
                  </a:lnTo>
                  <a:close/>
                  <a:moveTo>
                    <a:pt x="575" y="732"/>
                  </a:moveTo>
                  <a:lnTo>
                    <a:pt x="575" y="732"/>
                  </a:lnTo>
                  <a:lnTo>
                    <a:pt x="573" y="742"/>
                  </a:lnTo>
                  <a:lnTo>
                    <a:pt x="566" y="753"/>
                  </a:lnTo>
                  <a:lnTo>
                    <a:pt x="558" y="759"/>
                  </a:lnTo>
                  <a:lnTo>
                    <a:pt x="550" y="761"/>
                  </a:lnTo>
                  <a:lnTo>
                    <a:pt x="94" y="761"/>
                  </a:lnTo>
                  <a:lnTo>
                    <a:pt x="94" y="761"/>
                  </a:lnTo>
                  <a:lnTo>
                    <a:pt x="83" y="759"/>
                  </a:lnTo>
                  <a:lnTo>
                    <a:pt x="75" y="753"/>
                  </a:lnTo>
                  <a:lnTo>
                    <a:pt x="71" y="742"/>
                  </a:lnTo>
                  <a:lnTo>
                    <a:pt x="69" y="732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71" y="94"/>
                  </a:lnTo>
                  <a:lnTo>
                    <a:pt x="75" y="86"/>
                  </a:lnTo>
                  <a:lnTo>
                    <a:pt x="83" y="80"/>
                  </a:lnTo>
                  <a:lnTo>
                    <a:pt x="94" y="75"/>
                  </a:lnTo>
                  <a:lnTo>
                    <a:pt x="550" y="75"/>
                  </a:lnTo>
                  <a:lnTo>
                    <a:pt x="550" y="75"/>
                  </a:lnTo>
                  <a:lnTo>
                    <a:pt x="558" y="80"/>
                  </a:lnTo>
                  <a:lnTo>
                    <a:pt x="566" y="86"/>
                  </a:lnTo>
                  <a:lnTo>
                    <a:pt x="573" y="94"/>
                  </a:lnTo>
                  <a:lnTo>
                    <a:pt x="575" y="105"/>
                  </a:lnTo>
                  <a:lnTo>
                    <a:pt x="575" y="73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0F63B822-12E0-43D0-B00A-A8560D46D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4868863"/>
              <a:ext cx="185738" cy="444500"/>
            </a:xfrm>
            <a:custGeom>
              <a:avLst/>
              <a:gdLst>
                <a:gd name="T0" fmla="*/ 117 w 117"/>
                <a:gd name="T1" fmla="*/ 251 h 280"/>
                <a:gd name="T2" fmla="*/ 117 w 117"/>
                <a:gd name="T3" fmla="*/ 251 h 280"/>
                <a:gd name="T4" fmla="*/ 115 w 117"/>
                <a:gd name="T5" fmla="*/ 262 h 280"/>
                <a:gd name="T6" fmla="*/ 109 w 117"/>
                <a:gd name="T7" fmla="*/ 272 h 280"/>
                <a:gd name="T8" fmla="*/ 98 w 117"/>
                <a:gd name="T9" fmla="*/ 278 h 280"/>
                <a:gd name="T10" fmla="*/ 86 w 117"/>
                <a:gd name="T11" fmla="*/ 280 h 280"/>
                <a:gd name="T12" fmla="*/ 29 w 117"/>
                <a:gd name="T13" fmla="*/ 280 h 280"/>
                <a:gd name="T14" fmla="*/ 29 w 117"/>
                <a:gd name="T15" fmla="*/ 280 h 280"/>
                <a:gd name="T16" fmla="*/ 19 w 117"/>
                <a:gd name="T17" fmla="*/ 278 h 280"/>
                <a:gd name="T18" fmla="*/ 8 w 117"/>
                <a:gd name="T19" fmla="*/ 272 h 280"/>
                <a:gd name="T20" fmla="*/ 2 w 117"/>
                <a:gd name="T21" fmla="*/ 262 h 280"/>
                <a:gd name="T22" fmla="*/ 0 w 117"/>
                <a:gd name="T23" fmla="*/ 251 h 280"/>
                <a:gd name="T24" fmla="*/ 0 w 117"/>
                <a:gd name="T25" fmla="*/ 30 h 280"/>
                <a:gd name="T26" fmla="*/ 0 w 117"/>
                <a:gd name="T27" fmla="*/ 30 h 280"/>
                <a:gd name="T28" fmla="*/ 2 w 117"/>
                <a:gd name="T29" fmla="*/ 17 h 280"/>
                <a:gd name="T30" fmla="*/ 8 w 117"/>
                <a:gd name="T31" fmla="*/ 9 h 280"/>
                <a:gd name="T32" fmla="*/ 19 w 117"/>
                <a:gd name="T33" fmla="*/ 2 h 280"/>
                <a:gd name="T34" fmla="*/ 29 w 117"/>
                <a:gd name="T35" fmla="*/ 0 h 280"/>
                <a:gd name="T36" fmla="*/ 86 w 117"/>
                <a:gd name="T37" fmla="*/ 0 h 280"/>
                <a:gd name="T38" fmla="*/ 86 w 117"/>
                <a:gd name="T39" fmla="*/ 0 h 280"/>
                <a:gd name="T40" fmla="*/ 98 w 117"/>
                <a:gd name="T41" fmla="*/ 2 h 280"/>
                <a:gd name="T42" fmla="*/ 109 w 117"/>
                <a:gd name="T43" fmla="*/ 9 h 280"/>
                <a:gd name="T44" fmla="*/ 115 w 117"/>
                <a:gd name="T45" fmla="*/ 17 h 280"/>
                <a:gd name="T46" fmla="*/ 117 w 117"/>
                <a:gd name="T47" fmla="*/ 30 h 280"/>
                <a:gd name="T48" fmla="*/ 117 w 117"/>
                <a:gd name="T49" fmla="*/ 25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280">
                  <a:moveTo>
                    <a:pt x="117" y="251"/>
                  </a:moveTo>
                  <a:lnTo>
                    <a:pt x="117" y="251"/>
                  </a:lnTo>
                  <a:lnTo>
                    <a:pt x="115" y="262"/>
                  </a:lnTo>
                  <a:lnTo>
                    <a:pt x="109" y="272"/>
                  </a:lnTo>
                  <a:lnTo>
                    <a:pt x="98" y="278"/>
                  </a:lnTo>
                  <a:lnTo>
                    <a:pt x="86" y="280"/>
                  </a:lnTo>
                  <a:lnTo>
                    <a:pt x="29" y="280"/>
                  </a:lnTo>
                  <a:lnTo>
                    <a:pt x="29" y="280"/>
                  </a:lnTo>
                  <a:lnTo>
                    <a:pt x="19" y="278"/>
                  </a:lnTo>
                  <a:lnTo>
                    <a:pt x="8" y="272"/>
                  </a:lnTo>
                  <a:lnTo>
                    <a:pt x="2" y="262"/>
                  </a:lnTo>
                  <a:lnTo>
                    <a:pt x="0" y="25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8" y="2"/>
                  </a:lnTo>
                  <a:lnTo>
                    <a:pt x="109" y="9"/>
                  </a:lnTo>
                  <a:lnTo>
                    <a:pt x="115" y="17"/>
                  </a:lnTo>
                  <a:lnTo>
                    <a:pt x="117" y="30"/>
                  </a:lnTo>
                  <a:lnTo>
                    <a:pt x="117" y="25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43E33004-9DE0-489B-848C-B79CBE912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4391025"/>
              <a:ext cx="368300" cy="261938"/>
            </a:xfrm>
            <a:custGeom>
              <a:avLst/>
              <a:gdLst>
                <a:gd name="T0" fmla="*/ 213 w 232"/>
                <a:gd name="T1" fmla="*/ 0 h 165"/>
                <a:gd name="T2" fmla="*/ 232 w 232"/>
                <a:gd name="T3" fmla="*/ 126 h 165"/>
                <a:gd name="T4" fmla="*/ 194 w 232"/>
                <a:gd name="T5" fmla="*/ 103 h 165"/>
                <a:gd name="T6" fmla="*/ 192 w 232"/>
                <a:gd name="T7" fmla="*/ 107 h 165"/>
                <a:gd name="T8" fmla="*/ 192 w 232"/>
                <a:gd name="T9" fmla="*/ 107 h 165"/>
                <a:gd name="T10" fmla="*/ 182 w 232"/>
                <a:gd name="T11" fmla="*/ 119 h 165"/>
                <a:gd name="T12" fmla="*/ 171 w 232"/>
                <a:gd name="T13" fmla="*/ 130 h 165"/>
                <a:gd name="T14" fmla="*/ 161 w 232"/>
                <a:gd name="T15" fmla="*/ 140 h 165"/>
                <a:gd name="T16" fmla="*/ 151 w 232"/>
                <a:gd name="T17" fmla="*/ 149 h 165"/>
                <a:gd name="T18" fmla="*/ 138 w 232"/>
                <a:gd name="T19" fmla="*/ 155 h 165"/>
                <a:gd name="T20" fmla="*/ 125 w 232"/>
                <a:gd name="T21" fmla="*/ 159 h 165"/>
                <a:gd name="T22" fmla="*/ 113 w 232"/>
                <a:gd name="T23" fmla="*/ 163 h 165"/>
                <a:gd name="T24" fmla="*/ 100 w 232"/>
                <a:gd name="T25" fmla="*/ 165 h 165"/>
                <a:gd name="T26" fmla="*/ 100 w 232"/>
                <a:gd name="T27" fmla="*/ 165 h 165"/>
                <a:gd name="T28" fmla="*/ 77 w 232"/>
                <a:gd name="T29" fmla="*/ 165 h 165"/>
                <a:gd name="T30" fmla="*/ 54 w 232"/>
                <a:gd name="T31" fmla="*/ 161 h 165"/>
                <a:gd name="T32" fmla="*/ 29 w 232"/>
                <a:gd name="T33" fmla="*/ 153 h 165"/>
                <a:gd name="T34" fmla="*/ 6 w 232"/>
                <a:gd name="T35" fmla="*/ 140 h 165"/>
                <a:gd name="T36" fmla="*/ 0 w 232"/>
                <a:gd name="T37" fmla="*/ 136 h 165"/>
                <a:gd name="T38" fmla="*/ 0 w 232"/>
                <a:gd name="T39" fmla="*/ 136 h 165"/>
                <a:gd name="T40" fmla="*/ 23 w 232"/>
                <a:gd name="T41" fmla="*/ 136 h 165"/>
                <a:gd name="T42" fmla="*/ 23 w 232"/>
                <a:gd name="T43" fmla="*/ 136 h 165"/>
                <a:gd name="T44" fmla="*/ 36 w 232"/>
                <a:gd name="T45" fmla="*/ 134 h 165"/>
                <a:gd name="T46" fmla="*/ 50 w 232"/>
                <a:gd name="T47" fmla="*/ 130 h 165"/>
                <a:gd name="T48" fmla="*/ 63 w 232"/>
                <a:gd name="T49" fmla="*/ 126 h 165"/>
                <a:gd name="T50" fmla="*/ 73 w 232"/>
                <a:gd name="T51" fmla="*/ 119 h 165"/>
                <a:gd name="T52" fmla="*/ 86 w 232"/>
                <a:gd name="T53" fmla="*/ 111 h 165"/>
                <a:gd name="T54" fmla="*/ 94 w 232"/>
                <a:gd name="T55" fmla="*/ 103 h 165"/>
                <a:gd name="T56" fmla="*/ 105 w 232"/>
                <a:gd name="T57" fmla="*/ 92 h 165"/>
                <a:gd name="T58" fmla="*/ 111 w 232"/>
                <a:gd name="T59" fmla="*/ 82 h 165"/>
                <a:gd name="T60" fmla="*/ 121 w 232"/>
                <a:gd name="T61" fmla="*/ 65 h 165"/>
                <a:gd name="T62" fmla="*/ 125 w 232"/>
                <a:gd name="T63" fmla="*/ 59 h 165"/>
                <a:gd name="T64" fmla="*/ 88 w 232"/>
                <a:gd name="T65" fmla="*/ 38 h 165"/>
                <a:gd name="T66" fmla="*/ 213 w 232"/>
                <a:gd name="T67" fmla="*/ 0 h 165"/>
                <a:gd name="T68" fmla="*/ 213 w 232"/>
                <a:gd name="T6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165">
                  <a:moveTo>
                    <a:pt x="213" y="0"/>
                  </a:moveTo>
                  <a:lnTo>
                    <a:pt x="232" y="126"/>
                  </a:lnTo>
                  <a:lnTo>
                    <a:pt x="194" y="103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182" y="119"/>
                  </a:lnTo>
                  <a:lnTo>
                    <a:pt x="171" y="130"/>
                  </a:lnTo>
                  <a:lnTo>
                    <a:pt x="161" y="140"/>
                  </a:lnTo>
                  <a:lnTo>
                    <a:pt x="151" y="149"/>
                  </a:lnTo>
                  <a:lnTo>
                    <a:pt x="138" y="155"/>
                  </a:lnTo>
                  <a:lnTo>
                    <a:pt x="125" y="159"/>
                  </a:lnTo>
                  <a:lnTo>
                    <a:pt x="113" y="163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77" y="165"/>
                  </a:lnTo>
                  <a:lnTo>
                    <a:pt x="54" y="161"/>
                  </a:lnTo>
                  <a:lnTo>
                    <a:pt x="29" y="153"/>
                  </a:lnTo>
                  <a:lnTo>
                    <a:pt x="6" y="140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23" y="136"/>
                  </a:lnTo>
                  <a:lnTo>
                    <a:pt x="23" y="136"/>
                  </a:lnTo>
                  <a:lnTo>
                    <a:pt x="36" y="134"/>
                  </a:lnTo>
                  <a:lnTo>
                    <a:pt x="50" y="130"/>
                  </a:lnTo>
                  <a:lnTo>
                    <a:pt x="63" y="126"/>
                  </a:lnTo>
                  <a:lnTo>
                    <a:pt x="73" y="119"/>
                  </a:lnTo>
                  <a:lnTo>
                    <a:pt x="86" y="111"/>
                  </a:lnTo>
                  <a:lnTo>
                    <a:pt x="94" y="103"/>
                  </a:lnTo>
                  <a:lnTo>
                    <a:pt x="105" y="92"/>
                  </a:lnTo>
                  <a:lnTo>
                    <a:pt x="111" y="82"/>
                  </a:lnTo>
                  <a:lnTo>
                    <a:pt x="121" y="65"/>
                  </a:lnTo>
                  <a:lnTo>
                    <a:pt x="125" y="59"/>
                  </a:lnTo>
                  <a:lnTo>
                    <a:pt x="88" y="38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06DF924-AD43-4789-8879-841B0BC13969}"/>
              </a:ext>
            </a:extLst>
          </p:cNvPr>
          <p:cNvGrpSpPr/>
          <p:nvPr/>
        </p:nvGrpSpPr>
        <p:grpSpPr>
          <a:xfrm>
            <a:off x="5915411" y="2846425"/>
            <a:ext cx="816209" cy="767031"/>
            <a:chOff x="6902450" y="1241425"/>
            <a:chExt cx="1633537" cy="1535113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DC05A38B-02DC-4882-AD3C-F80F1B9FF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2450" y="1241425"/>
              <a:ext cx="1504950" cy="1316038"/>
            </a:xfrm>
            <a:custGeom>
              <a:avLst/>
              <a:gdLst>
                <a:gd name="T0" fmla="*/ 719 w 948"/>
                <a:gd name="T1" fmla="*/ 235 h 829"/>
                <a:gd name="T2" fmla="*/ 694 w 948"/>
                <a:gd name="T3" fmla="*/ 273 h 829"/>
                <a:gd name="T4" fmla="*/ 948 w 948"/>
                <a:gd name="T5" fmla="*/ 365 h 829"/>
                <a:gd name="T6" fmla="*/ 375 w 948"/>
                <a:gd name="T7" fmla="*/ 254 h 829"/>
                <a:gd name="T8" fmla="*/ 496 w 948"/>
                <a:gd name="T9" fmla="*/ 238 h 829"/>
                <a:gd name="T10" fmla="*/ 617 w 948"/>
                <a:gd name="T11" fmla="*/ 183 h 829"/>
                <a:gd name="T12" fmla="*/ 513 w 948"/>
                <a:gd name="T13" fmla="*/ 6 h 829"/>
                <a:gd name="T14" fmla="*/ 419 w 948"/>
                <a:gd name="T15" fmla="*/ 150 h 829"/>
                <a:gd name="T16" fmla="*/ 375 w 948"/>
                <a:gd name="T17" fmla="*/ 254 h 829"/>
                <a:gd name="T18" fmla="*/ 673 w 948"/>
                <a:gd name="T19" fmla="*/ 283 h 829"/>
                <a:gd name="T20" fmla="*/ 632 w 948"/>
                <a:gd name="T21" fmla="*/ 277 h 829"/>
                <a:gd name="T22" fmla="*/ 602 w 948"/>
                <a:gd name="T23" fmla="*/ 242 h 829"/>
                <a:gd name="T24" fmla="*/ 407 w 948"/>
                <a:gd name="T25" fmla="*/ 304 h 829"/>
                <a:gd name="T26" fmla="*/ 382 w 948"/>
                <a:gd name="T27" fmla="*/ 352 h 829"/>
                <a:gd name="T28" fmla="*/ 346 w 948"/>
                <a:gd name="T29" fmla="*/ 360 h 829"/>
                <a:gd name="T30" fmla="*/ 346 w 948"/>
                <a:gd name="T31" fmla="*/ 590 h 829"/>
                <a:gd name="T32" fmla="*/ 388 w 948"/>
                <a:gd name="T33" fmla="*/ 633 h 829"/>
                <a:gd name="T34" fmla="*/ 509 w 948"/>
                <a:gd name="T35" fmla="*/ 683 h 829"/>
                <a:gd name="T36" fmla="*/ 669 w 948"/>
                <a:gd name="T37" fmla="*/ 661 h 829"/>
                <a:gd name="T38" fmla="*/ 357 w 948"/>
                <a:gd name="T39" fmla="*/ 696 h 829"/>
                <a:gd name="T40" fmla="*/ 477 w 948"/>
                <a:gd name="T41" fmla="*/ 811 h 829"/>
                <a:gd name="T42" fmla="*/ 627 w 948"/>
                <a:gd name="T43" fmla="*/ 715 h 829"/>
                <a:gd name="T44" fmla="*/ 421 w 948"/>
                <a:gd name="T45" fmla="*/ 690 h 829"/>
                <a:gd name="T46" fmla="*/ 307 w 948"/>
                <a:gd name="T47" fmla="*/ 342 h 829"/>
                <a:gd name="T48" fmla="*/ 144 w 948"/>
                <a:gd name="T49" fmla="*/ 465 h 829"/>
                <a:gd name="T50" fmla="*/ 155 w 948"/>
                <a:gd name="T51" fmla="*/ 515 h 829"/>
                <a:gd name="T52" fmla="*/ 284 w 948"/>
                <a:gd name="T53" fmla="*/ 611 h 829"/>
                <a:gd name="T54" fmla="*/ 313 w 948"/>
                <a:gd name="T55" fmla="*/ 590 h 829"/>
                <a:gd name="T56" fmla="*/ 315 w 948"/>
                <a:gd name="T57" fmla="*/ 350 h 829"/>
                <a:gd name="T58" fmla="*/ 48 w 948"/>
                <a:gd name="T59" fmla="*/ 471 h 829"/>
                <a:gd name="T60" fmla="*/ 2 w 948"/>
                <a:gd name="T61" fmla="*/ 506 h 829"/>
                <a:gd name="T62" fmla="*/ 52 w 948"/>
                <a:gd name="T63" fmla="*/ 533 h 829"/>
                <a:gd name="T64" fmla="*/ 661 w 948"/>
                <a:gd name="T65" fmla="*/ 165 h 829"/>
                <a:gd name="T66" fmla="*/ 705 w 948"/>
                <a:gd name="T67" fmla="*/ 185 h 829"/>
                <a:gd name="T68" fmla="*/ 807 w 948"/>
                <a:gd name="T69" fmla="*/ 219 h 829"/>
                <a:gd name="T70" fmla="*/ 819 w 948"/>
                <a:gd name="T71" fmla="*/ 138 h 829"/>
                <a:gd name="T72" fmla="*/ 642 w 948"/>
                <a:gd name="T73" fmla="*/ 27 h 829"/>
                <a:gd name="T74" fmla="*/ 571 w 948"/>
                <a:gd name="T75" fmla="*/ 42 h 829"/>
                <a:gd name="T76" fmla="*/ 661 w 948"/>
                <a:gd name="T77" fmla="*/ 165 h 829"/>
                <a:gd name="T78" fmla="*/ 290 w 948"/>
                <a:gd name="T79" fmla="*/ 686 h 829"/>
                <a:gd name="T80" fmla="*/ 275 w 948"/>
                <a:gd name="T81" fmla="*/ 633 h 829"/>
                <a:gd name="T82" fmla="*/ 134 w 948"/>
                <a:gd name="T83" fmla="*/ 546 h 829"/>
                <a:gd name="T84" fmla="*/ 84 w 948"/>
                <a:gd name="T85" fmla="*/ 554 h 829"/>
                <a:gd name="T86" fmla="*/ 36 w 948"/>
                <a:gd name="T87" fmla="*/ 658 h 829"/>
                <a:gd name="T88" fmla="*/ 167 w 948"/>
                <a:gd name="T89" fmla="*/ 798 h 829"/>
                <a:gd name="T90" fmla="*/ 342 w 948"/>
                <a:gd name="T91" fmla="*/ 829 h 829"/>
                <a:gd name="T92" fmla="*/ 332 w 948"/>
                <a:gd name="T93" fmla="*/ 702 h 829"/>
                <a:gd name="T94" fmla="*/ 127 w 948"/>
                <a:gd name="T95" fmla="*/ 448 h 829"/>
                <a:gd name="T96" fmla="*/ 292 w 948"/>
                <a:gd name="T97" fmla="*/ 313 h 829"/>
                <a:gd name="T98" fmla="*/ 309 w 948"/>
                <a:gd name="T99" fmla="*/ 263 h 829"/>
                <a:gd name="T100" fmla="*/ 352 w 948"/>
                <a:gd name="T101" fmla="*/ 248 h 829"/>
                <a:gd name="T102" fmla="*/ 396 w 948"/>
                <a:gd name="T103" fmla="*/ 144 h 829"/>
                <a:gd name="T104" fmla="*/ 490 w 948"/>
                <a:gd name="T105" fmla="*/ 0 h 829"/>
                <a:gd name="T106" fmla="*/ 273 w 948"/>
                <a:gd name="T107" fmla="*/ 48 h 829"/>
                <a:gd name="T108" fmla="*/ 102 w 948"/>
                <a:gd name="T109" fmla="*/ 185 h 829"/>
                <a:gd name="T110" fmla="*/ 17 w 948"/>
                <a:gd name="T111" fmla="*/ 356 h 829"/>
                <a:gd name="T112" fmla="*/ 71 w 948"/>
                <a:gd name="T113" fmla="*/ 448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8" h="829">
                  <a:moveTo>
                    <a:pt x="909" y="263"/>
                  </a:moveTo>
                  <a:lnTo>
                    <a:pt x="909" y="263"/>
                  </a:lnTo>
                  <a:lnTo>
                    <a:pt x="863" y="252"/>
                  </a:lnTo>
                  <a:lnTo>
                    <a:pt x="815" y="244"/>
                  </a:lnTo>
                  <a:lnTo>
                    <a:pt x="767" y="238"/>
                  </a:lnTo>
                  <a:lnTo>
                    <a:pt x="719" y="235"/>
                  </a:lnTo>
                  <a:lnTo>
                    <a:pt x="719" y="235"/>
                  </a:lnTo>
                  <a:lnTo>
                    <a:pt x="715" y="246"/>
                  </a:lnTo>
                  <a:lnTo>
                    <a:pt x="711" y="256"/>
                  </a:lnTo>
                  <a:lnTo>
                    <a:pt x="702" y="267"/>
                  </a:lnTo>
                  <a:lnTo>
                    <a:pt x="694" y="273"/>
                  </a:lnTo>
                  <a:lnTo>
                    <a:pt x="694" y="273"/>
                  </a:lnTo>
                  <a:lnTo>
                    <a:pt x="705" y="310"/>
                  </a:lnTo>
                  <a:lnTo>
                    <a:pt x="715" y="348"/>
                  </a:lnTo>
                  <a:lnTo>
                    <a:pt x="723" y="385"/>
                  </a:lnTo>
                  <a:lnTo>
                    <a:pt x="730" y="425"/>
                  </a:lnTo>
                  <a:lnTo>
                    <a:pt x="948" y="365"/>
                  </a:lnTo>
                  <a:lnTo>
                    <a:pt x="948" y="365"/>
                  </a:lnTo>
                  <a:lnTo>
                    <a:pt x="940" y="338"/>
                  </a:lnTo>
                  <a:lnTo>
                    <a:pt x="932" y="313"/>
                  </a:lnTo>
                  <a:lnTo>
                    <a:pt x="921" y="288"/>
                  </a:lnTo>
                  <a:lnTo>
                    <a:pt x="909" y="263"/>
                  </a:lnTo>
                  <a:lnTo>
                    <a:pt x="909" y="263"/>
                  </a:lnTo>
                  <a:close/>
                  <a:moveTo>
                    <a:pt x="375" y="254"/>
                  </a:moveTo>
                  <a:lnTo>
                    <a:pt x="375" y="254"/>
                  </a:lnTo>
                  <a:lnTo>
                    <a:pt x="388" y="260"/>
                  </a:lnTo>
                  <a:lnTo>
                    <a:pt x="396" y="271"/>
                  </a:lnTo>
                  <a:lnTo>
                    <a:pt x="396" y="271"/>
                  </a:lnTo>
                  <a:lnTo>
                    <a:pt x="446" y="254"/>
                  </a:lnTo>
                  <a:lnTo>
                    <a:pt x="496" y="238"/>
                  </a:lnTo>
                  <a:lnTo>
                    <a:pt x="548" y="227"/>
                  </a:lnTo>
                  <a:lnTo>
                    <a:pt x="600" y="219"/>
                  </a:lnTo>
                  <a:lnTo>
                    <a:pt x="600" y="219"/>
                  </a:lnTo>
                  <a:lnTo>
                    <a:pt x="605" y="206"/>
                  </a:lnTo>
                  <a:lnTo>
                    <a:pt x="609" y="194"/>
                  </a:lnTo>
                  <a:lnTo>
                    <a:pt x="617" y="183"/>
                  </a:lnTo>
                  <a:lnTo>
                    <a:pt x="627" y="175"/>
                  </a:lnTo>
                  <a:lnTo>
                    <a:pt x="627" y="175"/>
                  </a:lnTo>
                  <a:lnTo>
                    <a:pt x="602" y="131"/>
                  </a:lnTo>
                  <a:lnTo>
                    <a:pt x="575" y="88"/>
                  </a:lnTo>
                  <a:lnTo>
                    <a:pt x="546" y="46"/>
                  </a:lnTo>
                  <a:lnTo>
                    <a:pt x="513" y="6"/>
                  </a:lnTo>
                  <a:lnTo>
                    <a:pt x="513" y="6"/>
                  </a:lnTo>
                  <a:lnTo>
                    <a:pt x="492" y="33"/>
                  </a:lnTo>
                  <a:lnTo>
                    <a:pt x="471" y="63"/>
                  </a:lnTo>
                  <a:lnTo>
                    <a:pt x="452" y="90"/>
                  </a:lnTo>
                  <a:lnTo>
                    <a:pt x="436" y="121"/>
                  </a:lnTo>
                  <a:lnTo>
                    <a:pt x="419" y="150"/>
                  </a:lnTo>
                  <a:lnTo>
                    <a:pt x="405" y="181"/>
                  </a:lnTo>
                  <a:lnTo>
                    <a:pt x="390" y="215"/>
                  </a:lnTo>
                  <a:lnTo>
                    <a:pt x="377" y="246"/>
                  </a:lnTo>
                  <a:lnTo>
                    <a:pt x="377" y="246"/>
                  </a:lnTo>
                  <a:lnTo>
                    <a:pt x="375" y="254"/>
                  </a:lnTo>
                  <a:lnTo>
                    <a:pt x="375" y="254"/>
                  </a:lnTo>
                  <a:close/>
                  <a:moveTo>
                    <a:pt x="707" y="429"/>
                  </a:moveTo>
                  <a:lnTo>
                    <a:pt x="707" y="429"/>
                  </a:lnTo>
                  <a:lnTo>
                    <a:pt x="700" y="394"/>
                  </a:lnTo>
                  <a:lnTo>
                    <a:pt x="694" y="356"/>
                  </a:lnTo>
                  <a:lnTo>
                    <a:pt x="684" y="319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61" y="285"/>
                  </a:lnTo>
                  <a:lnTo>
                    <a:pt x="661" y="285"/>
                  </a:lnTo>
                  <a:lnTo>
                    <a:pt x="650" y="283"/>
                  </a:lnTo>
                  <a:lnTo>
                    <a:pt x="640" y="281"/>
                  </a:lnTo>
                  <a:lnTo>
                    <a:pt x="632" y="277"/>
                  </a:lnTo>
                  <a:lnTo>
                    <a:pt x="623" y="273"/>
                  </a:lnTo>
                  <a:lnTo>
                    <a:pt x="617" y="267"/>
                  </a:lnTo>
                  <a:lnTo>
                    <a:pt x="611" y="258"/>
                  </a:lnTo>
                  <a:lnTo>
                    <a:pt x="607" y="250"/>
                  </a:lnTo>
                  <a:lnTo>
                    <a:pt x="602" y="242"/>
                  </a:lnTo>
                  <a:lnTo>
                    <a:pt x="602" y="242"/>
                  </a:lnTo>
                  <a:lnTo>
                    <a:pt x="552" y="250"/>
                  </a:lnTo>
                  <a:lnTo>
                    <a:pt x="502" y="260"/>
                  </a:lnTo>
                  <a:lnTo>
                    <a:pt x="455" y="275"/>
                  </a:lnTo>
                  <a:lnTo>
                    <a:pt x="407" y="294"/>
                  </a:lnTo>
                  <a:lnTo>
                    <a:pt x="407" y="294"/>
                  </a:lnTo>
                  <a:lnTo>
                    <a:pt x="407" y="304"/>
                  </a:lnTo>
                  <a:lnTo>
                    <a:pt x="407" y="304"/>
                  </a:lnTo>
                  <a:lnTo>
                    <a:pt x="407" y="317"/>
                  </a:lnTo>
                  <a:lnTo>
                    <a:pt x="402" y="327"/>
                  </a:lnTo>
                  <a:lnTo>
                    <a:pt x="396" y="335"/>
                  </a:lnTo>
                  <a:lnTo>
                    <a:pt x="390" y="344"/>
                  </a:lnTo>
                  <a:lnTo>
                    <a:pt x="382" y="352"/>
                  </a:lnTo>
                  <a:lnTo>
                    <a:pt x="371" y="356"/>
                  </a:lnTo>
                  <a:lnTo>
                    <a:pt x="361" y="360"/>
                  </a:lnTo>
                  <a:lnTo>
                    <a:pt x="350" y="363"/>
                  </a:lnTo>
                  <a:lnTo>
                    <a:pt x="350" y="363"/>
                  </a:lnTo>
                  <a:lnTo>
                    <a:pt x="346" y="360"/>
                  </a:lnTo>
                  <a:lnTo>
                    <a:pt x="346" y="360"/>
                  </a:lnTo>
                  <a:lnTo>
                    <a:pt x="338" y="417"/>
                  </a:lnTo>
                  <a:lnTo>
                    <a:pt x="334" y="473"/>
                  </a:lnTo>
                  <a:lnTo>
                    <a:pt x="332" y="531"/>
                  </a:lnTo>
                  <a:lnTo>
                    <a:pt x="336" y="588"/>
                  </a:lnTo>
                  <a:lnTo>
                    <a:pt x="336" y="588"/>
                  </a:lnTo>
                  <a:lnTo>
                    <a:pt x="346" y="590"/>
                  </a:lnTo>
                  <a:lnTo>
                    <a:pt x="357" y="592"/>
                  </a:lnTo>
                  <a:lnTo>
                    <a:pt x="365" y="598"/>
                  </a:lnTo>
                  <a:lnTo>
                    <a:pt x="373" y="604"/>
                  </a:lnTo>
                  <a:lnTo>
                    <a:pt x="380" y="613"/>
                  </a:lnTo>
                  <a:lnTo>
                    <a:pt x="384" y="623"/>
                  </a:lnTo>
                  <a:lnTo>
                    <a:pt x="388" y="633"/>
                  </a:lnTo>
                  <a:lnTo>
                    <a:pt x="388" y="644"/>
                  </a:lnTo>
                  <a:lnTo>
                    <a:pt x="388" y="644"/>
                  </a:lnTo>
                  <a:lnTo>
                    <a:pt x="388" y="654"/>
                  </a:lnTo>
                  <a:lnTo>
                    <a:pt x="388" y="654"/>
                  </a:lnTo>
                  <a:lnTo>
                    <a:pt x="448" y="671"/>
                  </a:lnTo>
                  <a:lnTo>
                    <a:pt x="509" y="683"/>
                  </a:lnTo>
                  <a:lnTo>
                    <a:pt x="571" y="690"/>
                  </a:lnTo>
                  <a:lnTo>
                    <a:pt x="634" y="694"/>
                  </a:lnTo>
                  <a:lnTo>
                    <a:pt x="634" y="694"/>
                  </a:lnTo>
                  <a:lnTo>
                    <a:pt x="646" y="692"/>
                  </a:lnTo>
                  <a:lnTo>
                    <a:pt x="646" y="692"/>
                  </a:lnTo>
                  <a:lnTo>
                    <a:pt x="669" y="661"/>
                  </a:lnTo>
                  <a:lnTo>
                    <a:pt x="688" y="629"/>
                  </a:lnTo>
                  <a:lnTo>
                    <a:pt x="700" y="600"/>
                  </a:lnTo>
                  <a:lnTo>
                    <a:pt x="711" y="575"/>
                  </a:lnTo>
                  <a:lnTo>
                    <a:pt x="523" y="481"/>
                  </a:lnTo>
                  <a:lnTo>
                    <a:pt x="707" y="429"/>
                  </a:lnTo>
                  <a:close/>
                  <a:moveTo>
                    <a:pt x="357" y="696"/>
                  </a:moveTo>
                  <a:lnTo>
                    <a:pt x="357" y="696"/>
                  </a:lnTo>
                  <a:lnTo>
                    <a:pt x="382" y="767"/>
                  </a:lnTo>
                  <a:lnTo>
                    <a:pt x="405" y="827"/>
                  </a:lnTo>
                  <a:lnTo>
                    <a:pt x="405" y="827"/>
                  </a:lnTo>
                  <a:lnTo>
                    <a:pt x="442" y="821"/>
                  </a:lnTo>
                  <a:lnTo>
                    <a:pt x="477" y="811"/>
                  </a:lnTo>
                  <a:lnTo>
                    <a:pt x="509" y="800"/>
                  </a:lnTo>
                  <a:lnTo>
                    <a:pt x="538" y="786"/>
                  </a:lnTo>
                  <a:lnTo>
                    <a:pt x="563" y="771"/>
                  </a:lnTo>
                  <a:lnTo>
                    <a:pt x="588" y="752"/>
                  </a:lnTo>
                  <a:lnTo>
                    <a:pt x="609" y="733"/>
                  </a:lnTo>
                  <a:lnTo>
                    <a:pt x="627" y="715"/>
                  </a:lnTo>
                  <a:lnTo>
                    <a:pt x="627" y="715"/>
                  </a:lnTo>
                  <a:lnTo>
                    <a:pt x="586" y="713"/>
                  </a:lnTo>
                  <a:lnTo>
                    <a:pt x="546" y="711"/>
                  </a:lnTo>
                  <a:lnTo>
                    <a:pt x="511" y="706"/>
                  </a:lnTo>
                  <a:lnTo>
                    <a:pt x="477" y="700"/>
                  </a:lnTo>
                  <a:lnTo>
                    <a:pt x="421" y="690"/>
                  </a:lnTo>
                  <a:lnTo>
                    <a:pt x="380" y="677"/>
                  </a:lnTo>
                  <a:lnTo>
                    <a:pt x="380" y="677"/>
                  </a:lnTo>
                  <a:lnTo>
                    <a:pt x="369" y="688"/>
                  </a:lnTo>
                  <a:lnTo>
                    <a:pt x="357" y="696"/>
                  </a:lnTo>
                  <a:lnTo>
                    <a:pt x="357" y="696"/>
                  </a:lnTo>
                  <a:close/>
                  <a:moveTo>
                    <a:pt x="307" y="342"/>
                  </a:moveTo>
                  <a:lnTo>
                    <a:pt x="307" y="342"/>
                  </a:lnTo>
                  <a:lnTo>
                    <a:pt x="263" y="369"/>
                  </a:lnTo>
                  <a:lnTo>
                    <a:pt x="221" y="398"/>
                  </a:lnTo>
                  <a:lnTo>
                    <a:pt x="182" y="429"/>
                  </a:lnTo>
                  <a:lnTo>
                    <a:pt x="144" y="465"/>
                  </a:lnTo>
                  <a:lnTo>
                    <a:pt x="144" y="465"/>
                  </a:lnTo>
                  <a:lnTo>
                    <a:pt x="150" y="471"/>
                  </a:lnTo>
                  <a:lnTo>
                    <a:pt x="155" y="479"/>
                  </a:lnTo>
                  <a:lnTo>
                    <a:pt x="157" y="490"/>
                  </a:lnTo>
                  <a:lnTo>
                    <a:pt x="157" y="498"/>
                  </a:lnTo>
                  <a:lnTo>
                    <a:pt x="157" y="498"/>
                  </a:lnTo>
                  <a:lnTo>
                    <a:pt x="155" y="515"/>
                  </a:lnTo>
                  <a:lnTo>
                    <a:pt x="148" y="527"/>
                  </a:lnTo>
                  <a:lnTo>
                    <a:pt x="148" y="527"/>
                  </a:lnTo>
                  <a:lnTo>
                    <a:pt x="182" y="550"/>
                  </a:lnTo>
                  <a:lnTo>
                    <a:pt x="215" y="573"/>
                  </a:lnTo>
                  <a:lnTo>
                    <a:pt x="248" y="594"/>
                  </a:lnTo>
                  <a:lnTo>
                    <a:pt x="284" y="611"/>
                  </a:lnTo>
                  <a:lnTo>
                    <a:pt x="284" y="611"/>
                  </a:lnTo>
                  <a:lnTo>
                    <a:pt x="290" y="604"/>
                  </a:lnTo>
                  <a:lnTo>
                    <a:pt x="296" y="598"/>
                  </a:lnTo>
                  <a:lnTo>
                    <a:pt x="305" y="594"/>
                  </a:lnTo>
                  <a:lnTo>
                    <a:pt x="313" y="590"/>
                  </a:lnTo>
                  <a:lnTo>
                    <a:pt x="313" y="590"/>
                  </a:lnTo>
                  <a:lnTo>
                    <a:pt x="309" y="531"/>
                  </a:lnTo>
                  <a:lnTo>
                    <a:pt x="311" y="473"/>
                  </a:lnTo>
                  <a:lnTo>
                    <a:pt x="315" y="415"/>
                  </a:lnTo>
                  <a:lnTo>
                    <a:pt x="323" y="356"/>
                  </a:lnTo>
                  <a:lnTo>
                    <a:pt x="323" y="356"/>
                  </a:lnTo>
                  <a:lnTo>
                    <a:pt x="315" y="350"/>
                  </a:lnTo>
                  <a:lnTo>
                    <a:pt x="307" y="342"/>
                  </a:lnTo>
                  <a:lnTo>
                    <a:pt x="307" y="342"/>
                  </a:lnTo>
                  <a:close/>
                  <a:moveTo>
                    <a:pt x="42" y="498"/>
                  </a:moveTo>
                  <a:lnTo>
                    <a:pt x="42" y="498"/>
                  </a:lnTo>
                  <a:lnTo>
                    <a:pt x="44" y="483"/>
                  </a:lnTo>
                  <a:lnTo>
                    <a:pt x="48" y="471"/>
                  </a:lnTo>
                  <a:lnTo>
                    <a:pt x="48" y="471"/>
                  </a:lnTo>
                  <a:lnTo>
                    <a:pt x="27" y="448"/>
                  </a:lnTo>
                  <a:lnTo>
                    <a:pt x="5" y="423"/>
                  </a:lnTo>
                  <a:lnTo>
                    <a:pt x="5" y="423"/>
                  </a:lnTo>
                  <a:lnTo>
                    <a:pt x="0" y="465"/>
                  </a:lnTo>
                  <a:lnTo>
                    <a:pt x="2" y="506"/>
                  </a:lnTo>
                  <a:lnTo>
                    <a:pt x="7" y="548"/>
                  </a:lnTo>
                  <a:lnTo>
                    <a:pt x="13" y="590"/>
                  </a:lnTo>
                  <a:lnTo>
                    <a:pt x="13" y="590"/>
                  </a:lnTo>
                  <a:lnTo>
                    <a:pt x="34" y="561"/>
                  </a:lnTo>
                  <a:lnTo>
                    <a:pt x="52" y="533"/>
                  </a:lnTo>
                  <a:lnTo>
                    <a:pt x="52" y="533"/>
                  </a:lnTo>
                  <a:lnTo>
                    <a:pt x="48" y="525"/>
                  </a:lnTo>
                  <a:lnTo>
                    <a:pt x="44" y="517"/>
                  </a:lnTo>
                  <a:lnTo>
                    <a:pt x="42" y="508"/>
                  </a:lnTo>
                  <a:lnTo>
                    <a:pt x="42" y="498"/>
                  </a:lnTo>
                  <a:lnTo>
                    <a:pt x="42" y="498"/>
                  </a:lnTo>
                  <a:close/>
                  <a:moveTo>
                    <a:pt x="661" y="165"/>
                  </a:moveTo>
                  <a:lnTo>
                    <a:pt x="661" y="165"/>
                  </a:lnTo>
                  <a:lnTo>
                    <a:pt x="671" y="167"/>
                  </a:lnTo>
                  <a:lnTo>
                    <a:pt x="680" y="169"/>
                  </a:lnTo>
                  <a:lnTo>
                    <a:pt x="690" y="173"/>
                  </a:lnTo>
                  <a:lnTo>
                    <a:pt x="698" y="179"/>
                  </a:lnTo>
                  <a:lnTo>
                    <a:pt x="705" y="185"/>
                  </a:lnTo>
                  <a:lnTo>
                    <a:pt x="711" y="194"/>
                  </a:lnTo>
                  <a:lnTo>
                    <a:pt x="715" y="202"/>
                  </a:lnTo>
                  <a:lnTo>
                    <a:pt x="717" y="213"/>
                  </a:lnTo>
                  <a:lnTo>
                    <a:pt x="717" y="213"/>
                  </a:lnTo>
                  <a:lnTo>
                    <a:pt x="763" y="215"/>
                  </a:lnTo>
                  <a:lnTo>
                    <a:pt x="807" y="219"/>
                  </a:lnTo>
                  <a:lnTo>
                    <a:pt x="850" y="225"/>
                  </a:lnTo>
                  <a:lnTo>
                    <a:pt x="894" y="235"/>
                  </a:lnTo>
                  <a:lnTo>
                    <a:pt x="894" y="235"/>
                  </a:lnTo>
                  <a:lnTo>
                    <a:pt x="871" y="200"/>
                  </a:lnTo>
                  <a:lnTo>
                    <a:pt x="846" y="169"/>
                  </a:lnTo>
                  <a:lnTo>
                    <a:pt x="819" y="138"/>
                  </a:lnTo>
                  <a:lnTo>
                    <a:pt x="788" y="110"/>
                  </a:lnTo>
                  <a:lnTo>
                    <a:pt x="757" y="85"/>
                  </a:lnTo>
                  <a:lnTo>
                    <a:pt x="721" y="63"/>
                  </a:lnTo>
                  <a:lnTo>
                    <a:pt x="682" y="44"/>
                  </a:lnTo>
                  <a:lnTo>
                    <a:pt x="642" y="27"/>
                  </a:lnTo>
                  <a:lnTo>
                    <a:pt x="642" y="27"/>
                  </a:lnTo>
                  <a:lnTo>
                    <a:pt x="617" y="19"/>
                  </a:lnTo>
                  <a:lnTo>
                    <a:pt x="592" y="13"/>
                  </a:lnTo>
                  <a:lnTo>
                    <a:pt x="567" y="8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71" y="42"/>
                  </a:lnTo>
                  <a:lnTo>
                    <a:pt x="600" y="83"/>
                  </a:lnTo>
                  <a:lnTo>
                    <a:pt x="625" y="123"/>
                  </a:lnTo>
                  <a:lnTo>
                    <a:pt x="648" y="167"/>
                  </a:lnTo>
                  <a:lnTo>
                    <a:pt x="648" y="167"/>
                  </a:lnTo>
                  <a:lnTo>
                    <a:pt x="661" y="165"/>
                  </a:lnTo>
                  <a:lnTo>
                    <a:pt x="661" y="165"/>
                  </a:lnTo>
                  <a:close/>
                  <a:moveTo>
                    <a:pt x="332" y="702"/>
                  </a:moveTo>
                  <a:lnTo>
                    <a:pt x="332" y="702"/>
                  </a:lnTo>
                  <a:lnTo>
                    <a:pt x="319" y="700"/>
                  </a:lnTo>
                  <a:lnTo>
                    <a:pt x="309" y="698"/>
                  </a:lnTo>
                  <a:lnTo>
                    <a:pt x="298" y="692"/>
                  </a:lnTo>
                  <a:lnTo>
                    <a:pt x="290" y="686"/>
                  </a:lnTo>
                  <a:lnTo>
                    <a:pt x="284" y="677"/>
                  </a:lnTo>
                  <a:lnTo>
                    <a:pt x="277" y="667"/>
                  </a:lnTo>
                  <a:lnTo>
                    <a:pt x="275" y="656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275" y="633"/>
                  </a:lnTo>
                  <a:lnTo>
                    <a:pt x="275" y="633"/>
                  </a:lnTo>
                  <a:lnTo>
                    <a:pt x="238" y="615"/>
                  </a:lnTo>
                  <a:lnTo>
                    <a:pt x="202" y="594"/>
                  </a:lnTo>
                  <a:lnTo>
                    <a:pt x="167" y="571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25" y="550"/>
                  </a:lnTo>
                  <a:lnTo>
                    <a:pt x="117" y="552"/>
                  </a:lnTo>
                  <a:lnTo>
                    <a:pt x="109" y="556"/>
                  </a:lnTo>
                  <a:lnTo>
                    <a:pt x="98" y="556"/>
                  </a:lnTo>
                  <a:lnTo>
                    <a:pt x="98" y="556"/>
                  </a:lnTo>
                  <a:lnTo>
                    <a:pt x="84" y="554"/>
                  </a:lnTo>
                  <a:lnTo>
                    <a:pt x="71" y="548"/>
                  </a:lnTo>
                  <a:lnTo>
                    <a:pt x="71" y="548"/>
                  </a:lnTo>
                  <a:lnTo>
                    <a:pt x="44" y="583"/>
                  </a:lnTo>
                  <a:lnTo>
                    <a:pt x="21" y="619"/>
                  </a:lnTo>
                  <a:lnTo>
                    <a:pt x="21" y="619"/>
                  </a:lnTo>
                  <a:lnTo>
                    <a:pt x="36" y="658"/>
                  </a:lnTo>
                  <a:lnTo>
                    <a:pt x="52" y="696"/>
                  </a:lnTo>
                  <a:lnTo>
                    <a:pt x="71" y="731"/>
                  </a:lnTo>
                  <a:lnTo>
                    <a:pt x="94" y="767"/>
                  </a:lnTo>
                  <a:lnTo>
                    <a:pt x="94" y="767"/>
                  </a:lnTo>
                  <a:lnTo>
                    <a:pt x="132" y="783"/>
                  </a:lnTo>
                  <a:lnTo>
                    <a:pt x="167" y="798"/>
                  </a:lnTo>
                  <a:lnTo>
                    <a:pt x="202" y="808"/>
                  </a:lnTo>
                  <a:lnTo>
                    <a:pt x="236" y="817"/>
                  </a:lnTo>
                  <a:lnTo>
                    <a:pt x="267" y="823"/>
                  </a:lnTo>
                  <a:lnTo>
                    <a:pt x="296" y="827"/>
                  </a:lnTo>
                  <a:lnTo>
                    <a:pt x="342" y="829"/>
                  </a:lnTo>
                  <a:lnTo>
                    <a:pt x="342" y="829"/>
                  </a:lnTo>
                  <a:lnTo>
                    <a:pt x="382" y="829"/>
                  </a:lnTo>
                  <a:lnTo>
                    <a:pt x="382" y="829"/>
                  </a:lnTo>
                  <a:lnTo>
                    <a:pt x="355" y="763"/>
                  </a:lnTo>
                  <a:lnTo>
                    <a:pt x="334" y="702"/>
                  </a:lnTo>
                  <a:lnTo>
                    <a:pt x="334" y="702"/>
                  </a:lnTo>
                  <a:lnTo>
                    <a:pt x="332" y="702"/>
                  </a:lnTo>
                  <a:lnTo>
                    <a:pt x="332" y="702"/>
                  </a:lnTo>
                  <a:close/>
                  <a:moveTo>
                    <a:pt x="98" y="442"/>
                  </a:moveTo>
                  <a:lnTo>
                    <a:pt x="98" y="442"/>
                  </a:lnTo>
                  <a:lnTo>
                    <a:pt x="113" y="444"/>
                  </a:lnTo>
                  <a:lnTo>
                    <a:pt x="127" y="448"/>
                  </a:lnTo>
                  <a:lnTo>
                    <a:pt x="127" y="448"/>
                  </a:lnTo>
                  <a:lnTo>
                    <a:pt x="165" y="413"/>
                  </a:lnTo>
                  <a:lnTo>
                    <a:pt x="207" y="379"/>
                  </a:lnTo>
                  <a:lnTo>
                    <a:pt x="250" y="348"/>
                  </a:lnTo>
                  <a:lnTo>
                    <a:pt x="294" y="321"/>
                  </a:lnTo>
                  <a:lnTo>
                    <a:pt x="294" y="321"/>
                  </a:lnTo>
                  <a:lnTo>
                    <a:pt x="292" y="313"/>
                  </a:lnTo>
                  <a:lnTo>
                    <a:pt x="292" y="304"/>
                  </a:lnTo>
                  <a:lnTo>
                    <a:pt x="292" y="304"/>
                  </a:lnTo>
                  <a:lnTo>
                    <a:pt x="294" y="292"/>
                  </a:lnTo>
                  <a:lnTo>
                    <a:pt x="296" y="281"/>
                  </a:lnTo>
                  <a:lnTo>
                    <a:pt x="302" y="273"/>
                  </a:lnTo>
                  <a:lnTo>
                    <a:pt x="309" y="263"/>
                  </a:lnTo>
                  <a:lnTo>
                    <a:pt x="317" y="256"/>
                  </a:lnTo>
                  <a:lnTo>
                    <a:pt x="327" y="252"/>
                  </a:lnTo>
                  <a:lnTo>
                    <a:pt x="338" y="248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7" y="240"/>
                  </a:lnTo>
                  <a:lnTo>
                    <a:pt x="357" y="240"/>
                  </a:lnTo>
                  <a:lnTo>
                    <a:pt x="369" y="206"/>
                  </a:lnTo>
                  <a:lnTo>
                    <a:pt x="382" y="175"/>
                  </a:lnTo>
                  <a:lnTo>
                    <a:pt x="396" y="144"/>
                  </a:lnTo>
                  <a:lnTo>
                    <a:pt x="413" y="115"/>
                  </a:lnTo>
                  <a:lnTo>
                    <a:pt x="430" y="83"/>
                  </a:lnTo>
                  <a:lnTo>
                    <a:pt x="448" y="56"/>
                  </a:lnTo>
                  <a:lnTo>
                    <a:pt x="469" y="27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52" y="0"/>
                  </a:lnTo>
                  <a:lnTo>
                    <a:pt x="415" y="4"/>
                  </a:lnTo>
                  <a:lnTo>
                    <a:pt x="377" y="10"/>
                  </a:lnTo>
                  <a:lnTo>
                    <a:pt x="342" y="21"/>
                  </a:lnTo>
                  <a:lnTo>
                    <a:pt x="307" y="33"/>
                  </a:lnTo>
                  <a:lnTo>
                    <a:pt x="273" y="48"/>
                  </a:lnTo>
                  <a:lnTo>
                    <a:pt x="242" y="65"/>
                  </a:lnTo>
                  <a:lnTo>
                    <a:pt x="211" y="83"/>
                  </a:lnTo>
                  <a:lnTo>
                    <a:pt x="180" y="106"/>
                  </a:lnTo>
                  <a:lnTo>
                    <a:pt x="152" y="129"/>
                  </a:lnTo>
                  <a:lnTo>
                    <a:pt x="125" y="156"/>
                  </a:lnTo>
                  <a:lnTo>
                    <a:pt x="102" y="185"/>
                  </a:lnTo>
                  <a:lnTo>
                    <a:pt x="80" y="217"/>
                  </a:lnTo>
                  <a:lnTo>
                    <a:pt x="61" y="248"/>
                  </a:lnTo>
                  <a:lnTo>
                    <a:pt x="42" y="283"/>
                  </a:lnTo>
                  <a:lnTo>
                    <a:pt x="27" y="321"/>
                  </a:lnTo>
                  <a:lnTo>
                    <a:pt x="27" y="321"/>
                  </a:lnTo>
                  <a:lnTo>
                    <a:pt x="17" y="356"/>
                  </a:lnTo>
                  <a:lnTo>
                    <a:pt x="9" y="392"/>
                  </a:lnTo>
                  <a:lnTo>
                    <a:pt x="9" y="392"/>
                  </a:lnTo>
                  <a:lnTo>
                    <a:pt x="36" y="423"/>
                  </a:lnTo>
                  <a:lnTo>
                    <a:pt x="65" y="454"/>
                  </a:lnTo>
                  <a:lnTo>
                    <a:pt x="65" y="454"/>
                  </a:lnTo>
                  <a:lnTo>
                    <a:pt x="71" y="448"/>
                  </a:lnTo>
                  <a:lnTo>
                    <a:pt x="80" y="444"/>
                  </a:lnTo>
                  <a:lnTo>
                    <a:pt x="90" y="442"/>
                  </a:lnTo>
                  <a:lnTo>
                    <a:pt x="98" y="442"/>
                  </a:lnTo>
                  <a:lnTo>
                    <a:pt x="98" y="44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95AA18A8-08C8-493B-BB21-695B65E1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1050" y="1906588"/>
              <a:ext cx="1404937" cy="869950"/>
            </a:xfrm>
            <a:custGeom>
              <a:avLst/>
              <a:gdLst>
                <a:gd name="T0" fmla="*/ 0 w 885"/>
                <a:gd name="T1" fmla="*/ 427 h 548"/>
                <a:gd name="T2" fmla="*/ 73 w 885"/>
                <a:gd name="T3" fmla="*/ 475 h 548"/>
                <a:gd name="T4" fmla="*/ 144 w 885"/>
                <a:gd name="T5" fmla="*/ 510 h 548"/>
                <a:gd name="T6" fmla="*/ 215 w 885"/>
                <a:gd name="T7" fmla="*/ 533 h 548"/>
                <a:gd name="T8" fmla="*/ 281 w 885"/>
                <a:gd name="T9" fmla="*/ 546 h 548"/>
                <a:gd name="T10" fmla="*/ 346 w 885"/>
                <a:gd name="T11" fmla="*/ 548 h 548"/>
                <a:gd name="T12" fmla="*/ 406 w 885"/>
                <a:gd name="T13" fmla="*/ 542 h 548"/>
                <a:gd name="T14" fmla="*/ 465 w 885"/>
                <a:gd name="T15" fmla="*/ 529 h 548"/>
                <a:gd name="T16" fmla="*/ 517 w 885"/>
                <a:gd name="T17" fmla="*/ 506 h 548"/>
                <a:gd name="T18" fmla="*/ 567 w 885"/>
                <a:gd name="T19" fmla="*/ 481 h 548"/>
                <a:gd name="T20" fmla="*/ 613 w 885"/>
                <a:gd name="T21" fmla="*/ 448 h 548"/>
                <a:gd name="T22" fmla="*/ 654 w 885"/>
                <a:gd name="T23" fmla="*/ 412 h 548"/>
                <a:gd name="T24" fmla="*/ 690 w 885"/>
                <a:gd name="T25" fmla="*/ 375 h 548"/>
                <a:gd name="T26" fmla="*/ 721 w 885"/>
                <a:gd name="T27" fmla="*/ 335 h 548"/>
                <a:gd name="T28" fmla="*/ 746 w 885"/>
                <a:gd name="T29" fmla="*/ 294 h 548"/>
                <a:gd name="T30" fmla="*/ 767 w 885"/>
                <a:gd name="T31" fmla="*/ 252 h 548"/>
                <a:gd name="T32" fmla="*/ 779 w 885"/>
                <a:gd name="T33" fmla="*/ 210 h 548"/>
                <a:gd name="T34" fmla="*/ 885 w 885"/>
                <a:gd name="T35" fmla="*/ 264 h 548"/>
                <a:gd name="T36" fmla="*/ 508 w 885"/>
                <a:gd name="T37" fmla="*/ 75 h 548"/>
                <a:gd name="T38" fmla="*/ 623 w 885"/>
                <a:gd name="T39" fmla="*/ 131 h 548"/>
                <a:gd name="T40" fmla="*/ 610 w 885"/>
                <a:gd name="T41" fmla="*/ 173 h 548"/>
                <a:gd name="T42" fmla="*/ 586 w 885"/>
                <a:gd name="T43" fmla="*/ 231 h 548"/>
                <a:gd name="T44" fmla="*/ 542 w 885"/>
                <a:gd name="T45" fmla="*/ 300 h 548"/>
                <a:gd name="T46" fmla="*/ 513 w 885"/>
                <a:gd name="T47" fmla="*/ 335 h 548"/>
                <a:gd name="T48" fmla="*/ 475 w 885"/>
                <a:gd name="T49" fmla="*/ 369 h 548"/>
                <a:gd name="T50" fmla="*/ 431 w 885"/>
                <a:gd name="T51" fmla="*/ 400 h 548"/>
                <a:gd name="T52" fmla="*/ 381 w 885"/>
                <a:gd name="T53" fmla="*/ 425 h 548"/>
                <a:gd name="T54" fmla="*/ 323 w 885"/>
                <a:gd name="T55" fmla="*/ 444 h 548"/>
                <a:gd name="T56" fmla="*/ 256 w 885"/>
                <a:gd name="T57" fmla="*/ 456 h 548"/>
                <a:gd name="T58" fmla="*/ 181 w 885"/>
                <a:gd name="T59" fmla="*/ 458 h 548"/>
                <a:gd name="T60" fmla="*/ 96 w 885"/>
                <a:gd name="T61" fmla="*/ 450 h 548"/>
                <a:gd name="T62" fmla="*/ 0 w 885"/>
                <a:gd name="T63" fmla="*/ 42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5" h="548">
                  <a:moveTo>
                    <a:pt x="0" y="427"/>
                  </a:moveTo>
                  <a:lnTo>
                    <a:pt x="0" y="427"/>
                  </a:lnTo>
                  <a:lnTo>
                    <a:pt x="38" y="454"/>
                  </a:lnTo>
                  <a:lnTo>
                    <a:pt x="73" y="475"/>
                  </a:lnTo>
                  <a:lnTo>
                    <a:pt x="108" y="494"/>
                  </a:lnTo>
                  <a:lnTo>
                    <a:pt x="144" y="510"/>
                  </a:lnTo>
                  <a:lnTo>
                    <a:pt x="179" y="523"/>
                  </a:lnTo>
                  <a:lnTo>
                    <a:pt x="215" y="533"/>
                  </a:lnTo>
                  <a:lnTo>
                    <a:pt x="248" y="542"/>
                  </a:lnTo>
                  <a:lnTo>
                    <a:pt x="281" y="546"/>
                  </a:lnTo>
                  <a:lnTo>
                    <a:pt x="313" y="548"/>
                  </a:lnTo>
                  <a:lnTo>
                    <a:pt x="346" y="548"/>
                  </a:lnTo>
                  <a:lnTo>
                    <a:pt x="375" y="546"/>
                  </a:lnTo>
                  <a:lnTo>
                    <a:pt x="406" y="542"/>
                  </a:lnTo>
                  <a:lnTo>
                    <a:pt x="436" y="535"/>
                  </a:lnTo>
                  <a:lnTo>
                    <a:pt x="465" y="529"/>
                  </a:lnTo>
                  <a:lnTo>
                    <a:pt x="492" y="519"/>
                  </a:lnTo>
                  <a:lnTo>
                    <a:pt x="517" y="506"/>
                  </a:lnTo>
                  <a:lnTo>
                    <a:pt x="544" y="494"/>
                  </a:lnTo>
                  <a:lnTo>
                    <a:pt x="567" y="481"/>
                  </a:lnTo>
                  <a:lnTo>
                    <a:pt x="592" y="464"/>
                  </a:lnTo>
                  <a:lnTo>
                    <a:pt x="613" y="448"/>
                  </a:lnTo>
                  <a:lnTo>
                    <a:pt x="635" y="431"/>
                  </a:lnTo>
                  <a:lnTo>
                    <a:pt x="654" y="412"/>
                  </a:lnTo>
                  <a:lnTo>
                    <a:pt x="673" y="394"/>
                  </a:lnTo>
                  <a:lnTo>
                    <a:pt x="690" y="375"/>
                  </a:lnTo>
                  <a:lnTo>
                    <a:pt x="706" y="354"/>
                  </a:lnTo>
                  <a:lnTo>
                    <a:pt x="721" y="335"/>
                  </a:lnTo>
                  <a:lnTo>
                    <a:pt x="735" y="314"/>
                  </a:lnTo>
                  <a:lnTo>
                    <a:pt x="746" y="294"/>
                  </a:lnTo>
                  <a:lnTo>
                    <a:pt x="756" y="273"/>
                  </a:lnTo>
                  <a:lnTo>
                    <a:pt x="767" y="252"/>
                  </a:lnTo>
                  <a:lnTo>
                    <a:pt x="773" y="231"/>
                  </a:lnTo>
                  <a:lnTo>
                    <a:pt x="779" y="210"/>
                  </a:lnTo>
                  <a:lnTo>
                    <a:pt x="779" y="210"/>
                  </a:lnTo>
                  <a:lnTo>
                    <a:pt x="885" y="264"/>
                  </a:lnTo>
                  <a:lnTo>
                    <a:pt x="777" y="0"/>
                  </a:lnTo>
                  <a:lnTo>
                    <a:pt x="508" y="75"/>
                  </a:lnTo>
                  <a:lnTo>
                    <a:pt x="623" y="131"/>
                  </a:lnTo>
                  <a:lnTo>
                    <a:pt x="623" y="131"/>
                  </a:lnTo>
                  <a:lnTo>
                    <a:pt x="619" y="152"/>
                  </a:lnTo>
                  <a:lnTo>
                    <a:pt x="610" y="173"/>
                  </a:lnTo>
                  <a:lnTo>
                    <a:pt x="600" y="200"/>
                  </a:lnTo>
                  <a:lnTo>
                    <a:pt x="586" y="231"/>
                  </a:lnTo>
                  <a:lnTo>
                    <a:pt x="567" y="264"/>
                  </a:lnTo>
                  <a:lnTo>
                    <a:pt x="542" y="300"/>
                  </a:lnTo>
                  <a:lnTo>
                    <a:pt x="527" y="319"/>
                  </a:lnTo>
                  <a:lnTo>
                    <a:pt x="513" y="335"/>
                  </a:lnTo>
                  <a:lnTo>
                    <a:pt x="494" y="352"/>
                  </a:lnTo>
                  <a:lnTo>
                    <a:pt x="475" y="369"/>
                  </a:lnTo>
                  <a:lnTo>
                    <a:pt x="454" y="385"/>
                  </a:lnTo>
                  <a:lnTo>
                    <a:pt x="431" y="400"/>
                  </a:lnTo>
                  <a:lnTo>
                    <a:pt x="408" y="412"/>
                  </a:lnTo>
                  <a:lnTo>
                    <a:pt x="381" y="425"/>
                  </a:lnTo>
                  <a:lnTo>
                    <a:pt x="354" y="435"/>
                  </a:lnTo>
                  <a:lnTo>
                    <a:pt x="323" y="444"/>
                  </a:lnTo>
                  <a:lnTo>
                    <a:pt x="290" y="452"/>
                  </a:lnTo>
                  <a:lnTo>
                    <a:pt x="256" y="456"/>
                  </a:lnTo>
                  <a:lnTo>
                    <a:pt x="219" y="458"/>
                  </a:lnTo>
                  <a:lnTo>
                    <a:pt x="181" y="458"/>
                  </a:lnTo>
                  <a:lnTo>
                    <a:pt x="140" y="454"/>
                  </a:lnTo>
                  <a:lnTo>
                    <a:pt x="96" y="450"/>
                  </a:lnTo>
                  <a:lnTo>
                    <a:pt x="50" y="439"/>
                  </a:lnTo>
                  <a:lnTo>
                    <a:pt x="0" y="427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25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A079E66-1761-40FE-B15F-25A93411F710}"/>
              </a:ext>
            </a:extLst>
          </p:cNvPr>
          <p:cNvGrpSpPr/>
          <p:nvPr/>
        </p:nvGrpSpPr>
        <p:grpSpPr>
          <a:xfrm>
            <a:off x="3654253" y="4088350"/>
            <a:ext cx="761030" cy="764805"/>
            <a:chOff x="10299700" y="3959225"/>
            <a:chExt cx="1600200" cy="1608138"/>
          </a:xfrm>
        </p:grpSpPr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87FB3D1C-BE30-4FF7-AB2D-ABBF5A2C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4688" y="4500563"/>
              <a:ext cx="514350" cy="514350"/>
            </a:xfrm>
            <a:custGeom>
              <a:avLst/>
              <a:gdLst>
                <a:gd name="T0" fmla="*/ 324 w 324"/>
                <a:gd name="T1" fmla="*/ 7 h 324"/>
                <a:gd name="T2" fmla="*/ 324 w 324"/>
                <a:gd name="T3" fmla="*/ 7 h 324"/>
                <a:gd name="T4" fmla="*/ 322 w 324"/>
                <a:gd name="T5" fmla="*/ 2 h 324"/>
                <a:gd name="T6" fmla="*/ 317 w 324"/>
                <a:gd name="T7" fmla="*/ 0 h 324"/>
                <a:gd name="T8" fmla="*/ 6 w 324"/>
                <a:gd name="T9" fmla="*/ 0 h 324"/>
                <a:gd name="T10" fmla="*/ 6 w 324"/>
                <a:gd name="T11" fmla="*/ 0 h 324"/>
                <a:gd name="T12" fmla="*/ 2 w 324"/>
                <a:gd name="T13" fmla="*/ 2 h 324"/>
                <a:gd name="T14" fmla="*/ 0 w 324"/>
                <a:gd name="T15" fmla="*/ 7 h 324"/>
                <a:gd name="T16" fmla="*/ 0 w 324"/>
                <a:gd name="T17" fmla="*/ 318 h 324"/>
                <a:gd name="T18" fmla="*/ 0 w 324"/>
                <a:gd name="T19" fmla="*/ 318 h 324"/>
                <a:gd name="T20" fmla="*/ 2 w 324"/>
                <a:gd name="T21" fmla="*/ 322 h 324"/>
                <a:gd name="T22" fmla="*/ 6 w 324"/>
                <a:gd name="T23" fmla="*/ 324 h 324"/>
                <a:gd name="T24" fmla="*/ 317 w 324"/>
                <a:gd name="T25" fmla="*/ 324 h 324"/>
                <a:gd name="T26" fmla="*/ 317 w 324"/>
                <a:gd name="T27" fmla="*/ 324 h 324"/>
                <a:gd name="T28" fmla="*/ 322 w 324"/>
                <a:gd name="T29" fmla="*/ 322 h 324"/>
                <a:gd name="T30" fmla="*/ 324 w 324"/>
                <a:gd name="T31" fmla="*/ 318 h 324"/>
                <a:gd name="T32" fmla="*/ 324 w 324"/>
                <a:gd name="T33" fmla="*/ 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4" h="324">
                  <a:moveTo>
                    <a:pt x="324" y="7"/>
                  </a:moveTo>
                  <a:lnTo>
                    <a:pt x="324" y="7"/>
                  </a:lnTo>
                  <a:lnTo>
                    <a:pt x="322" y="2"/>
                  </a:lnTo>
                  <a:lnTo>
                    <a:pt x="31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22"/>
                  </a:lnTo>
                  <a:lnTo>
                    <a:pt x="6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22" y="322"/>
                  </a:lnTo>
                  <a:lnTo>
                    <a:pt x="324" y="318"/>
                  </a:lnTo>
                  <a:lnTo>
                    <a:pt x="324" y="7"/>
                  </a:lnTo>
                  <a:close/>
                </a:path>
              </a:pathLst>
            </a:custGeom>
            <a:solidFill>
              <a:srgbClr val="25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1DC3C4E9-0AC2-4642-A8DB-419C9332E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963" y="3959225"/>
              <a:ext cx="98425" cy="223838"/>
            </a:xfrm>
            <a:custGeom>
              <a:avLst/>
              <a:gdLst>
                <a:gd name="T0" fmla="*/ 0 w 62"/>
                <a:gd name="T1" fmla="*/ 111 h 141"/>
                <a:gd name="T2" fmla="*/ 0 w 62"/>
                <a:gd name="T3" fmla="*/ 30 h 141"/>
                <a:gd name="T4" fmla="*/ 0 w 62"/>
                <a:gd name="T5" fmla="*/ 30 h 141"/>
                <a:gd name="T6" fmla="*/ 3 w 62"/>
                <a:gd name="T7" fmla="*/ 19 h 141"/>
                <a:gd name="T8" fmla="*/ 11 w 62"/>
                <a:gd name="T9" fmla="*/ 9 h 141"/>
                <a:gd name="T10" fmla="*/ 20 w 62"/>
                <a:gd name="T11" fmla="*/ 2 h 141"/>
                <a:gd name="T12" fmla="*/ 32 w 62"/>
                <a:gd name="T13" fmla="*/ 0 h 141"/>
                <a:gd name="T14" fmla="*/ 32 w 62"/>
                <a:gd name="T15" fmla="*/ 0 h 141"/>
                <a:gd name="T16" fmla="*/ 32 w 62"/>
                <a:gd name="T17" fmla="*/ 0 h 141"/>
                <a:gd name="T18" fmla="*/ 43 w 62"/>
                <a:gd name="T19" fmla="*/ 2 h 141"/>
                <a:gd name="T20" fmla="*/ 54 w 62"/>
                <a:gd name="T21" fmla="*/ 9 h 141"/>
                <a:gd name="T22" fmla="*/ 60 w 62"/>
                <a:gd name="T23" fmla="*/ 19 h 141"/>
                <a:gd name="T24" fmla="*/ 62 w 62"/>
                <a:gd name="T25" fmla="*/ 30 h 141"/>
                <a:gd name="T26" fmla="*/ 62 w 62"/>
                <a:gd name="T27" fmla="*/ 30 h 141"/>
                <a:gd name="T28" fmla="*/ 62 w 62"/>
                <a:gd name="T29" fmla="*/ 111 h 141"/>
                <a:gd name="T30" fmla="*/ 62 w 62"/>
                <a:gd name="T31" fmla="*/ 111 h 141"/>
                <a:gd name="T32" fmla="*/ 60 w 62"/>
                <a:gd name="T33" fmla="*/ 124 h 141"/>
                <a:gd name="T34" fmla="*/ 54 w 62"/>
                <a:gd name="T35" fmla="*/ 132 h 141"/>
                <a:gd name="T36" fmla="*/ 43 w 62"/>
                <a:gd name="T37" fmla="*/ 139 h 141"/>
                <a:gd name="T38" fmla="*/ 32 w 62"/>
                <a:gd name="T39" fmla="*/ 141 h 141"/>
                <a:gd name="T40" fmla="*/ 32 w 62"/>
                <a:gd name="T41" fmla="*/ 141 h 141"/>
                <a:gd name="T42" fmla="*/ 32 w 62"/>
                <a:gd name="T43" fmla="*/ 141 h 141"/>
                <a:gd name="T44" fmla="*/ 20 w 62"/>
                <a:gd name="T45" fmla="*/ 139 h 141"/>
                <a:gd name="T46" fmla="*/ 11 w 62"/>
                <a:gd name="T47" fmla="*/ 132 h 141"/>
                <a:gd name="T48" fmla="*/ 3 w 62"/>
                <a:gd name="T49" fmla="*/ 124 h 141"/>
                <a:gd name="T50" fmla="*/ 0 w 62"/>
                <a:gd name="T51" fmla="*/ 111 h 141"/>
                <a:gd name="T52" fmla="*/ 0 w 62"/>
                <a:gd name="T53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1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1" y="9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54" y="9"/>
                  </a:lnTo>
                  <a:lnTo>
                    <a:pt x="60" y="19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0" y="124"/>
                  </a:lnTo>
                  <a:lnTo>
                    <a:pt x="54" y="132"/>
                  </a:lnTo>
                  <a:lnTo>
                    <a:pt x="43" y="139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20" y="139"/>
                  </a:lnTo>
                  <a:lnTo>
                    <a:pt x="11" y="132"/>
                  </a:lnTo>
                  <a:lnTo>
                    <a:pt x="3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0940380C-0E5D-4CA0-8414-877B04CC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813" y="3959225"/>
              <a:ext cx="98425" cy="227013"/>
            </a:xfrm>
            <a:custGeom>
              <a:avLst/>
              <a:gdLst>
                <a:gd name="T0" fmla="*/ 0 w 62"/>
                <a:gd name="T1" fmla="*/ 111 h 143"/>
                <a:gd name="T2" fmla="*/ 0 w 62"/>
                <a:gd name="T3" fmla="*/ 30 h 143"/>
                <a:gd name="T4" fmla="*/ 0 w 62"/>
                <a:gd name="T5" fmla="*/ 30 h 143"/>
                <a:gd name="T6" fmla="*/ 2 w 62"/>
                <a:gd name="T7" fmla="*/ 19 h 143"/>
                <a:gd name="T8" fmla="*/ 9 w 62"/>
                <a:gd name="T9" fmla="*/ 9 h 143"/>
                <a:gd name="T10" fmla="*/ 19 w 62"/>
                <a:gd name="T11" fmla="*/ 2 h 143"/>
                <a:gd name="T12" fmla="*/ 30 w 62"/>
                <a:gd name="T13" fmla="*/ 0 h 143"/>
                <a:gd name="T14" fmla="*/ 30 w 62"/>
                <a:gd name="T15" fmla="*/ 0 h 143"/>
                <a:gd name="T16" fmla="*/ 30 w 62"/>
                <a:gd name="T17" fmla="*/ 0 h 143"/>
                <a:gd name="T18" fmla="*/ 43 w 62"/>
                <a:gd name="T19" fmla="*/ 2 h 143"/>
                <a:gd name="T20" fmla="*/ 51 w 62"/>
                <a:gd name="T21" fmla="*/ 9 h 143"/>
                <a:gd name="T22" fmla="*/ 58 w 62"/>
                <a:gd name="T23" fmla="*/ 19 h 143"/>
                <a:gd name="T24" fmla="*/ 62 w 62"/>
                <a:gd name="T25" fmla="*/ 30 h 143"/>
                <a:gd name="T26" fmla="*/ 62 w 62"/>
                <a:gd name="T27" fmla="*/ 30 h 143"/>
                <a:gd name="T28" fmla="*/ 62 w 62"/>
                <a:gd name="T29" fmla="*/ 111 h 143"/>
                <a:gd name="T30" fmla="*/ 62 w 62"/>
                <a:gd name="T31" fmla="*/ 111 h 143"/>
                <a:gd name="T32" fmla="*/ 58 w 62"/>
                <a:gd name="T33" fmla="*/ 124 h 143"/>
                <a:gd name="T34" fmla="*/ 51 w 62"/>
                <a:gd name="T35" fmla="*/ 132 h 143"/>
                <a:gd name="T36" fmla="*/ 43 w 62"/>
                <a:gd name="T37" fmla="*/ 139 h 143"/>
                <a:gd name="T38" fmla="*/ 30 w 62"/>
                <a:gd name="T39" fmla="*/ 143 h 143"/>
                <a:gd name="T40" fmla="*/ 30 w 62"/>
                <a:gd name="T41" fmla="*/ 143 h 143"/>
                <a:gd name="T42" fmla="*/ 30 w 62"/>
                <a:gd name="T43" fmla="*/ 143 h 143"/>
                <a:gd name="T44" fmla="*/ 19 w 62"/>
                <a:gd name="T45" fmla="*/ 139 h 143"/>
                <a:gd name="T46" fmla="*/ 9 w 62"/>
                <a:gd name="T47" fmla="*/ 132 h 143"/>
                <a:gd name="T48" fmla="*/ 2 w 62"/>
                <a:gd name="T49" fmla="*/ 124 h 143"/>
                <a:gd name="T50" fmla="*/ 0 w 62"/>
                <a:gd name="T51" fmla="*/ 111 h 143"/>
                <a:gd name="T52" fmla="*/ 0 w 62"/>
                <a:gd name="T53" fmla="*/ 1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8" y="19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8" y="124"/>
                  </a:lnTo>
                  <a:lnTo>
                    <a:pt x="51" y="132"/>
                  </a:lnTo>
                  <a:lnTo>
                    <a:pt x="43" y="139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19" y="139"/>
                  </a:lnTo>
                  <a:lnTo>
                    <a:pt x="9" y="132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485D6C7E-0065-4A72-B27D-1DE9FEE30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9488" y="3959225"/>
              <a:ext cx="98425" cy="227013"/>
            </a:xfrm>
            <a:custGeom>
              <a:avLst/>
              <a:gdLst>
                <a:gd name="T0" fmla="*/ 0 w 62"/>
                <a:gd name="T1" fmla="*/ 111 h 143"/>
                <a:gd name="T2" fmla="*/ 0 w 62"/>
                <a:gd name="T3" fmla="*/ 30 h 143"/>
                <a:gd name="T4" fmla="*/ 0 w 62"/>
                <a:gd name="T5" fmla="*/ 30 h 143"/>
                <a:gd name="T6" fmla="*/ 4 w 62"/>
                <a:gd name="T7" fmla="*/ 19 h 143"/>
                <a:gd name="T8" fmla="*/ 10 w 62"/>
                <a:gd name="T9" fmla="*/ 9 h 143"/>
                <a:gd name="T10" fmla="*/ 19 w 62"/>
                <a:gd name="T11" fmla="*/ 2 h 143"/>
                <a:gd name="T12" fmla="*/ 32 w 62"/>
                <a:gd name="T13" fmla="*/ 0 h 143"/>
                <a:gd name="T14" fmla="*/ 32 w 62"/>
                <a:gd name="T15" fmla="*/ 0 h 143"/>
                <a:gd name="T16" fmla="*/ 32 w 62"/>
                <a:gd name="T17" fmla="*/ 0 h 143"/>
                <a:gd name="T18" fmla="*/ 42 w 62"/>
                <a:gd name="T19" fmla="*/ 2 h 143"/>
                <a:gd name="T20" fmla="*/ 53 w 62"/>
                <a:gd name="T21" fmla="*/ 9 h 143"/>
                <a:gd name="T22" fmla="*/ 59 w 62"/>
                <a:gd name="T23" fmla="*/ 19 h 143"/>
                <a:gd name="T24" fmla="*/ 62 w 62"/>
                <a:gd name="T25" fmla="*/ 30 h 143"/>
                <a:gd name="T26" fmla="*/ 62 w 62"/>
                <a:gd name="T27" fmla="*/ 30 h 143"/>
                <a:gd name="T28" fmla="*/ 62 w 62"/>
                <a:gd name="T29" fmla="*/ 111 h 143"/>
                <a:gd name="T30" fmla="*/ 62 w 62"/>
                <a:gd name="T31" fmla="*/ 111 h 143"/>
                <a:gd name="T32" fmla="*/ 59 w 62"/>
                <a:gd name="T33" fmla="*/ 124 h 143"/>
                <a:gd name="T34" fmla="*/ 53 w 62"/>
                <a:gd name="T35" fmla="*/ 132 h 143"/>
                <a:gd name="T36" fmla="*/ 42 w 62"/>
                <a:gd name="T37" fmla="*/ 139 h 143"/>
                <a:gd name="T38" fmla="*/ 32 w 62"/>
                <a:gd name="T39" fmla="*/ 143 h 143"/>
                <a:gd name="T40" fmla="*/ 32 w 62"/>
                <a:gd name="T41" fmla="*/ 143 h 143"/>
                <a:gd name="T42" fmla="*/ 32 w 62"/>
                <a:gd name="T43" fmla="*/ 143 h 143"/>
                <a:gd name="T44" fmla="*/ 19 w 62"/>
                <a:gd name="T45" fmla="*/ 139 h 143"/>
                <a:gd name="T46" fmla="*/ 10 w 62"/>
                <a:gd name="T47" fmla="*/ 132 h 143"/>
                <a:gd name="T48" fmla="*/ 4 w 62"/>
                <a:gd name="T49" fmla="*/ 124 h 143"/>
                <a:gd name="T50" fmla="*/ 0 w 62"/>
                <a:gd name="T51" fmla="*/ 111 h 143"/>
                <a:gd name="T52" fmla="*/ 0 w 62"/>
                <a:gd name="T53" fmla="*/ 1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2"/>
                  </a:lnTo>
                  <a:lnTo>
                    <a:pt x="53" y="9"/>
                  </a:lnTo>
                  <a:lnTo>
                    <a:pt x="59" y="19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9" y="124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19" y="139"/>
                  </a:lnTo>
                  <a:lnTo>
                    <a:pt x="10" y="132"/>
                  </a:lnTo>
                  <a:lnTo>
                    <a:pt x="4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55071538-4201-4431-A5C0-C809CB68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50" y="3959225"/>
              <a:ext cx="98425" cy="227013"/>
            </a:xfrm>
            <a:custGeom>
              <a:avLst/>
              <a:gdLst>
                <a:gd name="T0" fmla="*/ 0 w 62"/>
                <a:gd name="T1" fmla="*/ 111 h 143"/>
                <a:gd name="T2" fmla="*/ 0 w 62"/>
                <a:gd name="T3" fmla="*/ 30 h 143"/>
                <a:gd name="T4" fmla="*/ 0 w 62"/>
                <a:gd name="T5" fmla="*/ 30 h 143"/>
                <a:gd name="T6" fmla="*/ 2 w 62"/>
                <a:gd name="T7" fmla="*/ 19 h 143"/>
                <a:gd name="T8" fmla="*/ 9 w 62"/>
                <a:gd name="T9" fmla="*/ 9 h 143"/>
                <a:gd name="T10" fmla="*/ 20 w 62"/>
                <a:gd name="T11" fmla="*/ 2 h 143"/>
                <a:gd name="T12" fmla="*/ 30 w 62"/>
                <a:gd name="T13" fmla="*/ 0 h 143"/>
                <a:gd name="T14" fmla="*/ 30 w 62"/>
                <a:gd name="T15" fmla="*/ 0 h 143"/>
                <a:gd name="T16" fmla="*/ 30 w 62"/>
                <a:gd name="T17" fmla="*/ 0 h 143"/>
                <a:gd name="T18" fmla="*/ 43 w 62"/>
                <a:gd name="T19" fmla="*/ 2 h 143"/>
                <a:gd name="T20" fmla="*/ 52 w 62"/>
                <a:gd name="T21" fmla="*/ 9 h 143"/>
                <a:gd name="T22" fmla="*/ 58 w 62"/>
                <a:gd name="T23" fmla="*/ 19 h 143"/>
                <a:gd name="T24" fmla="*/ 62 w 62"/>
                <a:gd name="T25" fmla="*/ 30 h 143"/>
                <a:gd name="T26" fmla="*/ 62 w 62"/>
                <a:gd name="T27" fmla="*/ 30 h 143"/>
                <a:gd name="T28" fmla="*/ 62 w 62"/>
                <a:gd name="T29" fmla="*/ 111 h 143"/>
                <a:gd name="T30" fmla="*/ 62 w 62"/>
                <a:gd name="T31" fmla="*/ 111 h 143"/>
                <a:gd name="T32" fmla="*/ 58 w 62"/>
                <a:gd name="T33" fmla="*/ 124 h 143"/>
                <a:gd name="T34" fmla="*/ 52 w 62"/>
                <a:gd name="T35" fmla="*/ 132 h 143"/>
                <a:gd name="T36" fmla="*/ 43 w 62"/>
                <a:gd name="T37" fmla="*/ 139 h 143"/>
                <a:gd name="T38" fmla="*/ 30 w 62"/>
                <a:gd name="T39" fmla="*/ 143 h 143"/>
                <a:gd name="T40" fmla="*/ 30 w 62"/>
                <a:gd name="T41" fmla="*/ 143 h 143"/>
                <a:gd name="T42" fmla="*/ 30 w 62"/>
                <a:gd name="T43" fmla="*/ 143 h 143"/>
                <a:gd name="T44" fmla="*/ 20 w 62"/>
                <a:gd name="T45" fmla="*/ 139 h 143"/>
                <a:gd name="T46" fmla="*/ 9 w 62"/>
                <a:gd name="T47" fmla="*/ 132 h 143"/>
                <a:gd name="T48" fmla="*/ 2 w 62"/>
                <a:gd name="T49" fmla="*/ 124 h 143"/>
                <a:gd name="T50" fmla="*/ 0 w 62"/>
                <a:gd name="T51" fmla="*/ 111 h 143"/>
                <a:gd name="T52" fmla="*/ 0 w 62"/>
                <a:gd name="T53" fmla="*/ 1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9" y="9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3" y="2"/>
                  </a:lnTo>
                  <a:lnTo>
                    <a:pt x="52" y="9"/>
                  </a:lnTo>
                  <a:lnTo>
                    <a:pt x="58" y="19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8" y="124"/>
                  </a:lnTo>
                  <a:lnTo>
                    <a:pt x="52" y="132"/>
                  </a:lnTo>
                  <a:lnTo>
                    <a:pt x="43" y="139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20" y="139"/>
                  </a:lnTo>
                  <a:lnTo>
                    <a:pt x="9" y="132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E96D386F-7FA9-4231-9E71-BCF7CF7E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963" y="5343525"/>
              <a:ext cx="98425" cy="223838"/>
            </a:xfrm>
            <a:custGeom>
              <a:avLst/>
              <a:gdLst>
                <a:gd name="T0" fmla="*/ 0 w 62"/>
                <a:gd name="T1" fmla="*/ 111 h 141"/>
                <a:gd name="T2" fmla="*/ 0 w 62"/>
                <a:gd name="T3" fmla="*/ 30 h 141"/>
                <a:gd name="T4" fmla="*/ 0 w 62"/>
                <a:gd name="T5" fmla="*/ 30 h 141"/>
                <a:gd name="T6" fmla="*/ 3 w 62"/>
                <a:gd name="T7" fmla="*/ 17 h 141"/>
                <a:gd name="T8" fmla="*/ 11 w 62"/>
                <a:gd name="T9" fmla="*/ 9 h 141"/>
                <a:gd name="T10" fmla="*/ 20 w 62"/>
                <a:gd name="T11" fmla="*/ 2 h 141"/>
                <a:gd name="T12" fmla="*/ 32 w 62"/>
                <a:gd name="T13" fmla="*/ 0 h 141"/>
                <a:gd name="T14" fmla="*/ 32 w 62"/>
                <a:gd name="T15" fmla="*/ 0 h 141"/>
                <a:gd name="T16" fmla="*/ 32 w 62"/>
                <a:gd name="T17" fmla="*/ 0 h 141"/>
                <a:gd name="T18" fmla="*/ 43 w 62"/>
                <a:gd name="T19" fmla="*/ 2 h 141"/>
                <a:gd name="T20" fmla="*/ 54 w 62"/>
                <a:gd name="T21" fmla="*/ 9 h 141"/>
                <a:gd name="T22" fmla="*/ 60 w 62"/>
                <a:gd name="T23" fmla="*/ 17 h 141"/>
                <a:gd name="T24" fmla="*/ 62 w 62"/>
                <a:gd name="T25" fmla="*/ 30 h 141"/>
                <a:gd name="T26" fmla="*/ 62 w 62"/>
                <a:gd name="T27" fmla="*/ 30 h 141"/>
                <a:gd name="T28" fmla="*/ 62 w 62"/>
                <a:gd name="T29" fmla="*/ 111 h 141"/>
                <a:gd name="T30" fmla="*/ 62 w 62"/>
                <a:gd name="T31" fmla="*/ 111 h 141"/>
                <a:gd name="T32" fmla="*/ 60 w 62"/>
                <a:gd name="T33" fmla="*/ 124 h 141"/>
                <a:gd name="T34" fmla="*/ 54 w 62"/>
                <a:gd name="T35" fmla="*/ 132 h 141"/>
                <a:gd name="T36" fmla="*/ 43 w 62"/>
                <a:gd name="T37" fmla="*/ 139 h 141"/>
                <a:gd name="T38" fmla="*/ 32 w 62"/>
                <a:gd name="T39" fmla="*/ 141 h 141"/>
                <a:gd name="T40" fmla="*/ 32 w 62"/>
                <a:gd name="T41" fmla="*/ 141 h 141"/>
                <a:gd name="T42" fmla="*/ 32 w 62"/>
                <a:gd name="T43" fmla="*/ 141 h 141"/>
                <a:gd name="T44" fmla="*/ 20 w 62"/>
                <a:gd name="T45" fmla="*/ 139 h 141"/>
                <a:gd name="T46" fmla="*/ 11 w 62"/>
                <a:gd name="T47" fmla="*/ 132 h 141"/>
                <a:gd name="T48" fmla="*/ 3 w 62"/>
                <a:gd name="T49" fmla="*/ 124 h 141"/>
                <a:gd name="T50" fmla="*/ 0 w 62"/>
                <a:gd name="T51" fmla="*/ 111 h 141"/>
                <a:gd name="T52" fmla="*/ 0 w 62"/>
                <a:gd name="T53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1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3" y="17"/>
                  </a:lnTo>
                  <a:lnTo>
                    <a:pt x="11" y="9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54" y="9"/>
                  </a:lnTo>
                  <a:lnTo>
                    <a:pt x="60" y="17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0" y="124"/>
                  </a:lnTo>
                  <a:lnTo>
                    <a:pt x="54" y="132"/>
                  </a:lnTo>
                  <a:lnTo>
                    <a:pt x="43" y="139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20" y="139"/>
                  </a:lnTo>
                  <a:lnTo>
                    <a:pt x="11" y="132"/>
                  </a:lnTo>
                  <a:lnTo>
                    <a:pt x="3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CE0FF776-ECFF-45B8-906A-87EA3AFA1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813" y="5343525"/>
              <a:ext cx="98425" cy="223838"/>
            </a:xfrm>
            <a:custGeom>
              <a:avLst/>
              <a:gdLst>
                <a:gd name="T0" fmla="*/ 0 w 62"/>
                <a:gd name="T1" fmla="*/ 111 h 141"/>
                <a:gd name="T2" fmla="*/ 0 w 62"/>
                <a:gd name="T3" fmla="*/ 30 h 141"/>
                <a:gd name="T4" fmla="*/ 0 w 62"/>
                <a:gd name="T5" fmla="*/ 30 h 141"/>
                <a:gd name="T6" fmla="*/ 2 w 62"/>
                <a:gd name="T7" fmla="*/ 17 h 141"/>
                <a:gd name="T8" fmla="*/ 9 w 62"/>
                <a:gd name="T9" fmla="*/ 9 h 141"/>
                <a:gd name="T10" fmla="*/ 19 w 62"/>
                <a:gd name="T11" fmla="*/ 2 h 141"/>
                <a:gd name="T12" fmla="*/ 30 w 62"/>
                <a:gd name="T13" fmla="*/ 0 h 141"/>
                <a:gd name="T14" fmla="*/ 30 w 62"/>
                <a:gd name="T15" fmla="*/ 0 h 141"/>
                <a:gd name="T16" fmla="*/ 30 w 62"/>
                <a:gd name="T17" fmla="*/ 0 h 141"/>
                <a:gd name="T18" fmla="*/ 43 w 62"/>
                <a:gd name="T19" fmla="*/ 2 h 141"/>
                <a:gd name="T20" fmla="*/ 51 w 62"/>
                <a:gd name="T21" fmla="*/ 9 h 141"/>
                <a:gd name="T22" fmla="*/ 58 w 62"/>
                <a:gd name="T23" fmla="*/ 17 h 141"/>
                <a:gd name="T24" fmla="*/ 62 w 62"/>
                <a:gd name="T25" fmla="*/ 30 h 141"/>
                <a:gd name="T26" fmla="*/ 62 w 62"/>
                <a:gd name="T27" fmla="*/ 30 h 141"/>
                <a:gd name="T28" fmla="*/ 62 w 62"/>
                <a:gd name="T29" fmla="*/ 111 h 141"/>
                <a:gd name="T30" fmla="*/ 62 w 62"/>
                <a:gd name="T31" fmla="*/ 111 h 141"/>
                <a:gd name="T32" fmla="*/ 58 w 62"/>
                <a:gd name="T33" fmla="*/ 124 h 141"/>
                <a:gd name="T34" fmla="*/ 51 w 62"/>
                <a:gd name="T35" fmla="*/ 132 h 141"/>
                <a:gd name="T36" fmla="*/ 43 w 62"/>
                <a:gd name="T37" fmla="*/ 139 h 141"/>
                <a:gd name="T38" fmla="*/ 30 w 62"/>
                <a:gd name="T39" fmla="*/ 141 h 141"/>
                <a:gd name="T40" fmla="*/ 30 w 62"/>
                <a:gd name="T41" fmla="*/ 141 h 141"/>
                <a:gd name="T42" fmla="*/ 30 w 62"/>
                <a:gd name="T43" fmla="*/ 141 h 141"/>
                <a:gd name="T44" fmla="*/ 19 w 62"/>
                <a:gd name="T45" fmla="*/ 139 h 141"/>
                <a:gd name="T46" fmla="*/ 9 w 62"/>
                <a:gd name="T47" fmla="*/ 132 h 141"/>
                <a:gd name="T48" fmla="*/ 2 w 62"/>
                <a:gd name="T49" fmla="*/ 124 h 141"/>
                <a:gd name="T50" fmla="*/ 0 w 62"/>
                <a:gd name="T51" fmla="*/ 111 h 141"/>
                <a:gd name="T52" fmla="*/ 0 w 62"/>
                <a:gd name="T53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1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" y="17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3" y="2"/>
                  </a:lnTo>
                  <a:lnTo>
                    <a:pt x="51" y="9"/>
                  </a:lnTo>
                  <a:lnTo>
                    <a:pt x="58" y="17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8" y="124"/>
                  </a:lnTo>
                  <a:lnTo>
                    <a:pt x="51" y="132"/>
                  </a:lnTo>
                  <a:lnTo>
                    <a:pt x="43" y="139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19" y="139"/>
                  </a:lnTo>
                  <a:lnTo>
                    <a:pt x="9" y="132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B71AEF5C-985F-4DC5-99A8-980547FF3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9488" y="5343525"/>
              <a:ext cx="98425" cy="223838"/>
            </a:xfrm>
            <a:custGeom>
              <a:avLst/>
              <a:gdLst>
                <a:gd name="T0" fmla="*/ 0 w 62"/>
                <a:gd name="T1" fmla="*/ 111 h 141"/>
                <a:gd name="T2" fmla="*/ 0 w 62"/>
                <a:gd name="T3" fmla="*/ 30 h 141"/>
                <a:gd name="T4" fmla="*/ 0 w 62"/>
                <a:gd name="T5" fmla="*/ 30 h 141"/>
                <a:gd name="T6" fmla="*/ 4 w 62"/>
                <a:gd name="T7" fmla="*/ 17 h 141"/>
                <a:gd name="T8" fmla="*/ 10 w 62"/>
                <a:gd name="T9" fmla="*/ 9 h 141"/>
                <a:gd name="T10" fmla="*/ 19 w 62"/>
                <a:gd name="T11" fmla="*/ 2 h 141"/>
                <a:gd name="T12" fmla="*/ 32 w 62"/>
                <a:gd name="T13" fmla="*/ 0 h 141"/>
                <a:gd name="T14" fmla="*/ 32 w 62"/>
                <a:gd name="T15" fmla="*/ 0 h 141"/>
                <a:gd name="T16" fmla="*/ 32 w 62"/>
                <a:gd name="T17" fmla="*/ 0 h 141"/>
                <a:gd name="T18" fmla="*/ 42 w 62"/>
                <a:gd name="T19" fmla="*/ 2 h 141"/>
                <a:gd name="T20" fmla="*/ 53 w 62"/>
                <a:gd name="T21" fmla="*/ 9 h 141"/>
                <a:gd name="T22" fmla="*/ 59 w 62"/>
                <a:gd name="T23" fmla="*/ 17 h 141"/>
                <a:gd name="T24" fmla="*/ 62 w 62"/>
                <a:gd name="T25" fmla="*/ 30 h 141"/>
                <a:gd name="T26" fmla="*/ 62 w 62"/>
                <a:gd name="T27" fmla="*/ 30 h 141"/>
                <a:gd name="T28" fmla="*/ 62 w 62"/>
                <a:gd name="T29" fmla="*/ 111 h 141"/>
                <a:gd name="T30" fmla="*/ 62 w 62"/>
                <a:gd name="T31" fmla="*/ 111 h 141"/>
                <a:gd name="T32" fmla="*/ 59 w 62"/>
                <a:gd name="T33" fmla="*/ 124 h 141"/>
                <a:gd name="T34" fmla="*/ 53 w 62"/>
                <a:gd name="T35" fmla="*/ 132 h 141"/>
                <a:gd name="T36" fmla="*/ 42 w 62"/>
                <a:gd name="T37" fmla="*/ 139 h 141"/>
                <a:gd name="T38" fmla="*/ 32 w 62"/>
                <a:gd name="T39" fmla="*/ 141 h 141"/>
                <a:gd name="T40" fmla="*/ 32 w 62"/>
                <a:gd name="T41" fmla="*/ 141 h 141"/>
                <a:gd name="T42" fmla="*/ 32 w 62"/>
                <a:gd name="T43" fmla="*/ 141 h 141"/>
                <a:gd name="T44" fmla="*/ 19 w 62"/>
                <a:gd name="T45" fmla="*/ 139 h 141"/>
                <a:gd name="T46" fmla="*/ 10 w 62"/>
                <a:gd name="T47" fmla="*/ 132 h 141"/>
                <a:gd name="T48" fmla="*/ 4 w 62"/>
                <a:gd name="T49" fmla="*/ 124 h 141"/>
                <a:gd name="T50" fmla="*/ 0 w 62"/>
                <a:gd name="T51" fmla="*/ 111 h 141"/>
                <a:gd name="T52" fmla="*/ 0 w 62"/>
                <a:gd name="T53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1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4" y="17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2"/>
                  </a:lnTo>
                  <a:lnTo>
                    <a:pt x="53" y="9"/>
                  </a:lnTo>
                  <a:lnTo>
                    <a:pt x="59" y="17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9" y="124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19" y="139"/>
                  </a:lnTo>
                  <a:lnTo>
                    <a:pt x="10" y="132"/>
                  </a:lnTo>
                  <a:lnTo>
                    <a:pt x="4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6B1A640-6758-4615-BFA3-AA00E7B5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750" y="5343525"/>
              <a:ext cx="98425" cy="223838"/>
            </a:xfrm>
            <a:custGeom>
              <a:avLst/>
              <a:gdLst>
                <a:gd name="T0" fmla="*/ 0 w 62"/>
                <a:gd name="T1" fmla="*/ 111 h 141"/>
                <a:gd name="T2" fmla="*/ 0 w 62"/>
                <a:gd name="T3" fmla="*/ 30 h 141"/>
                <a:gd name="T4" fmla="*/ 0 w 62"/>
                <a:gd name="T5" fmla="*/ 30 h 141"/>
                <a:gd name="T6" fmla="*/ 2 w 62"/>
                <a:gd name="T7" fmla="*/ 17 h 141"/>
                <a:gd name="T8" fmla="*/ 9 w 62"/>
                <a:gd name="T9" fmla="*/ 9 h 141"/>
                <a:gd name="T10" fmla="*/ 20 w 62"/>
                <a:gd name="T11" fmla="*/ 2 h 141"/>
                <a:gd name="T12" fmla="*/ 30 w 62"/>
                <a:gd name="T13" fmla="*/ 0 h 141"/>
                <a:gd name="T14" fmla="*/ 30 w 62"/>
                <a:gd name="T15" fmla="*/ 0 h 141"/>
                <a:gd name="T16" fmla="*/ 30 w 62"/>
                <a:gd name="T17" fmla="*/ 0 h 141"/>
                <a:gd name="T18" fmla="*/ 43 w 62"/>
                <a:gd name="T19" fmla="*/ 2 h 141"/>
                <a:gd name="T20" fmla="*/ 52 w 62"/>
                <a:gd name="T21" fmla="*/ 9 h 141"/>
                <a:gd name="T22" fmla="*/ 58 w 62"/>
                <a:gd name="T23" fmla="*/ 17 h 141"/>
                <a:gd name="T24" fmla="*/ 62 w 62"/>
                <a:gd name="T25" fmla="*/ 30 h 141"/>
                <a:gd name="T26" fmla="*/ 62 w 62"/>
                <a:gd name="T27" fmla="*/ 30 h 141"/>
                <a:gd name="T28" fmla="*/ 62 w 62"/>
                <a:gd name="T29" fmla="*/ 111 h 141"/>
                <a:gd name="T30" fmla="*/ 62 w 62"/>
                <a:gd name="T31" fmla="*/ 111 h 141"/>
                <a:gd name="T32" fmla="*/ 58 w 62"/>
                <a:gd name="T33" fmla="*/ 124 h 141"/>
                <a:gd name="T34" fmla="*/ 52 w 62"/>
                <a:gd name="T35" fmla="*/ 132 h 141"/>
                <a:gd name="T36" fmla="*/ 43 w 62"/>
                <a:gd name="T37" fmla="*/ 139 h 141"/>
                <a:gd name="T38" fmla="*/ 30 w 62"/>
                <a:gd name="T39" fmla="*/ 141 h 141"/>
                <a:gd name="T40" fmla="*/ 30 w 62"/>
                <a:gd name="T41" fmla="*/ 141 h 141"/>
                <a:gd name="T42" fmla="*/ 30 w 62"/>
                <a:gd name="T43" fmla="*/ 141 h 141"/>
                <a:gd name="T44" fmla="*/ 20 w 62"/>
                <a:gd name="T45" fmla="*/ 139 h 141"/>
                <a:gd name="T46" fmla="*/ 9 w 62"/>
                <a:gd name="T47" fmla="*/ 132 h 141"/>
                <a:gd name="T48" fmla="*/ 2 w 62"/>
                <a:gd name="T49" fmla="*/ 124 h 141"/>
                <a:gd name="T50" fmla="*/ 0 w 62"/>
                <a:gd name="T51" fmla="*/ 111 h 141"/>
                <a:gd name="T52" fmla="*/ 0 w 62"/>
                <a:gd name="T53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1">
                  <a:moveTo>
                    <a:pt x="0" y="111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" y="17"/>
                  </a:lnTo>
                  <a:lnTo>
                    <a:pt x="9" y="9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3" y="2"/>
                  </a:lnTo>
                  <a:lnTo>
                    <a:pt x="52" y="9"/>
                  </a:lnTo>
                  <a:lnTo>
                    <a:pt x="58" y="17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58" y="124"/>
                  </a:lnTo>
                  <a:lnTo>
                    <a:pt x="52" y="132"/>
                  </a:lnTo>
                  <a:lnTo>
                    <a:pt x="43" y="139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20" y="139"/>
                  </a:lnTo>
                  <a:lnTo>
                    <a:pt x="9" y="132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B37FDBCA-52EC-49E8-8DC5-1A1DB0D2A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700" y="5022850"/>
              <a:ext cx="227012" cy="96838"/>
            </a:xfrm>
            <a:custGeom>
              <a:avLst/>
              <a:gdLst>
                <a:gd name="T0" fmla="*/ 32 w 143"/>
                <a:gd name="T1" fmla="*/ 61 h 61"/>
                <a:gd name="T2" fmla="*/ 32 w 143"/>
                <a:gd name="T3" fmla="*/ 61 h 61"/>
                <a:gd name="T4" fmla="*/ 19 w 143"/>
                <a:gd name="T5" fmla="*/ 59 h 61"/>
                <a:gd name="T6" fmla="*/ 11 w 143"/>
                <a:gd name="T7" fmla="*/ 53 h 61"/>
                <a:gd name="T8" fmla="*/ 4 w 143"/>
                <a:gd name="T9" fmla="*/ 42 h 61"/>
                <a:gd name="T10" fmla="*/ 0 w 143"/>
                <a:gd name="T11" fmla="*/ 29 h 61"/>
                <a:gd name="T12" fmla="*/ 0 w 143"/>
                <a:gd name="T13" fmla="*/ 29 h 61"/>
                <a:gd name="T14" fmla="*/ 0 w 143"/>
                <a:gd name="T15" fmla="*/ 29 h 61"/>
                <a:gd name="T16" fmla="*/ 4 w 143"/>
                <a:gd name="T17" fmla="*/ 19 h 61"/>
                <a:gd name="T18" fmla="*/ 11 w 143"/>
                <a:gd name="T19" fmla="*/ 8 h 61"/>
                <a:gd name="T20" fmla="*/ 19 w 143"/>
                <a:gd name="T21" fmla="*/ 2 h 61"/>
                <a:gd name="T22" fmla="*/ 32 w 143"/>
                <a:gd name="T23" fmla="*/ 0 h 61"/>
                <a:gd name="T24" fmla="*/ 32 w 143"/>
                <a:gd name="T25" fmla="*/ 0 h 61"/>
                <a:gd name="T26" fmla="*/ 113 w 143"/>
                <a:gd name="T27" fmla="*/ 0 h 61"/>
                <a:gd name="T28" fmla="*/ 113 w 143"/>
                <a:gd name="T29" fmla="*/ 0 h 61"/>
                <a:gd name="T30" fmla="*/ 124 w 143"/>
                <a:gd name="T31" fmla="*/ 2 h 61"/>
                <a:gd name="T32" fmla="*/ 134 w 143"/>
                <a:gd name="T33" fmla="*/ 8 h 61"/>
                <a:gd name="T34" fmla="*/ 141 w 143"/>
                <a:gd name="T35" fmla="*/ 19 h 61"/>
                <a:gd name="T36" fmla="*/ 143 w 143"/>
                <a:gd name="T37" fmla="*/ 29 h 61"/>
                <a:gd name="T38" fmla="*/ 143 w 143"/>
                <a:gd name="T39" fmla="*/ 29 h 61"/>
                <a:gd name="T40" fmla="*/ 143 w 143"/>
                <a:gd name="T41" fmla="*/ 29 h 61"/>
                <a:gd name="T42" fmla="*/ 141 w 143"/>
                <a:gd name="T43" fmla="*/ 42 h 61"/>
                <a:gd name="T44" fmla="*/ 134 w 143"/>
                <a:gd name="T45" fmla="*/ 53 h 61"/>
                <a:gd name="T46" fmla="*/ 124 w 143"/>
                <a:gd name="T47" fmla="*/ 59 h 61"/>
                <a:gd name="T48" fmla="*/ 113 w 143"/>
                <a:gd name="T49" fmla="*/ 61 h 61"/>
                <a:gd name="T50" fmla="*/ 113 w 143"/>
                <a:gd name="T51" fmla="*/ 61 h 61"/>
                <a:gd name="T52" fmla="*/ 32 w 143"/>
                <a:gd name="T53" fmla="*/ 61 h 61"/>
                <a:gd name="T54" fmla="*/ 32 w 143"/>
                <a:gd name="T5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61">
                  <a:moveTo>
                    <a:pt x="32" y="61"/>
                  </a:moveTo>
                  <a:lnTo>
                    <a:pt x="32" y="61"/>
                  </a:lnTo>
                  <a:lnTo>
                    <a:pt x="19" y="59"/>
                  </a:lnTo>
                  <a:lnTo>
                    <a:pt x="11" y="53"/>
                  </a:lnTo>
                  <a:lnTo>
                    <a:pt x="4" y="4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19"/>
                  </a:lnTo>
                  <a:lnTo>
                    <a:pt x="11" y="8"/>
                  </a:lnTo>
                  <a:lnTo>
                    <a:pt x="19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4" y="2"/>
                  </a:lnTo>
                  <a:lnTo>
                    <a:pt x="134" y="8"/>
                  </a:lnTo>
                  <a:lnTo>
                    <a:pt x="141" y="19"/>
                  </a:lnTo>
                  <a:lnTo>
                    <a:pt x="143" y="29"/>
                  </a:lnTo>
                  <a:lnTo>
                    <a:pt x="143" y="29"/>
                  </a:lnTo>
                  <a:lnTo>
                    <a:pt x="143" y="29"/>
                  </a:lnTo>
                  <a:lnTo>
                    <a:pt x="141" y="42"/>
                  </a:lnTo>
                  <a:lnTo>
                    <a:pt x="134" y="53"/>
                  </a:lnTo>
                  <a:lnTo>
                    <a:pt x="124" y="59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32" y="61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C7378C7D-A42D-41CF-A04D-F93C3147D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700" y="4826000"/>
              <a:ext cx="227012" cy="98425"/>
            </a:xfrm>
            <a:custGeom>
              <a:avLst/>
              <a:gdLst>
                <a:gd name="T0" fmla="*/ 32 w 143"/>
                <a:gd name="T1" fmla="*/ 62 h 62"/>
                <a:gd name="T2" fmla="*/ 32 w 143"/>
                <a:gd name="T3" fmla="*/ 62 h 62"/>
                <a:gd name="T4" fmla="*/ 19 w 143"/>
                <a:gd name="T5" fmla="*/ 60 h 62"/>
                <a:gd name="T6" fmla="*/ 11 w 143"/>
                <a:gd name="T7" fmla="*/ 53 h 62"/>
                <a:gd name="T8" fmla="*/ 4 w 143"/>
                <a:gd name="T9" fmla="*/ 43 h 62"/>
                <a:gd name="T10" fmla="*/ 0 w 143"/>
                <a:gd name="T11" fmla="*/ 32 h 62"/>
                <a:gd name="T12" fmla="*/ 0 w 143"/>
                <a:gd name="T13" fmla="*/ 32 h 62"/>
                <a:gd name="T14" fmla="*/ 0 w 143"/>
                <a:gd name="T15" fmla="*/ 32 h 62"/>
                <a:gd name="T16" fmla="*/ 4 w 143"/>
                <a:gd name="T17" fmla="*/ 19 h 62"/>
                <a:gd name="T18" fmla="*/ 11 w 143"/>
                <a:gd name="T19" fmla="*/ 11 h 62"/>
                <a:gd name="T20" fmla="*/ 19 w 143"/>
                <a:gd name="T21" fmla="*/ 4 h 62"/>
                <a:gd name="T22" fmla="*/ 32 w 143"/>
                <a:gd name="T23" fmla="*/ 0 h 62"/>
                <a:gd name="T24" fmla="*/ 32 w 143"/>
                <a:gd name="T25" fmla="*/ 0 h 62"/>
                <a:gd name="T26" fmla="*/ 113 w 143"/>
                <a:gd name="T27" fmla="*/ 0 h 62"/>
                <a:gd name="T28" fmla="*/ 113 w 143"/>
                <a:gd name="T29" fmla="*/ 0 h 62"/>
                <a:gd name="T30" fmla="*/ 124 w 143"/>
                <a:gd name="T31" fmla="*/ 4 h 62"/>
                <a:gd name="T32" fmla="*/ 134 w 143"/>
                <a:gd name="T33" fmla="*/ 11 h 62"/>
                <a:gd name="T34" fmla="*/ 141 w 143"/>
                <a:gd name="T35" fmla="*/ 19 h 62"/>
                <a:gd name="T36" fmla="*/ 143 w 143"/>
                <a:gd name="T37" fmla="*/ 32 h 62"/>
                <a:gd name="T38" fmla="*/ 143 w 143"/>
                <a:gd name="T39" fmla="*/ 32 h 62"/>
                <a:gd name="T40" fmla="*/ 143 w 143"/>
                <a:gd name="T41" fmla="*/ 32 h 62"/>
                <a:gd name="T42" fmla="*/ 141 w 143"/>
                <a:gd name="T43" fmla="*/ 43 h 62"/>
                <a:gd name="T44" fmla="*/ 134 w 143"/>
                <a:gd name="T45" fmla="*/ 53 h 62"/>
                <a:gd name="T46" fmla="*/ 124 w 143"/>
                <a:gd name="T47" fmla="*/ 60 h 62"/>
                <a:gd name="T48" fmla="*/ 113 w 143"/>
                <a:gd name="T49" fmla="*/ 62 h 62"/>
                <a:gd name="T50" fmla="*/ 113 w 143"/>
                <a:gd name="T51" fmla="*/ 62 h 62"/>
                <a:gd name="T52" fmla="*/ 32 w 143"/>
                <a:gd name="T53" fmla="*/ 62 h 62"/>
                <a:gd name="T54" fmla="*/ 32 w 143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62">
                  <a:moveTo>
                    <a:pt x="32" y="62"/>
                  </a:moveTo>
                  <a:lnTo>
                    <a:pt x="32" y="62"/>
                  </a:lnTo>
                  <a:lnTo>
                    <a:pt x="19" y="60"/>
                  </a:lnTo>
                  <a:lnTo>
                    <a:pt x="11" y="53"/>
                  </a:lnTo>
                  <a:lnTo>
                    <a:pt x="4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4" y="4"/>
                  </a:lnTo>
                  <a:lnTo>
                    <a:pt x="134" y="11"/>
                  </a:lnTo>
                  <a:lnTo>
                    <a:pt x="141" y="19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1" y="43"/>
                  </a:lnTo>
                  <a:lnTo>
                    <a:pt x="134" y="53"/>
                  </a:lnTo>
                  <a:lnTo>
                    <a:pt x="124" y="60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32" y="62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D6F46165-47F5-449B-BA6A-4623DACC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700" y="4632325"/>
              <a:ext cx="227012" cy="98425"/>
            </a:xfrm>
            <a:custGeom>
              <a:avLst/>
              <a:gdLst>
                <a:gd name="T0" fmla="*/ 32 w 143"/>
                <a:gd name="T1" fmla="*/ 62 h 62"/>
                <a:gd name="T2" fmla="*/ 32 w 143"/>
                <a:gd name="T3" fmla="*/ 62 h 62"/>
                <a:gd name="T4" fmla="*/ 19 w 143"/>
                <a:gd name="T5" fmla="*/ 60 h 62"/>
                <a:gd name="T6" fmla="*/ 11 w 143"/>
                <a:gd name="T7" fmla="*/ 52 h 62"/>
                <a:gd name="T8" fmla="*/ 4 w 143"/>
                <a:gd name="T9" fmla="*/ 43 h 62"/>
                <a:gd name="T10" fmla="*/ 0 w 143"/>
                <a:gd name="T11" fmla="*/ 30 h 62"/>
                <a:gd name="T12" fmla="*/ 0 w 143"/>
                <a:gd name="T13" fmla="*/ 30 h 62"/>
                <a:gd name="T14" fmla="*/ 0 w 143"/>
                <a:gd name="T15" fmla="*/ 30 h 62"/>
                <a:gd name="T16" fmla="*/ 4 w 143"/>
                <a:gd name="T17" fmla="*/ 20 h 62"/>
                <a:gd name="T18" fmla="*/ 11 w 143"/>
                <a:gd name="T19" fmla="*/ 9 h 62"/>
                <a:gd name="T20" fmla="*/ 19 w 143"/>
                <a:gd name="T21" fmla="*/ 2 h 62"/>
                <a:gd name="T22" fmla="*/ 32 w 143"/>
                <a:gd name="T23" fmla="*/ 0 h 62"/>
                <a:gd name="T24" fmla="*/ 32 w 143"/>
                <a:gd name="T25" fmla="*/ 0 h 62"/>
                <a:gd name="T26" fmla="*/ 113 w 143"/>
                <a:gd name="T27" fmla="*/ 0 h 62"/>
                <a:gd name="T28" fmla="*/ 113 w 143"/>
                <a:gd name="T29" fmla="*/ 0 h 62"/>
                <a:gd name="T30" fmla="*/ 124 w 143"/>
                <a:gd name="T31" fmla="*/ 2 h 62"/>
                <a:gd name="T32" fmla="*/ 134 w 143"/>
                <a:gd name="T33" fmla="*/ 9 h 62"/>
                <a:gd name="T34" fmla="*/ 141 w 143"/>
                <a:gd name="T35" fmla="*/ 20 h 62"/>
                <a:gd name="T36" fmla="*/ 143 w 143"/>
                <a:gd name="T37" fmla="*/ 30 h 62"/>
                <a:gd name="T38" fmla="*/ 143 w 143"/>
                <a:gd name="T39" fmla="*/ 30 h 62"/>
                <a:gd name="T40" fmla="*/ 143 w 143"/>
                <a:gd name="T41" fmla="*/ 30 h 62"/>
                <a:gd name="T42" fmla="*/ 141 w 143"/>
                <a:gd name="T43" fmla="*/ 43 h 62"/>
                <a:gd name="T44" fmla="*/ 134 w 143"/>
                <a:gd name="T45" fmla="*/ 52 h 62"/>
                <a:gd name="T46" fmla="*/ 124 w 143"/>
                <a:gd name="T47" fmla="*/ 60 h 62"/>
                <a:gd name="T48" fmla="*/ 113 w 143"/>
                <a:gd name="T49" fmla="*/ 62 h 62"/>
                <a:gd name="T50" fmla="*/ 113 w 143"/>
                <a:gd name="T51" fmla="*/ 62 h 62"/>
                <a:gd name="T52" fmla="*/ 32 w 143"/>
                <a:gd name="T53" fmla="*/ 62 h 62"/>
                <a:gd name="T54" fmla="*/ 32 w 143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62">
                  <a:moveTo>
                    <a:pt x="32" y="62"/>
                  </a:moveTo>
                  <a:lnTo>
                    <a:pt x="32" y="62"/>
                  </a:lnTo>
                  <a:lnTo>
                    <a:pt x="19" y="60"/>
                  </a:lnTo>
                  <a:lnTo>
                    <a:pt x="11" y="52"/>
                  </a:lnTo>
                  <a:lnTo>
                    <a:pt x="4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11" y="9"/>
                  </a:lnTo>
                  <a:lnTo>
                    <a:pt x="19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4" y="2"/>
                  </a:lnTo>
                  <a:lnTo>
                    <a:pt x="134" y="9"/>
                  </a:lnTo>
                  <a:lnTo>
                    <a:pt x="141" y="2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41" y="43"/>
                  </a:lnTo>
                  <a:lnTo>
                    <a:pt x="134" y="52"/>
                  </a:lnTo>
                  <a:lnTo>
                    <a:pt x="124" y="60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32" y="62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68982FBD-4A70-4CE6-AAE0-D39CCB68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700" y="4437063"/>
              <a:ext cx="227012" cy="98425"/>
            </a:xfrm>
            <a:custGeom>
              <a:avLst/>
              <a:gdLst>
                <a:gd name="T0" fmla="*/ 32 w 143"/>
                <a:gd name="T1" fmla="*/ 62 h 62"/>
                <a:gd name="T2" fmla="*/ 32 w 143"/>
                <a:gd name="T3" fmla="*/ 62 h 62"/>
                <a:gd name="T4" fmla="*/ 19 w 143"/>
                <a:gd name="T5" fmla="*/ 59 h 62"/>
                <a:gd name="T6" fmla="*/ 11 w 143"/>
                <a:gd name="T7" fmla="*/ 53 h 62"/>
                <a:gd name="T8" fmla="*/ 4 w 143"/>
                <a:gd name="T9" fmla="*/ 42 h 62"/>
                <a:gd name="T10" fmla="*/ 0 w 143"/>
                <a:gd name="T11" fmla="*/ 32 h 62"/>
                <a:gd name="T12" fmla="*/ 0 w 143"/>
                <a:gd name="T13" fmla="*/ 32 h 62"/>
                <a:gd name="T14" fmla="*/ 0 w 143"/>
                <a:gd name="T15" fmla="*/ 32 h 62"/>
                <a:gd name="T16" fmla="*/ 4 w 143"/>
                <a:gd name="T17" fmla="*/ 19 h 62"/>
                <a:gd name="T18" fmla="*/ 11 w 143"/>
                <a:gd name="T19" fmla="*/ 10 h 62"/>
                <a:gd name="T20" fmla="*/ 19 w 143"/>
                <a:gd name="T21" fmla="*/ 4 h 62"/>
                <a:gd name="T22" fmla="*/ 32 w 143"/>
                <a:gd name="T23" fmla="*/ 0 h 62"/>
                <a:gd name="T24" fmla="*/ 32 w 143"/>
                <a:gd name="T25" fmla="*/ 0 h 62"/>
                <a:gd name="T26" fmla="*/ 113 w 143"/>
                <a:gd name="T27" fmla="*/ 0 h 62"/>
                <a:gd name="T28" fmla="*/ 113 w 143"/>
                <a:gd name="T29" fmla="*/ 0 h 62"/>
                <a:gd name="T30" fmla="*/ 124 w 143"/>
                <a:gd name="T31" fmla="*/ 4 h 62"/>
                <a:gd name="T32" fmla="*/ 134 w 143"/>
                <a:gd name="T33" fmla="*/ 10 h 62"/>
                <a:gd name="T34" fmla="*/ 141 w 143"/>
                <a:gd name="T35" fmla="*/ 19 h 62"/>
                <a:gd name="T36" fmla="*/ 143 w 143"/>
                <a:gd name="T37" fmla="*/ 32 h 62"/>
                <a:gd name="T38" fmla="*/ 143 w 143"/>
                <a:gd name="T39" fmla="*/ 32 h 62"/>
                <a:gd name="T40" fmla="*/ 143 w 143"/>
                <a:gd name="T41" fmla="*/ 32 h 62"/>
                <a:gd name="T42" fmla="*/ 141 w 143"/>
                <a:gd name="T43" fmla="*/ 42 h 62"/>
                <a:gd name="T44" fmla="*/ 134 w 143"/>
                <a:gd name="T45" fmla="*/ 53 h 62"/>
                <a:gd name="T46" fmla="*/ 124 w 143"/>
                <a:gd name="T47" fmla="*/ 59 h 62"/>
                <a:gd name="T48" fmla="*/ 113 w 143"/>
                <a:gd name="T49" fmla="*/ 62 h 62"/>
                <a:gd name="T50" fmla="*/ 113 w 143"/>
                <a:gd name="T51" fmla="*/ 62 h 62"/>
                <a:gd name="T52" fmla="*/ 32 w 143"/>
                <a:gd name="T53" fmla="*/ 62 h 62"/>
                <a:gd name="T54" fmla="*/ 32 w 143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62">
                  <a:moveTo>
                    <a:pt x="32" y="62"/>
                  </a:moveTo>
                  <a:lnTo>
                    <a:pt x="32" y="62"/>
                  </a:lnTo>
                  <a:lnTo>
                    <a:pt x="19" y="59"/>
                  </a:lnTo>
                  <a:lnTo>
                    <a:pt x="11" y="53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19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4" y="4"/>
                  </a:lnTo>
                  <a:lnTo>
                    <a:pt x="134" y="10"/>
                  </a:lnTo>
                  <a:lnTo>
                    <a:pt x="141" y="19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1" y="42"/>
                  </a:lnTo>
                  <a:lnTo>
                    <a:pt x="134" y="53"/>
                  </a:lnTo>
                  <a:lnTo>
                    <a:pt x="124" y="59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32" y="62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1F81549C-3E87-4457-B479-52D828C55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75" y="5022850"/>
              <a:ext cx="225425" cy="96838"/>
            </a:xfrm>
            <a:custGeom>
              <a:avLst/>
              <a:gdLst>
                <a:gd name="T0" fmla="*/ 32 w 142"/>
                <a:gd name="T1" fmla="*/ 61 h 61"/>
                <a:gd name="T2" fmla="*/ 32 w 142"/>
                <a:gd name="T3" fmla="*/ 61 h 61"/>
                <a:gd name="T4" fmla="*/ 19 w 142"/>
                <a:gd name="T5" fmla="*/ 59 h 61"/>
                <a:gd name="T6" fmla="*/ 10 w 142"/>
                <a:gd name="T7" fmla="*/ 53 h 61"/>
                <a:gd name="T8" fmla="*/ 4 w 142"/>
                <a:gd name="T9" fmla="*/ 42 h 61"/>
                <a:gd name="T10" fmla="*/ 0 w 142"/>
                <a:gd name="T11" fmla="*/ 29 h 61"/>
                <a:gd name="T12" fmla="*/ 0 w 142"/>
                <a:gd name="T13" fmla="*/ 29 h 61"/>
                <a:gd name="T14" fmla="*/ 0 w 142"/>
                <a:gd name="T15" fmla="*/ 29 h 61"/>
                <a:gd name="T16" fmla="*/ 4 w 142"/>
                <a:gd name="T17" fmla="*/ 19 h 61"/>
                <a:gd name="T18" fmla="*/ 10 w 142"/>
                <a:gd name="T19" fmla="*/ 8 h 61"/>
                <a:gd name="T20" fmla="*/ 19 w 142"/>
                <a:gd name="T21" fmla="*/ 2 h 61"/>
                <a:gd name="T22" fmla="*/ 32 w 142"/>
                <a:gd name="T23" fmla="*/ 0 h 61"/>
                <a:gd name="T24" fmla="*/ 32 w 142"/>
                <a:gd name="T25" fmla="*/ 0 h 61"/>
                <a:gd name="T26" fmla="*/ 113 w 142"/>
                <a:gd name="T27" fmla="*/ 0 h 61"/>
                <a:gd name="T28" fmla="*/ 113 w 142"/>
                <a:gd name="T29" fmla="*/ 0 h 61"/>
                <a:gd name="T30" fmla="*/ 123 w 142"/>
                <a:gd name="T31" fmla="*/ 2 h 61"/>
                <a:gd name="T32" fmla="*/ 134 w 142"/>
                <a:gd name="T33" fmla="*/ 8 h 61"/>
                <a:gd name="T34" fmla="*/ 140 w 142"/>
                <a:gd name="T35" fmla="*/ 19 h 61"/>
                <a:gd name="T36" fmla="*/ 142 w 142"/>
                <a:gd name="T37" fmla="*/ 29 h 61"/>
                <a:gd name="T38" fmla="*/ 142 w 142"/>
                <a:gd name="T39" fmla="*/ 29 h 61"/>
                <a:gd name="T40" fmla="*/ 142 w 142"/>
                <a:gd name="T41" fmla="*/ 29 h 61"/>
                <a:gd name="T42" fmla="*/ 140 w 142"/>
                <a:gd name="T43" fmla="*/ 42 h 61"/>
                <a:gd name="T44" fmla="*/ 134 w 142"/>
                <a:gd name="T45" fmla="*/ 53 h 61"/>
                <a:gd name="T46" fmla="*/ 123 w 142"/>
                <a:gd name="T47" fmla="*/ 59 h 61"/>
                <a:gd name="T48" fmla="*/ 113 w 142"/>
                <a:gd name="T49" fmla="*/ 61 h 61"/>
                <a:gd name="T50" fmla="*/ 113 w 142"/>
                <a:gd name="T51" fmla="*/ 61 h 61"/>
                <a:gd name="T52" fmla="*/ 32 w 142"/>
                <a:gd name="T53" fmla="*/ 61 h 61"/>
                <a:gd name="T54" fmla="*/ 32 w 142"/>
                <a:gd name="T5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61">
                  <a:moveTo>
                    <a:pt x="32" y="61"/>
                  </a:moveTo>
                  <a:lnTo>
                    <a:pt x="32" y="61"/>
                  </a:lnTo>
                  <a:lnTo>
                    <a:pt x="19" y="59"/>
                  </a:lnTo>
                  <a:lnTo>
                    <a:pt x="10" y="53"/>
                  </a:lnTo>
                  <a:lnTo>
                    <a:pt x="4" y="4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19"/>
                  </a:lnTo>
                  <a:lnTo>
                    <a:pt x="10" y="8"/>
                  </a:lnTo>
                  <a:lnTo>
                    <a:pt x="19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3" y="2"/>
                  </a:lnTo>
                  <a:lnTo>
                    <a:pt x="134" y="8"/>
                  </a:lnTo>
                  <a:lnTo>
                    <a:pt x="140" y="1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0" y="42"/>
                  </a:lnTo>
                  <a:lnTo>
                    <a:pt x="134" y="53"/>
                  </a:lnTo>
                  <a:lnTo>
                    <a:pt x="123" y="59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32" y="61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12E5594B-9D98-4FC9-9380-186AB886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75" y="4826000"/>
              <a:ext cx="225425" cy="98425"/>
            </a:xfrm>
            <a:custGeom>
              <a:avLst/>
              <a:gdLst>
                <a:gd name="T0" fmla="*/ 32 w 142"/>
                <a:gd name="T1" fmla="*/ 62 h 62"/>
                <a:gd name="T2" fmla="*/ 32 w 142"/>
                <a:gd name="T3" fmla="*/ 62 h 62"/>
                <a:gd name="T4" fmla="*/ 19 w 142"/>
                <a:gd name="T5" fmla="*/ 60 h 62"/>
                <a:gd name="T6" fmla="*/ 10 w 142"/>
                <a:gd name="T7" fmla="*/ 53 h 62"/>
                <a:gd name="T8" fmla="*/ 4 w 142"/>
                <a:gd name="T9" fmla="*/ 43 h 62"/>
                <a:gd name="T10" fmla="*/ 0 w 142"/>
                <a:gd name="T11" fmla="*/ 32 h 62"/>
                <a:gd name="T12" fmla="*/ 0 w 142"/>
                <a:gd name="T13" fmla="*/ 32 h 62"/>
                <a:gd name="T14" fmla="*/ 0 w 142"/>
                <a:gd name="T15" fmla="*/ 32 h 62"/>
                <a:gd name="T16" fmla="*/ 4 w 142"/>
                <a:gd name="T17" fmla="*/ 19 h 62"/>
                <a:gd name="T18" fmla="*/ 10 w 142"/>
                <a:gd name="T19" fmla="*/ 11 h 62"/>
                <a:gd name="T20" fmla="*/ 19 w 142"/>
                <a:gd name="T21" fmla="*/ 4 h 62"/>
                <a:gd name="T22" fmla="*/ 32 w 142"/>
                <a:gd name="T23" fmla="*/ 0 h 62"/>
                <a:gd name="T24" fmla="*/ 32 w 142"/>
                <a:gd name="T25" fmla="*/ 0 h 62"/>
                <a:gd name="T26" fmla="*/ 113 w 142"/>
                <a:gd name="T27" fmla="*/ 0 h 62"/>
                <a:gd name="T28" fmla="*/ 113 w 142"/>
                <a:gd name="T29" fmla="*/ 0 h 62"/>
                <a:gd name="T30" fmla="*/ 123 w 142"/>
                <a:gd name="T31" fmla="*/ 4 h 62"/>
                <a:gd name="T32" fmla="*/ 134 w 142"/>
                <a:gd name="T33" fmla="*/ 11 h 62"/>
                <a:gd name="T34" fmla="*/ 140 w 142"/>
                <a:gd name="T35" fmla="*/ 19 h 62"/>
                <a:gd name="T36" fmla="*/ 142 w 142"/>
                <a:gd name="T37" fmla="*/ 32 h 62"/>
                <a:gd name="T38" fmla="*/ 142 w 142"/>
                <a:gd name="T39" fmla="*/ 32 h 62"/>
                <a:gd name="T40" fmla="*/ 142 w 142"/>
                <a:gd name="T41" fmla="*/ 32 h 62"/>
                <a:gd name="T42" fmla="*/ 140 w 142"/>
                <a:gd name="T43" fmla="*/ 43 h 62"/>
                <a:gd name="T44" fmla="*/ 134 w 142"/>
                <a:gd name="T45" fmla="*/ 53 h 62"/>
                <a:gd name="T46" fmla="*/ 123 w 142"/>
                <a:gd name="T47" fmla="*/ 60 h 62"/>
                <a:gd name="T48" fmla="*/ 113 w 142"/>
                <a:gd name="T49" fmla="*/ 62 h 62"/>
                <a:gd name="T50" fmla="*/ 113 w 142"/>
                <a:gd name="T51" fmla="*/ 62 h 62"/>
                <a:gd name="T52" fmla="*/ 32 w 142"/>
                <a:gd name="T53" fmla="*/ 62 h 62"/>
                <a:gd name="T54" fmla="*/ 32 w 142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62">
                  <a:moveTo>
                    <a:pt x="32" y="62"/>
                  </a:moveTo>
                  <a:lnTo>
                    <a:pt x="32" y="62"/>
                  </a:lnTo>
                  <a:lnTo>
                    <a:pt x="19" y="60"/>
                  </a:lnTo>
                  <a:lnTo>
                    <a:pt x="10" y="53"/>
                  </a:lnTo>
                  <a:lnTo>
                    <a:pt x="4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0" y="11"/>
                  </a:lnTo>
                  <a:lnTo>
                    <a:pt x="19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3" y="4"/>
                  </a:lnTo>
                  <a:lnTo>
                    <a:pt x="134" y="11"/>
                  </a:lnTo>
                  <a:lnTo>
                    <a:pt x="140" y="19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0" y="43"/>
                  </a:lnTo>
                  <a:lnTo>
                    <a:pt x="134" y="53"/>
                  </a:lnTo>
                  <a:lnTo>
                    <a:pt x="123" y="60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32" y="62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503F8C03-B242-4E99-9857-E422FDFF8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75" y="4632325"/>
              <a:ext cx="225425" cy="98425"/>
            </a:xfrm>
            <a:custGeom>
              <a:avLst/>
              <a:gdLst>
                <a:gd name="T0" fmla="*/ 32 w 142"/>
                <a:gd name="T1" fmla="*/ 62 h 62"/>
                <a:gd name="T2" fmla="*/ 32 w 142"/>
                <a:gd name="T3" fmla="*/ 62 h 62"/>
                <a:gd name="T4" fmla="*/ 19 w 142"/>
                <a:gd name="T5" fmla="*/ 60 h 62"/>
                <a:gd name="T6" fmla="*/ 10 w 142"/>
                <a:gd name="T7" fmla="*/ 52 h 62"/>
                <a:gd name="T8" fmla="*/ 4 w 142"/>
                <a:gd name="T9" fmla="*/ 43 h 62"/>
                <a:gd name="T10" fmla="*/ 0 w 142"/>
                <a:gd name="T11" fmla="*/ 30 h 62"/>
                <a:gd name="T12" fmla="*/ 0 w 142"/>
                <a:gd name="T13" fmla="*/ 30 h 62"/>
                <a:gd name="T14" fmla="*/ 0 w 142"/>
                <a:gd name="T15" fmla="*/ 30 h 62"/>
                <a:gd name="T16" fmla="*/ 4 w 142"/>
                <a:gd name="T17" fmla="*/ 20 h 62"/>
                <a:gd name="T18" fmla="*/ 10 w 142"/>
                <a:gd name="T19" fmla="*/ 9 h 62"/>
                <a:gd name="T20" fmla="*/ 19 w 142"/>
                <a:gd name="T21" fmla="*/ 2 h 62"/>
                <a:gd name="T22" fmla="*/ 32 w 142"/>
                <a:gd name="T23" fmla="*/ 0 h 62"/>
                <a:gd name="T24" fmla="*/ 32 w 142"/>
                <a:gd name="T25" fmla="*/ 0 h 62"/>
                <a:gd name="T26" fmla="*/ 113 w 142"/>
                <a:gd name="T27" fmla="*/ 0 h 62"/>
                <a:gd name="T28" fmla="*/ 113 w 142"/>
                <a:gd name="T29" fmla="*/ 0 h 62"/>
                <a:gd name="T30" fmla="*/ 123 w 142"/>
                <a:gd name="T31" fmla="*/ 2 h 62"/>
                <a:gd name="T32" fmla="*/ 134 w 142"/>
                <a:gd name="T33" fmla="*/ 9 h 62"/>
                <a:gd name="T34" fmla="*/ 140 w 142"/>
                <a:gd name="T35" fmla="*/ 20 h 62"/>
                <a:gd name="T36" fmla="*/ 142 w 142"/>
                <a:gd name="T37" fmla="*/ 30 h 62"/>
                <a:gd name="T38" fmla="*/ 142 w 142"/>
                <a:gd name="T39" fmla="*/ 30 h 62"/>
                <a:gd name="T40" fmla="*/ 142 w 142"/>
                <a:gd name="T41" fmla="*/ 30 h 62"/>
                <a:gd name="T42" fmla="*/ 140 w 142"/>
                <a:gd name="T43" fmla="*/ 43 h 62"/>
                <a:gd name="T44" fmla="*/ 134 w 142"/>
                <a:gd name="T45" fmla="*/ 52 h 62"/>
                <a:gd name="T46" fmla="*/ 123 w 142"/>
                <a:gd name="T47" fmla="*/ 60 h 62"/>
                <a:gd name="T48" fmla="*/ 113 w 142"/>
                <a:gd name="T49" fmla="*/ 62 h 62"/>
                <a:gd name="T50" fmla="*/ 113 w 142"/>
                <a:gd name="T51" fmla="*/ 62 h 62"/>
                <a:gd name="T52" fmla="*/ 32 w 142"/>
                <a:gd name="T53" fmla="*/ 62 h 62"/>
                <a:gd name="T54" fmla="*/ 32 w 142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62">
                  <a:moveTo>
                    <a:pt x="32" y="62"/>
                  </a:moveTo>
                  <a:lnTo>
                    <a:pt x="32" y="62"/>
                  </a:lnTo>
                  <a:lnTo>
                    <a:pt x="19" y="60"/>
                  </a:lnTo>
                  <a:lnTo>
                    <a:pt x="10" y="52"/>
                  </a:lnTo>
                  <a:lnTo>
                    <a:pt x="4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3" y="2"/>
                  </a:lnTo>
                  <a:lnTo>
                    <a:pt x="134" y="9"/>
                  </a:lnTo>
                  <a:lnTo>
                    <a:pt x="140" y="2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0" y="43"/>
                  </a:lnTo>
                  <a:lnTo>
                    <a:pt x="134" y="52"/>
                  </a:lnTo>
                  <a:lnTo>
                    <a:pt x="123" y="60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32" y="62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04E9CA4A-7C10-4F39-856F-9EE20382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4475" y="4437063"/>
              <a:ext cx="225425" cy="98425"/>
            </a:xfrm>
            <a:custGeom>
              <a:avLst/>
              <a:gdLst>
                <a:gd name="T0" fmla="*/ 32 w 142"/>
                <a:gd name="T1" fmla="*/ 62 h 62"/>
                <a:gd name="T2" fmla="*/ 32 w 142"/>
                <a:gd name="T3" fmla="*/ 62 h 62"/>
                <a:gd name="T4" fmla="*/ 19 w 142"/>
                <a:gd name="T5" fmla="*/ 59 h 62"/>
                <a:gd name="T6" fmla="*/ 10 w 142"/>
                <a:gd name="T7" fmla="*/ 53 h 62"/>
                <a:gd name="T8" fmla="*/ 4 w 142"/>
                <a:gd name="T9" fmla="*/ 42 h 62"/>
                <a:gd name="T10" fmla="*/ 0 w 142"/>
                <a:gd name="T11" fmla="*/ 32 h 62"/>
                <a:gd name="T12" fmla="*/ 0 w 142"/>
                <a:gd name="T13" fmla="*/ 32 h 62"/>
                <a:gd name="T14" fmla="*/ 0 w 142"/>
                <a:gd name="T15" fmla="*/ 32 h 62"/>
                <a:gd name="T16" fmla="*/ 4 w 142"/>
                <a:gd name="T17" fmla="*/ 19 h 62"/>
                <a:gd name="T18" fmla="*/ 10 w 142"/>
                <a:gd name="T19" fmla="*/ 10 h 62"/>
                <a:gd name="T20" fmla="*/ 19 w 142"/>
                <a:gd name="T21" fmla="*/ 4 h 62"/>
                <a:gd name="T22" fmla="*/ 32 w 142"/>
                <a:gd name="T23" fmla="*/ 0 h 62"/>
                <a:gd name="T24" fmla="*/ 32 w 142"/>
                <a:gd name="T25" fmla="*/ 0 h 62"/>
                <a:gd name="T26" fmla="*/ 113 w 142"/>
                <a:gd name="T27" fmla="*/ 0 h 62"/>
                <a:gd name="T28" fmla="*/ 113 w 142"/>
                <a:gd name="T29" fmla="*/ 0 h 62"/>
                <a:gd name="T30" fmla="*/ 123 w 142"/>
                <a:gd name="T31" fmla="*/ 4 h 62"/>
                <a:gd name="T32" fmla="*/ 134 w 142"/>
                <a:gd name="T33" fmla="*/ 10 h 62"/>
                <a:gd name="T34" fmla="*/ 140 w 142"/>
                <a:gd name="T35" fmla="*/ 19 h 62"/>
                <a:gd name="T36" fmla="*/ 142 w 142"/>
                <a:gd name="T37" fmla="*/ 32 h 62"/>
                <a:gd name="T38" fmla="*/ 142 w 142"/>
                <a:gd name="T39" fmla="*/ 32 h 62"/>
                <a:gd name="T40" fmla="*/ 142 w 142"/>
                <a:gd name="T41" fmla="*/ 32 h 62"/>
                <a:gd name="T42" fmla="*/ 140 w 142"/>
                <a:gd name="T43" fmla="*/ 42 h 62"/>
                <a:gd name="T44" fmla="*/ 134 w 142"/>
                <a:gd name="T45" fmla="*/ 53 h 62"/>
                <a:gd name="T46" fmla="*/ 123 w 142"/>
                <a:gd name="T47" fmla="*/ 59 h 62"/>
                <a:gd name="T48" fmla="*/ 113 w 142"/>
                <a:gd name="T49" fmla="*/ 62 h 62"/>
                <a:gd name="T50" fmla="*/ 113 w 142"/>
                <a:gd name="T51" fmla="*/ 62 h 62"/>
                <a:gd name="T52" fmla="*/ 32 w 142"/>
                <a:gd name="T53" fmla="*/ 62 h 62"/>
                <a:gd name="T54" fmla="*/ 32 w 142"/>
                <a:gd name="T5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62">
                  <a:moveTo>
                    <a:pt x="32" y="62"/>
                  </a:moveTo>
                  <a:lnTo>
                    <a:pt x="32" y="62"/>
                  </a:lnTo>
                  <a:lnTo>
                    <a:pt x="19" y="59"/>
                  </a:lnTo>
                  <a:lnTo>
                    <a:pt x="10" y="53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3" y="4"/>
                  </a:lnTo>
                  <a:lnTo>
                    <a:pt x="134" y="10"/>
                  </a:lnTo>
                  <a:lnTo>
                    <a:pt x="140" y="19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0" y="42"/>
                  </a:lnTo>
                  <a:lnTo>
                    <a:pt x="134" y="53"/>
                  </a:lnTo>
                  <a:lnTo>
                    <a:pt x="123" y="59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32" y="62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92D39886-1D9E-4FB3-ADCF-209575ED2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9575" y="4227513"/>
              <a:ext cx="1063625" cy="1062038"/>
            </a:xfrm>
            <a:custGeom>
              <a:avLst/>
              <a:gdLst>
                <a:gd name="T0" fmla="*/ 122 w 670"/>
                <a:gd name="T1" fmla="*/ 0 h 669"/>
                <a:gd name="T2" fmla="*/ 99 w 670"/>
                <a:gd name="T3" fmla="*/ 4 h 669"/>
                <a:gd name="T4" fmla="*/ 54 w 670"/>
                <a:gd name="T5" fmla="*/ 21 h 669"/>
                <a:gd name="T6" fmla="*/ 22 w 670"/>
                <a:gd name="T7" fmla="*/ 55 h 669"/>
                <a:gd name="T8" fmla="*/ 3 w 670"/>
                <a:gd name="T9" fmla="*/ 98 h 669"/>
                <a:gd name="T10" fmla="*/ 0 w 670"/>
                <a:gd name="T11" fmla="*/ 547 h 669"/>
                <a:gd name="T12" fmla="*/ 3 w 670"/>
                <a:gd name="T13" fmla="*/ 571 h 669"/>
                <a:gd name="T14" fmla="*/ 22 w 670"/>
                <a:gd name="T15" fmla="*/ 616 h 669"/>
                <a:gd name="T16" fmla="*/ 54 w 670"/>
                <a:gd name="T17" fmla="*/ 648 h 669"/>
                <a:gd name="T18" fmla="*/ 99 w 670"/>
                <a:gd name="T19" fmla="*/ 667 h 669"/>
                <a:gd name="T20" fmla="*/ 546 w 670"/>
                <a:gd name="T21" fmla="*/ 669 h 669"/>
                <a:gd name="T22" fmla="*/ 572 w 670"/>
                <a:gd name="T23" fmla="*/ 667 h 669"/>
                <a:gd name="T24" fmla="*/ 615 w 670"/>
                <a:gd name="T25" fmla="*/ 648 h 669"/>
                <a:gd name="T26" fmla="*/ 649 w 670"/>
                <a:gd name="T27" fmla="*/ 616 h 669"/>
                <a:gd name="T28" fmla="*/ 666 w 670"/>
                <a:gd name="T29" fmla="*/ 571 h 669"/>
                <a:gd name="T30" fmla="*/ 670 w 670"/>
                <a:gd name="T31" fmla="*/ 123 h 669"/>
                <a:gd name="T32" fmla="*/ 666 w 670"/>
                <a:gd name="T33" fmla="*/ 98 h 669"/>
                <a:gd name="T34" fmla="*/ 649 w 670"/>
                <a:gd name="T35" fmla="*/ 55 h 669"/>
                <a:gd name="T36" fmla="*/ 615 w 670"/>
                <a:gd name="T37" fmla="*/ 21 h 669"/>
                <a:gd name="T38" fmla="*/ 572 w 670"/>
                <a:gd name="T39" fmla="*/ 4 h 669"/>
                <a:gd name="T40" fmla="*/ 546 w 670"/>
                <a:gd name="T41" fmla="*/ 0 h 669"/>
                <a:gd name="T42" fmla="*/ 538 w 670"/>
                <a:gd name="T43" fmla="*/ 490 h 669"/>
                <a:gd name="T44" fmla="*/ 534 w 670"/>
                <a:gd name="T45" fmla="*/ 511 h 669"/>
                <a:gd name="T46" fmla="*/ 521 w 670"/>
                <a:gd name="T47" fmla="*/ 528 h 669"/>
                <a:gd name="T48" fmla="*/ 504 w 670"/>
                <a:gd name="T49" fmla="*/ 539 h 669"/>
                <a:gd name="T50" fmla="*/ 484 w 670"/>
                <a:gd name="T51" fmla="*/ 543 h 669"/>
                <a:gd name="T52" fmla="*/ 173 w 670"/>
                <a:gd name="T53" fmla="*/ 543 h 669"/>
                <a:gd name="T54" fmla="*/ 154 w 670"/>
                <a:gd name="T55" fmla="*/ 539 h 669"/>
                <a:gd name="T56" fmla="*/ 137 w 670"/>
                <a:gd name="T57" fmla="*/ 528 h 669"/>
                <a:gd name="T58" fmla="*/ 124 w 670"/>
                <a:gd name="T59" fmla="*/ 511 h 669"/>
                <a:gd name="T60" fmla="*/ 120 w 670"/>
                <a:gd name="T61" fmla="*/ 490 h 669"/>
                <a:gd name="T62" fmla="*/ 120 w 670"/>
                <a:gd name="T63" fmla="*/ 179 h 669"/>
                <a:gd name="T64" fmla="*/ 124 w 670"/>
                <a:gd name="T65" fmla="*/ 159 h 669"/>
                <a:gd name="T66" fmla="*/ 137 w 670"/>
                <a:gd name="T67" fmla="*/ 142 h 669"/>
                <a:gd name="T68" fmla="*/ 154 w 670"/>
                <a:gd name="T69" fmla="*/ 130 h 669"/>
                <a:gd name="T70" fmla="*/ 173 w 670"/>
                <a:gd name="T71" fmla="*/ 125 h 669"/>
                <a:gd name="T72" fmla="*/ 484 w 670"/>
                <a:gd name="T73" fmla="*/ 125 h 669"/>
                <a:gd name="T74" fmla="*/ 504 w 670"/>
                <a:gd name="T75" fmla="*/ 130 h 669"/>
                <a:gd name="T76" fmla="*/ 521 w 670"/>
                <a:gd name="T77" fmla="*/ 142 h 669"/>
                <a:gd name="T78" fmla="*/ 534 w 670"/>
                <a:gd name="T79" fmla="*/ 159 h 669"/>
                <a:gd name="T80" fmla="*/ 538 w 670"/>
                <a:gd name="T81" fmla="*/ 17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0" h="669">
                  <a:moveTo>
                    <a:pt x="546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99" y="4"/>
                  </a:lnTo>
                  <a:lnTo>
                    <a:pt x="75" y="10"/>
                  </a:lnTo>
                  <a:lnTo>
                    <a:pt x="54" y="21"/>
                  </a:lnTo>
                  <a:lnTo>
                    <a:pt x="37" y="36"/>
                  </a:lnTo>
                  <a:lnTo>
                    <a:pt x="22" y="55"/>
                  </a:lnTo>
                  <a:lnTo>
                    <a:pt x="11" y="74"/>
                  </a:lnTo>
                  <a:lnTo>
                    <a:pt x="3" y="98"/>
                  </a:lnTo>
                  <a:lnTo>
                    <a:pt x="0" y="12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3" y="571"/>
                  </a:lnTo>
                  <a:lnTo>
                    <a:pt x="11" y="594"/>
                  </a:lnTo>
                  <a:lnTo>
                    <a:pt x="22" y="616"/>
                  </a:lnTo>
                  <a:lnTo>
                    <a:pt x="37" y="633"/>
                  </a:lnTo>
                  <a:lnTo>
                    <a:pt x="54" y="648"/>
                  </a:lnTo>
                  <a:lnTo>
                    <a:pt x="75" y="658"/>
                  </a:lnTo>
                  <a:lnTo>
                    <a:pt x="99" y="667"/>
                  </a:lnTo>
                  <a:lnTo>
                    <a:pt x="122" y="669"/>
                  </a:lnTo>
                  <a:lnTo>
                    <a:pt x="546" y="669"/>
                  </a:lnTo>
                  <a:lnTo>
                    <a:pt x="546" y="669"/>
                  </a:lnTo>
                  <a:lnTo>
                    <a:pt x="572" y="667"/>
                  </a:lnTo>
                  <a:lnTo>
                    <a:pt x="595" y="658"/>
                  </a:lnTo>
                  <a:lnTo>
                    <a:pt x="615" y="648"/>
                  </a:lnTo>
                  <a:lnTo>
                    <a:pt x="634" y="633"/>
                  </a:lnTo>
                  <a:lnTo>
                    <a:pt x="649" y="616"/>
                  </a:lnTo>
                  <a:lnTo>
                    <a:pt x="659" y="594"/>
                  </a:lnTo>
                  <a:lnTo>
                    <a:pt x="666" y="571"/>
                  </a:lnTo>
                  <a:lnTo>
                    <a:pt x="670" y="547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66" y="98"/>
                  </a:lnTo>
                  <a:lnTo>
                    <a:pt x="659" y="74"/>
                  </a:lnTo>
                  <a:lnTo>
                    <a:pt x="649" y="55"/>
                  </a:lnTo>
                  <a:lnTo>
                    <a:pt x="634" y="36"/>
                  </a:lnTo>
                  <a:lnTo>
                    <a:pt x="615" y="21"/>
                  </a:lnTo>
                  <a:lnTo>
                    <a:pt x="595" y="10"/>
                  </a:lnTo>
                  <a:lnTo>
                    <a:pt x="572" y="4"/>
                  </a:lnTo>
                  <a:lnTo>
                    <a:pt x="546" y="0"/>
                  </a:lnTo>
                  <a:lnTo>
                    <a:pt x="546" y="0"/>
                  </a:lnTo>
                  <a:close/>
                  <a:moveTo>
                    <a:pt x="538" y="490"/>
                  </a:moveTo>
                  <a:lnTo>
                    <a:pt x="538" y="490"/>
                  </a:lnTo>
                  <a:lnTo>
                    <a:pt x="536" y="501"/>
                  </a:lnTo>
                  <a:lnTo>
                    <a:pt x="534" y="511"/>
                  </a:lnTo>
                  <a:lnTo>
                    <a:pt x="527" y="520"/>
                  </a:lnTo>
                  <a:lnTo>
                    <a:pt x="521" y="528"/>
                  </a:lnTo>
                  <a:lnTo>
                    <a:pt x="514" y="535"/>
                  </a:lnTo>
                  <a:lnTo>
                    <a:pt x="504" y="539"/>
                  </a:lnTo>
                  <a:lnTo>
                    <a:pt x="495" y="541"/>
                  </a:lnTo>
                  <a:lnTo>
                    <a:pt x="484" y="543"/>
                  </a:lnTo>
                  <a:lnTo>
                    <a:pt x="173" y="543"/>
                  </a:lnTo>
                  <a:lnTo>
                    <a:pt x="173" y="543"/>
                  </a:lnTo>
                  <a:lnTo>
                    <a:pt x="163" y="541"/>
                  </a:lnTo>
                  <a:lnTo>
                    <a:pt x="154" y="539"/>
                  </a:lnTo>
                  <a:lnTo>
                    <a:pt x="143" y="535"/>
                  </a:lnTo>
                  <a:lnTo>
                    <a:pt x="137" y="528"/>
                  </a:lnTo>
                  <a:lnTo>
                    <a:pt x="128" y="520"/>
                  </a:lnTo>
                  <a:lnTo>
                    <a:pt x="124" y="511"/>
                  </a:lnTo>
                  <a:lnTo>
                    <a:pt x="122" y="501"/>
                  </a:lnTo>
                  <a:lnTo>
                    <a:pt x="120" y="490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2" y="168"/>
                  </a:lnTo>
                  <a:lnTo>
                    <a:pt x="124" y="159"/>
                  </a:lnTo>
                  <a:lnTo>
                    <a:pt x="128" y="149"/>
                  </a:lnTo>
                  <a:lnTo>
                    <a:pt x="137" y="142"/>
                  </a:lnTo>
                  <a:lnTo>
                    <a:pt x="143" y="136"/>
                  </a:lnTo>
                  <a:lnTo>
                    <a:pt x="154" y="130"/>
                  </a:lnTo>
                  <a:lnTo>
                    <a:pt x="163" y="127"/>
                  </a:lnTo>
                  <a:lnTo>
                    <a:pt x="173" y="125"/>
                  </a:lnTo>
                  <a:lnTo>
                    <a:pt x="484" y="125"/>
                  </a:lnTo>
                  <a:lnTo>
                    <a:pt x="484" y="125"/>
                  </a:lnTo>
                  <a:lnTo>
                    <a:pt x="495" y="127"/>
                  </a:lnTo>
                  <a:lnTo>
                    <a:pt x="504" y="130"/>
                  </a:lnTo>
                  <a:lnTo>
                    <a:pt x="514" y="136"/>
                  </a:lnTo>
                  <a:lnTo>
                    <a:pt x="521" y="142"/>
                  </a:lnTo>
                  <a:lnTo>
                    <a:pt x="527" y="149"/>
                  </a:lnTo>
                  <a:lnTo>
                    <a:pt x="534" y="159"/>
                  </a:lnTo>
                  <a:lnTo>
                    <a:pt x="536" y="168"/>
                  </a:lnTo>
                  <a:lnTo>
                    <a:pt x="538" y="179"/>
                  </a:lnTo>
                  <a:lnTo>
                    <a:pt x="538" y="490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F62D15F-2884-49B3-81E8-E8FCC91B6654}"/>
              </a:ext>
            </a:extLst>
          </p:cNvPr>
          <p:cNvGrpSpPr/>
          <p:nvPr/>
        </p:nvGrpSpPr>
        <p:grpSpPr>
          <a:xfrm>
            <a:off x="2500042" y="2233799"/>
            <a:ext cx="760504" cy="760504"/>
            <a:chOff x="681038" y="4159250"/>
            <a:chExt cx="1503363" cy="1503363"/>
          </a:xfrm>
        </p:grpSpPr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51185764-E4DE-46AE-B325-0488CDE2A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38" y="4159250"/>
              <a:ext cx="1503363" cy="1503363"/>
            </a:xfrm>
            <a:custGeom>
              <a:avLst/>
              <a:gdLst>
                <a:gd name="T0" fmla="*/ 449 w 947"/>
                <a:gd name="T1" fmla="*/ 0 h 947"/>
                <a:gd name="T2" fmla="*/ 378 w 947"/>
                <a:gd name="T3" fmla="*/ 8 h 947"/>
                <a:gd name="T4" fmla="*/ 247 w 947"/>
                <a:gd name="T5" fmla="*/ 57 h 947"/>
                <a:gd name="T6" fmla="*/ 139 w 947"/>
                <a:gd name="T7" fmla="*/ 138 h 947"/>
                <a:gd name="T8" fmla="*/ 58 w 947"/>
                <a:gd name="T9" fmla="*/ 247 h 947"/>
                <a:gd name="T10" fmla="*/ 10 w 947"/>
                <a:gd name="T11" fmla="*/ 378 h 947"/>
                <a:gd name="T12" fmla="*/ 0 w 947"/>
                <a:gd name="T13" fmla="*/ 449 h 947"/>
                <a:gd name="T14" fmla="*/ 0 w 947"/>
                <a:gd name="T15" fmla="*/ 496 h 947"/>
                <a:gd name="T16" fmla="*/ 10 w 947"/>
                <a:gd name="T17" fmla="*/ 567 h 947"/>
                <a:gd name="T18" fmla="*/ 58 w 947"/>
                <a:gd name="T19" fmla="*/ 698 h 947"/>
                <a:gd name="T20" fmla="*/ 139 w 947"/>
                <a:gd name="T21" fmla="*/ 807 h 947"/>
                <a:gd name="T22" fmla="*/ 247 w 947"/>
                <a:gd name="T23" fmla="*/ 890 h 947"/>
                <a:gd name="T24" fmla="*/ 378 w 947"/>
                <a:gd name="T25" fmla="*/ 937 h 947"/>
                <a:gd name="T26" fmla="*/ 449 w 947"/>
                <a:gd name="T27" fmla="*/ 945 h 947"/>
                <a:gd name="T28" fmla="*/ 499 w 947"/>
                <a:gd name="T29" fmla="*/ 945 h 947"/>
                <a:gd name="T30" fmla="*/ 570 w 947"/>
                <a:gd name="T31" fmla="*/ 937 h 947"/>
                <a:gd name="T32" fmla="*/ 698 w 947"/>
                <a:gd name="T33" fmla="*/ 890 h 947"/>
                <a:gd name="T34" fmla="*/ 809 w 947"/>
                <a:gd name="T35" fmla="*/ 807 h 947"/>
                <a:gd name="T36" fmla="*/ 890 w 947"/>
                <a:gd name="T37" fmla="*/ 698 h 947"/>
                <a:gd name="T38" fmla="*/ 938 w 947"/>
                <a:gd name="T39" fmla="*/ 567 h 947"/>
                <a:gd name="T40" fmla="*/ 947 w 947"/>
                <a:gd name="T41" fmla="*/ 496 h 947"/>
                <a:gd name="T42" fmla="*/ 947 w 947"/>
                <a:gd name="T43" fmla="*/ 449 h 947"/>
                <a:gd name="T44" fmla="*/ 938 w 947"/>
                <a:gd name="T45" fmla="*/ 378 h 947"/>
                <a:gd name="T46" fmla="*/ 890 w 947"/>
                <a:gd name="T47" fmla="*/ 247 h 947"/>
                <a:gd name="T48" fmla="*/ 809 w 947"/>
                <a:gd name="T49" fmla="*/ 138 h 947"/>
                <a:gd name="T50" fmla="*/ 698 w 947"/>
                <a:gd name="T51" fmla="*/ 57 h 947"/>
                <a:gd name="T52" fmla="*/ 570 w 947"/>
                <a:gd name="T53" fmla="*/ 8 h 947"/>
                <a:gd name="T54" fmla="*/ 499 w 947"/>
                <a:gd name="T55" fmla="*/ 0 h 947"/>
                <a:gd name="T56" fmla="*/ 473 w 947"/>
                <a:gd name="T57" fmla="*/ 900 h 947"/>
                <a:gd name="T58" fmla="*/ 388 w 947"/>
                <a:gd name="T59" fmla="*/ 892 h 947"/>
                <a:gd name="T60" fmla="*/ 269 w 947"/>
                <a:gd name="T61" fmla="*/ 848 h 947"/>
                <a:gd name="T62" fmla="*/ 170 w 947"/>
                <a:gd name="T63" fmla="*/ 775 h 947"/>
                <a:gd name="T64" fmla="*/ 97 w 947"/>
                <a:gd name="T65" fmla="*/ 676 h 947"/>
                <a:gd name="T66" fmla="*/ 54 w 947"/>
                <a:gd name="T67" fmla="*/ 559 h 947"/>
                <a:gd name="T68" fmla="*/ 46 w 947"/>
                <a:gd name="T69" fmla="*/ 473 h 947"/>
                <a:gd name="T70" fmla="*/ 66 w 947"/>
                <a:gd name="T71" fmla="*/ 346 h 947"/>
                <a:gd name="T72" fmla="*/ 119 w 947"/>
                <a:gd name="T73" fmla="*/ 233 h 947"/>
                <a:gd name="T74" fmla="*/ 202 w 947"/>
                <a:gd name="T75" fmla="*/ 142 h 947"/>
                <a:gd name="T76" fmla="*/ 307 w 947"/>
                <a:gd name="T77" fmla="*/ 79 h 947"/>
                <a:gd name="T78" fmla="*/ 429 w 947"/>
                <a:gd name="T79" fmla="*/ 47 h 947"/>
                <a:gd name="T80" fmla="*/ 516 w 947"/>
                <a:gd name="T81" fmla="*/ 47 h 947"/>
                <a:gd name="T82" fmla="*/ 639 w 947"/>
                <a:gd name="T83" fmla="*/ 79 h 947"/>
                <a:gd name="T84" fmla="*/ 746 w 947"/>
                <a:gd name="T85" fmla="*/ 142 h 947"/>
                <a:gd name="T86" fmla="*/ 829 w 947"/>
                <a:gd name="T87" fmla="*/ 233 h 947"/>
                <a:gd name="T88" fmla="*/ 882 w 947"/>
                <a:gd name="T89" fmla="*/ 346 h 947"/>
                <a:gd name="T90" fmla="*/ 902 w 947"/>
                <a:gd name="T91" fmla="*/ 473 h 947"/>
                <a:gd name="T92" fmla="*/ 892 w 947"/>
                <a:gd name="T93" fmla="*/ 559 h 947"/>
                <a:gd name="T94" fmla="*/ 851 w 947"/>
                <a:gd name="T95" fmla="*/ 676 h 947"/>
                <a:gd name="T96" fmla="*/ 775 w 947"/>
                <a:gd name="T97" fmla="*/ 775 h 947"/>
                <a:gd name="T98" fmla="*/ 677 w 947"/>
                <a:gd name="T99" fmla="*/ 848 h 947"/>
                <a:gd name="T100" fmla="*/ 560 w 947"/>
                <a:gd name="T101" fmla="*/ 892 h 947"/>
                <a:gd name="T102" fmla="*/ 473 w 947"/>
                <a:gd name="T103" fmla="*/ 90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7" h="947">
                  <a:moveTo>
                    <a:pt x="473" y="0"/>
                  </a:moveTo>
                  <a:lnTo>
                    <a:pt x="473" y="0"/>
                  </a:lnTo>
                  <a:lnTo>
                    <a:pt x="449" y="0"/>
                  </a:lnTo>
                  <a:lnTo>
                    <a:pt x="425" y="2"/>
                  </a:lnTo>
                  <a:lnTo>
                    <a:pt x="402" y="4"/>
                  </a:lnTo>
                  <a:lnTo>
                    <a:pt x="378" y="8"/>
                  </a:lnTo>
                  <a:lnTo>
                    <a:pt x="333" y="20"/>
                  </a:lnTo>
                  <a:lnTo>
                    <a:pt x="289" y="36"/>
                  </a:lnTo>
                  <a:lnTo>
                    <a:pt x="247" y="57"/>
                  </a:lnTo>
                  <a:lnTo>
                    <a:pt x="210" y="81"/>
                  </a:lnTo>
                  <a:lnTo>
                    <a:pt x="172" y="107"/>
                  </a:lnTo>
                  <a:lnTo>
                    <a:pt x="139" y="138"/>
                  </a:lnTo>
                  <a:lnTo>
                    <a:pt x="109" y="172"/>
                  </a:lnTo>
                  <a:lnTo>
                    <a:pt x="81" y="208"/>
                  </a:lnTo>
                  <a:lnTo>
                    <a:pt x="58" y="247"/>
                  </a:lnTo>
                  <a:lnTo>
                    <a:pt x="38" y="289"/>
                  </a:lnTo>
                  <a:lnTo>
                    <a:pt x="22" y="332"/>
                  </a:lnTo>
                  <a:lnTo>
                    <a:pt x="10" y="378"/>
                  </a:lnTo>
                  <a:lnTo>
                    <a:pt x="6" y="401"/>
                  </a:lnTo>
                  <a:lnTo>
                    <a:pt x="2" y="425"/>
                  </a:lnTo>
                  <a:lnTo>
                    <a:pt x="0" y="449"/>
                  </a:lnTo>
                  <a:lnTo>
                    <a:pt x="0" y="473"/>
                  </a:lnTo>
                  <a:lnTo>
                    <a:pt x="0" y="473"/>
                  </a:lnTo>
                  <a:lnTo>
                    <a:pt x="0" y="496"/>
                  </a:lnTo>
                  <a:lnTo>
                    <a:pt x="2" y="522"/>
                  </a:lnTo>
                  <a:lnTo>
                    <a:pt x="6" y="546"/>
                  </a:lnTo>
                  <a:lnTo>
                    <a:pt x="10" y="567"/>
                  </a:lnTo>
                  <a:lnTo>
                    <a:pt x="22" y="613"/>
                  </a:lnTo>
                  <a:lnTo>
                    <a:pt x="38" y="656"/>
                  </a:lnTo>
                  <a:lnTo>
                    <a:pt x="58" y="698"/>
                  </a:lnTo>
                  <a:lnTo>
                    <a:pt x="81" y="737"/>
                  </a:lnTo>
                  <a:lnTo>
                    <a:pt x="109" y="773"/>
                  </a:lnTo>
                  <a:lnTo>
                    <a:pt x="139" y="807"/>
                  </a:lnTo>
                  <a:lnTo>
                    <a:pt x="172" y="838"/>
                  </a:lnTo>
                  <a:lnTo>
                    <a:pt x="210" y="866"/>
                  </a:lnTo>
                  <a:lnTo>
                    <a:pt x="247" y="890"/>
                  </a:lnTo>
                  <a:lnTo>
                    <a:pt x="289" y="909"/>
                  </a:lnTo>
                  <a:lnTo>
                    <a:pt x="333" y="925"/>
                  </a:lnTo>
                  <a:lnTo>
                    <a:pt x="378" y="937"/>
                  </a:lnTo>
                  <a:lnTo>
                    <a:pt x="402" y="941"/>
                  </a:lnTo>
                  <a:lnTo>
                    <a:pt x="425" y="943"/>
                  </a:lnTo>
                  <a:lnTo>
                    <a:pt x="449" y="945"/>
                  </a:lnTo>
                  <a:lnTo>
                    <a:pt x="473" y="947"/>
                  </a:lnTo>
                  <a:lnTo>
                    <a:pt x="473" y="947"/>
                  </a:lnTo>
                  <a:lnTo>
                    <a:pt x="499" y="945"/>
                  </a:lnTo>
                  <a:lnTo>
                    <a:pt x="522" y="943"/>
                  </a:lnTo>
                  <a:lnTo>
                    <a:pt x="546" y="941"/>
                  </a:lnTo>
                  <a:lnTo>
                    <a:pt x="570" y="937"/>
                  </a:lnTo>
                  <a:lnTo>
                    <a:pt x="615" y="925"/>
                  </a:lnTo>
                  <a:lnTo>
                    <a:pt x="657" y="909"/>
                  </a:lnTo>
                  <a:lnTo>
                    <a:pt x="698" y="890"/>
                  </a:lnTo>
                  <a:lnTo>
                    <a:pt x="738" y="866"/>
                  </a:lnTo>
                  <a:lnTo>
                    <a:pt x="775" y="838"/>
                  </a:lnTo>
                  <a:lnTo>
                    <a:pt x="809" y="807"/>
                  </a:lnTo>
                  <a:lnTo>
                    <a:pt x="839" y="773"/>
                  </a:lnTo>
                  <a:lnTo>
                    <a:pt x="866" y="737"/>
                  </a:lnTo>
                  <a:lnTo>
                    <a:pt x="890" y="698"/>
                  </a:lnTo>
                  <a:lnTo>
                    <a:pt x="910" y="656"/>
                  </a:lnTo>
                  <a:lnTo>
                    <a:pt x="926" y="613"/>
                  </a:lnTo>
                  <a:lnTo>
                    <a:pt x="938" y="567"/>
                  </a:lnTo>
                  <a:lnTo>
                    <a:pt x="942" y="546"/>
                  </a:lnTo>
                  <a:lnTo>
                    <a:pt x="946" y="522"/>
                  </a:lnTo>
                  <a:lnTo>
                    <a:pt x="947" y="496"/>
                  </a:lnTo>
                  <a:lnTo>
                    <a:pt x="947" y="473"/>
                  </a:lnTo>
                  <a:lnTo>
                    <a:pt x="947" y="473"/>
                  </a:lnTo>
                  <a:lnTo>
                    <a:pt x="947" y="449"/>
                  </a:lnTo>
                  <a:lnTo>
                    <a:pt x="946" y="425"/>
                  </a:lnTo>
                  <a:lnTo>
                    <a:pt x="942" y="401"/>
                  </a:lnTo>
                  <a:lnTo>
                    <a:pt x="938" y="378"/>
                  </a:lnTo>
                  <a:lnTo>
                    <a:pt x="926" y="332"/>
                  </a:lnTo>
                  <a:lnTo>
                    <a:pt x="910" y="289"/>
                  </a:lnTo>
                  <a:lnTo>
                    <a:pt x="890" y="247"/>
                  </a:lnTo>
                  <a:lnTo>
                    <a:pt x="866" y="208"/>
                  </a:lnTo>
                  <a:lnTo>
                    <a:pt x="839" y="172"/>
                  </a:lnTo>
                  <a:lnTo>
                    <a:pt x="809" y="138"/>
                  </a:lnTo>
                  <a:lnTo>
                    <a:pt x="775" y="107"/>
                  </a:lnTo>
                  <a:lnTo>
                    <a:pt x="738" y="81"/>
                  </a:lnTo>
                  <a:lnTo>
                    <a:pt x="698" y="57"/>
                  </a:lnTo>
                  <a:lnTo>
                    <a:pt x="657" y="36"/>
                  </a:lnTo>
                  <a:lnTo>
                    <a:pt x="615" y="20"/>
                  </a:lnTo>
                  <a:lnTo>
                    <a:pt x="570" y="8"/>
                  </a:lnTo>
                  <a:lnTo>
                    <a:pt x="546" y="4"/>
                  </a:lnTo>
                  <a:lnTo>
                    <a:pt x="522" y="2"/>
                  </a:lnTo>
                  <a:lnTo>
                    <a:pt x="499" y="0"/>
                  </a:lnTo>
                  <a:lnTo>
                    <a:pt x="473" y="0"/>
                  </a:lnTo>
                  <a:lnTo>
                    <a:pt x="473" y="0"/>
                  </a:lnTo>
                  <a:close/>
                  <a:moveTo>
                    <a:pt x="473" y="900"/>
                  </a:moveTo>
                  <a:lnTo>
                    <a:pt x="473" y="900"/>
                  </a:lnTo>
                  <a:lnTo>
                    <a:pt x="429" y="898"/>
                  </a:lnTo>
                  <a:lnTo>
                    <a:pt x="388" y="892"/>
                  </a:lnTo>
                  <a:lnTo>
                    <a:pt x="346" y="882"/>
                  </a:lnTo>
                  <a:lnTo>
                    <a:pt x="307" y="866"/>
                  </a:lnTo>
                  <a:lnTo>
                    <a:pt x="269" y="848"/>
                  </a:lnTo>
                  <a:lnTo>
                    <a:pt x="234" y="826"/>
                  </a:lnTo>
                  <a:lnTo>
                    <a:pt x="202" y="803"/>
                  </a:lnTo>
                  <a:lnTo>
                    <a:pt x="170" y="775"/>
                  </a:lnTo>
                  <a:lnTo>
                    <a:pt x="145" y="745"/>
                  </a:lnTo>
                  <a:lnTo>
                    <a:pt x="119" y="712"/>
                  </a:lnTo>
                  <a:lnTo>
                    <a:pt x="97" y="676"/>
                  </a:lnTo>
                  <a:lnTo>
                    <a:pt x="79" y="639"/>
                  </a:lnTo>
                  <a:lnTo>
                    <a:pt x="66" y="599"/>
                  </a:lnTo>
                  <a:lnTo>
                    <a:pt x="54" y="559"/>
                  </a:lnTo>
                  <a:lnTo>
                    <a:pt x="48" y="516"/>
                  </a:lnTo>
                  <a:lnTo>
                    <a:pt x="46" y="473"/>
                  </a:lnTo>
                  <a:lnTo>
                    <a:pt x="46" y="473"/>
                  </a:lnTo>
                  <a:lnTo>
                    <a:pt x="48" y="429"/>
                  </a:lnTo>
                  <a:lnTo>
                    <a:pt x="54" y="387"/>
                  </a:lnTo>
                  <a:lnTo>
                    <a:pt x="66" y="346"/>
                  </a:lnTo>
                  <a:lnTo>
                    <a:pt x="79" y="306"/>
                  </a:lnTo>
                  <a:lnTo>
                    <a:pt x="97" y="269"/>
                  </a:lnTo>
                  <a:lnTo>
                    <a:pt x="119" y="233"/>
                  </a:lnTo>
                  <a:lnTo>
                    <a:pt x="145" y="202"/>
                  </a:lnTo>
                  <a:lnTo>
                    <a:pt x="170" y="170"/>
                  </a:lnTo>
                  <a:lnTo>
                    <a:pt x="202" y="142"/>
                  </a:lnTo>
                  <a:lnTo>
                    <a:pt x="234" y="119"/>
                  </a:lnTo>
                  <a:lnTo>
                    <a:pt x="269" y="97"/>
                  </a:lnTo>
                  <a:lnTo>
                    <a:pt x="307" y="79"/>
                  </a:lnTo>
                  <a:lnTo>
                    <a:pt x="346" y="65"/>
                  </a:lnTo>
                  <a:lnTo>
                    <a:pt x="388" y="53"/>
                  </a:lnTo>
                  <a:lnTo>
                    <a:pt x="429" y="47"/>
                  </a:lnTo>
                  <a:lnTo>
                    <a:pt x="473" y="45"/>
                  </a:lnTo>
                  <a:lnTo>
                    <a:pt x="473" y="45"/>
                  </a:lnTo>
                  <a:lnTo>
                    <a:pt x="516" y="47"/>
                  </a:lnTo>
                  <a:lnTo>
                    <a:pt x="560" y="53"/>
                  </a:lnTo>
                  <a:lnTo>
                    <a:pt x="601" y="65"/>
                  </a:lnTo>
                  <a:lnTo>
                    <a:pt x="639" y="79"/>
                  </a:lnTo>
                  <a:lnTo>
                    <a:pt x="677" y="97"/>
                  </a:lnTo>
                  <a:lnTo>
                    <a:pt x="712" y="119"/>
                  </a:lnTo>
                  <a:lnTo>
                    <a:pt x="746" y="142"/>
                  </a:lnTo>
                  <a:lnTo>
                    <a:pt x="775" y="170"/>
                  </a:lnTo>
                  <a:lnTo>
                    <a:pt x="803" y="202"/>
                  </a:lnTo>
                  <a:lnTo>
                    <a:pt x="829" y="233"/>
                  </a:lnTo>
                  <a:lnTo>
                    <a:pt x="851" y="269"/>
                  </a:lnTo>
                  <a:lnTo>
                    <a:pt x="868" y="306"/>
                  </a:lnTo>
                  <a:lnTo>
                    <a:pt x="882" y="346"/>
                  </a:lnTo>
                  <a:lnTo>
                    <a:pt x="892" y="387"/>
                  </a:lnTo>
                  <a:lnTo>
                    <a:pt x="900" y="429"/>
                  </a:lnTo>
                  <a:lnTo>
                    <a:pt x="902" y="473"/>
                  </a:lnTo>
                  <a:lnTo>
                    <a:pt x="902" y="473"/>
                  </a:lnTo>
                  <a:lnTo>
                    <a:pt x="900" y="516"/>
                  </a:lnTo>
                  <a:lnTo>
                    <a:pt x="892" y="559"/>
                  </a:lnTo>
                  <a:lnTo>
                    <a:pt x="882" y="599"/>
                  </a:lnTo>
                  <a:lnTo>
                    <a:pt x="868" y="639"/>
                  </a:lnTo>
                  <a:lnTo>
                    <a:pt x="851" y="676"/>
                  </a:lnTo>
                  <a:lnTo>
                    <a:pt x="829" y="712"/>
                  </a:lnTo>
                  <a:lnTo>
                    <a:pt x="803" y="745"/>
                  </a:lnTo>
                  <a:lnTo>
                    <a:pt x="775" y="775"/>
                  </a:lnTo>
                  <a:lnTo>
                    <a:pt x="746" y="803"/>
                  </a:lnTo>
                  <a:lnTo>
                    <a:pt x="712" y="826"/>
                  </a:lnTo>
                  <a:lnTo>
                    <a:pt x="677" y="848"/>
                  </a:lnTo>
                  <a:lnTo>
                    <a:pt x="639" y="866"/>
                  </a:lnTo>
                  <a:lnTo>
                    <a:pt x="601" y="882"/>
                  </a:lnTo>
                  <a:lnTo>
                    <a:pt x="560" y="892"/>
                  </a:lnTo>
                  <a:lnTo>
                    <a:pt x="516" y="898"/>
                  </a:lnTo>
                  <a:lnTo>
                    <a:pt x="473" y="900"/>
                  </a:lnTo>
                  <a:lnTo>
                    <a:pt x="473" y="900"/>
                  </a:lnTo>
                  <a:close/>
                </a:path>
              </a:pathLst>
            </a:custGeom>
            <a:solidFill>
              <a:srgbClr val="25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FF37240B-8F57-4F43-A803-59499DC73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6" y="4338638"/>
              <a:ext cx="1146175" cy="1141413"/>
            </a:xfrm>
            <a:custGeom>
              <a:avLst/>
              <a:gdLst>
                <a:gd name="T0" fmla="*/ 392 w 722"/>
                <a:gd name="T1" fmla="*/ 680 h 719"/>
                <a:gd name="T2" fmla="*/ 382 w 722"/>
                <a:gd name="T3" fmla="*/ 658 h 719"/>
                <a:gd name="T4" fmla="*/ 360 w 722"/>
                <a:gd name="T5" fmla="*/ 650 h 719"/>
                <a:gd name="T6" fmla="*/ 348 w 722"/>
                <a:gd name="T7" fmla="*/ 652 h 719"/>
                <a:gd name="T8" fmla="*/ 330 w 722"/>
                <a:gd name="T9" fmla="*/ 674 h 719"/>
                <a:gd name="T10" fmla="*/ 328 w 722"/>
                <a:gd name="T11" fmla="*/ 719 h 719"/>
                <a:gd name="T12" fmla="*/ 235 w 722"/>
                <a:gd name="T13" fmla="*/ 700 h 719"/>
                <a:gd name="T14" fmla="*/ 152 w 722"/>
                <a:gd name="T15" fmla="*/ 654 h 719"/>
                <a:gd name="T16" fmla="*/ 83 w 722"/>
                <a:gd name="T17" fmla="*/ 591 h 719"/>
                <a:gd name="T18" fmla="*/ 34 w 722"/>
                <a:gd name="T19" fmla="*/ 514 h 719"/>
                <a:gd name="T20" fmla="*/ 4 w 722"/>
                <a:gd name="T21" fmla="*/ 423 h 719"/>
                <a:gd name="T22" fmla="*/ 40 w 722"/>
                <a:gd name="T23" fmla="*/ 389 h 719"/>
                <a:gd name="T24" fmla="*/ 61 w 722"/>
                <a:gd name="T25" fmla="*/ 381 h 719"/>
                <a:gd name="T26" fmla="*/ 69 w 722"/>
                <a:gd name="T27" fmla="*/ 360 h 719"/>
                <a:gd name="T28" fmla="*/ 67 w 722"/>
                <a:gd name="T29" fmla="*/ 348 h 719"/>
                <a:gd name="T30" fmla="*/ 46 w 722"/>
                <a:gd name="T31" fmla="*/ 330 h 719"/>
                <a:gd name="T32" fmla="*/ 0 w 722"/>
                <a:gd name="T33" fmla="*/ 328 h 719"/>
                <a:gd name="T34" fmla="*/ 22 w 722"/>
                <a:gd name="T35" fmla="*/ 235 h 719"/>
                <a:gd name="T36" fmla="*/ 65 w 722"/>
                <a:gd name="T37" fmla="*/ 152 h 719"/>
                <a:gd name="T38" fmla="*/ 129 w 722"/>
                <a:gd name="T39" fmla="*/ 83 h 719"/>
                <a:gd name="T40" fmla="*/ 206 w 722"/>
                <a:gd name="T41" fmla="*/ 33 h 719"/>
                <a:gd name="T42" fmla="*/ 297 w 722"/>
                <a:gd name="T43" fmla="*/ 4 h 719"/>
                <a:gd name="T44" fmla="*/ 328 w 722"/>
                <a:gd name="T45" fmla="*/ 39 h 719"/>
                <a:gd name="T46" fmla="*/ 338 w 722"/>
                <a:gd name="T47" fmla="*/ 61 h 719"/>
                <a:gd name="T48" fmla="*/ 360 w 722"/>
                <a:gd name="T49" fmla="*/ 69 h 719"/>
                <a:gd name="T50" fmla="*/ 372 w 722"/>
                <a:gd name="T51" fmla="*/ 67 h 719"/>
                <a:gd name="T52" fmla="*/ 390 w 722"/>
                <a:gd name="T53" fmla="*/ 45 h 719"/>
                <a:gd name="T54" fmla="*/ 392 w 722"/>
                <a:gd name="T55" fmla="*/ 0 h 719"/>
                <a:gd name="T56" fmla="*/ 484 w 722"/>
                <a:gd name="T57" fmla="*/ 19 h 719"/>
                <a:gd name="T58" fmla="*/ 568 w 722"/>
                <a:gd name="T59" fmla="*/ 65 h 719"/>
                <a:gd name="T60" fmla="*/ 637 w 722"/>
                <a:gd name="T61" fmla="*/ 126 h 719"/>
                <a:gd name="T62" fmla="*/ 688 w 722"/>
                <a:gd name="T63" fmla="*/ 205 h 719"/>
                <a:gd name="T64" fmla="*/ 716 w 722"/>
                <a:gd name="T65" fmla="*/ 296 h 719"/>
                <a:gd name="T66" fmla="*/ 680 w 722"/>
                <a:gd name="T67" fmla="*/ 328 h 719"/>
                <a:gd name="T68" fmla="*/ 659 w 722"/>
                <a:gd name="T69" fmla="*/ 338 h 719"/>
                <a:gd name="T70" fmla="*/ 651 w 722"/>
                <a:gd name="T71" fmla="*/ 360 h 719"/>
                <a:gd name="T72" fmla="*/ 653 w 722"/>
                <a:gd name="T73" fmla="*/ 371 h 719"/>
                <a:gd name="T74" fmla="*/ 674 w 722"/>
                <a:gd name="T75" fmla="*/ 389 h 719"/>
                <a:gd name="T76" fmla="*/ 722 w 722"/>
                <a:gd name="T77" fmla="*/ 391 h 719"/>
                <a:gd name="T78" fmla="*/ 700 w 722"/>
                <a:gd name="T79" fmla="*/ 484 h 719"/>
                <a:gd name="T80" fmla="*/ 657 w 722"/>
                <a:gd name="T81" fmla="*/ 567 h 719"/>
                <a:gd name="T82" fmla="*/ 593 w 722"/>
                <a:gd name="T83" fmla="*/ 636 h 719"/>
                <a:gd name="T84" fmla="*/ 514 w 722"/>
                <a:gd name="T85" fmla="*/ 688 h 719"/>
                <a:gd name="T86" fmla="*/ 423 w 722"/>
                <a:gd name="T87" fmla="*/ 715 h 719"/>
                <a:gd name="T88" fmla="*/ 504 w 722"/>
                <a:gd name="T89" fmla="*/ 95 h 719"/>
                <a:gd name="T90" fmla="*/ 490 w 722"/>
                <a:gd name="T91" fmla="*/ 99 h 719"/>
                <a:gd name="T92" fmla="*/ 303 w 722"/>
                <a:gd name="T93" fmla="*/ 348 h 719"/>
                <a:gd name="T94" fmla="*/ 299 w 722"/>
                <a:gd name="T95" fmla="*/ 356 h 719"/>
                <a:gd name="T96" fmla="*/ 297 w 722"/>
                <a:gd name="T97" fmla="*/ 367 h 719"/>
                <a:gd name="T98" fmla="*/ 297 w 722"/>
                <a:gd name="T99" fmla="*/ 373 h 719"/>
                <a:gd name="T100" fmla="*/ 303 w 722"/>
                <a:gd name="T101" fmla="*/ 383 h 719"/>
                <a:gd name="T102" fmla="*/ 429 w 722"/>
                <a:gd name="T103" fmla="*/ 533 h 719"/>
                <a:gd name="T104" fmla="*/ 447 w 722"/>
                <a:gd name="T105" fmla="*/ 539 h 719"/>
                <a:gd name="T106" fmla="*/ 467 w 722"/>
                <a:gd name="T107" fmla="*/ 533 h 719"/>
                <a:gd name="T108" fmla="*/ 475 w 722"/>
                <a:gd name="T109" fmla="*/ 524 h 719"/>
                <a:gd name="T110" fmla="*/ 479 w 722"/>
                <a:gd name="T111" fmla="*/ 512 h 719"/>
                <a:gd name="T112" fmla="*/ 475 w 722"/>
                <a:gd name="T113" fmla="*/ 494 h 719"/>
                <a:gd name="T114" fmla="*/ 528 w 722"/>
                <a:gd name="T115" fmla="*/ 144 h 719"/>
                <a:gd name="T116" fmla="*/ 534 w 722"/>
                <a:gd name="T117" fmla="*/ 134 h 719"/>
                <a:gd name="T118" fmla="*/ 526 w 722"/>
                <a:gd name="T119" fmla="*/ 104 h 719"/>
                <a:gd name="T120" fmla="*/ 514 w 722"/>
                <a:gd name="T121" fmla="*/ 9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2" h="719">
                  <a:moveTo>
                    <a:pt x="392" y="719"/>
                  </a:moveTo>
                  <a:lnTo>
                    <a:pt x="392" y="680"/>
                  </a:lnTo>
                  <a:lnTo>
                    <a:pt x="392" y="680"/>
                  </a:lnTo>
                  <a:lnTo>
                    <a:pt x="390" y="674"/>
                  </a:lnTo>
                  <a:lnTo>
                    <a:pt x="388" y="668"/>
                  </a:lnTo>
                  <a:lnTo>
                    <a:pt x="382" y="658"/>
                  </a:lnTo>
                  <a:lnTo>
                    <a:pt x="372" y="652"/>
                  </a:lnTo>
                  <a:lnTo>
                    <a:pt x="366" y="650"/>
                  </a:lnTo>
                  <a:lnTo>
                    <a:pt x="360" y="650"/>
                  </a:lnTo>
                  <a:lnTo>
                    <a:pt x="360" y="650"/>
                  </a:lnTo>
                  <a:lnTo>
                    <a:pt x="354" y="650"/>
                  </a:lnTo>
                  <a:lnTo>
                    <a:pt x="348" y="652"/>
                  </a:lnTo>
                  <a:lnTo>
                    <a:pt x="338" y="658"/>
                  </a:lnTo>
                  <a:lnTo>
                    <a:pt x="332" y="668"/>
                  </a:lnTo>
                  <a:lnTo>
                    <a:pt x="330" y="674"/>
                  </a:lnTo>
                  <a:lnTo>
                    <a:pt x="328" y="680"/>
                  </a:lnTo>
                  <a:lnTo>
                    <a:pt x="328" y="719"/>
                  </a:lnTo>
                  <a:lnTo>
                    <a:pt x="328" y="719"/>
                  </a:lnTo>
                  <a:lnTo>
                    <a:pt x="297" y="715"/>
                  </a:lnTo>
                  <a:lnTo>
                    <a:pt x="265" y="709"/>
                  </a:lnTo>
                  <a:lnTo>
                    <a:pt x="235" y="700"/>
                  </a:lnTo>
                  <a:lnTo>
                    <a:pt x="206" y="686"/>
                  </a:lnTo>
                  <a:lnTo>
                    <a:pt x="178" y="672"/>
                  </a:lnTo>
                  <a:lnTo>
                    <a:pt x="152" y="654"/>
                  </a:lnTo>
                  <a:lnTo>
                    <a:pt x="129" y="636"/>
                  </a:lnTo>
                  <a:lnTo>
                    <a:pt x="105" y="615"/>
                  </a:lnTo>
                  <a:lnTo>
                    <a:pt x="83" y="591"/>
                  </a:lnTo>
                  <a:lnTo>
                    <a:pt x="65" y="567"/>
                  </a:lnTo>
                  <a:lnTo>
                    <a:pt x="47" y="541"/>
                  </a:lnTo>
                  <a:lnTo>
                    <a:pt x="34" y="514"/>
                  </a:lnTo>
                  <a:lnTo>
                    <a:pt x="22" y="484"/>
                  </a:lnTo>
                  <a:lnTo>
                    <a:pt x="12" y="454"/>
                  </a:lnTo>
                  <a:lnTo>
                    <a:pt x="4" y="423"/>
                  </a:lnTo>
                  <a:lnTo>
                    <a:pt x="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6" y="389"/>
                  </a:lnTo>
                  <a:lnTo>
                    <a:pt x="51" y="387"/>
                  </a:lnTo>
                  <a:lnTo>
                    <a:pt x="61" y="381"/>
                  </a:lnTo>
                  <a:lnTo>
                    <a:pt x="67" y="371"/>
                  </a:lnTo>
                  <a:lnTo>
                    <a:pt x="69" y="365"/>
                  </a:lnTo>
                  <a:lnTo>
                    <a:pt x="69" y="360"/>
                  </a:lnTo>
                  <a:lnTo>
                    <a:pt x="69" y="360"/>
                  </a:lnTo>
                  <a:lnTo>
                    <a:pt x="69" y="354"/>
                  </a:lnTo>
                  <a:lnTo>
                    <a:pt x="67" y="348"/>
                  </a:lnTo>
                  <a:lnTo>
                    <a:pt x="61" y="338"/>
                  </a:lnTo>
                  <a:lnTo>
                    <a:pt x="51" y="332"/>
                  </a:lnTo>
                  <a:lnTo>
                    <a:pt x="46" y="330"/>
                  </a:lnTo>
                  <a:lnTo>
                    <a:pt x="40" y="328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4" y="296"/>
                  </a:lnTo>
                  <a:lnTo>
                    <a:pt x="12" y="265"/>
                  </a:lnTo>
                  <a:lnTo>
                    <a:pt x="22" y="235"/>
                  </a:lnTo>
                  <a:lnTo>
                    <a:pt x="34" y="205"/>
                  </a:lnTo>
                  <a:lnTo>
                    <a:pt x="47" y="178"/>
                  </a:lnTo>
                  <a:lnTo>
                    <a:pt x="65" y="152"/>
                  </a:lnTo>
                  <a:lnTo>
                    <a:pt x="85" y="128"/>
                  </a:lnTo>
                  <a:lnTo>
                    <a:pt x="105" y="104"/>
                  </a:lnTo>
                  <a:lnTo>
                    <a:pt x="129" y="83"/>
                  </a:lnTo>
                  <a:lnTo>
                    <a:pt x="152" y="65"/>
                  </a:lnTo>
                  <a:lnTo>
                    <a:pt x="178" y="47"/>
                  </a:lnTo>
                  <a:lnTo>
                    <a:pt x="206" y="33"/>
                  </a:lnTo>
                  <a:lnTo>
                    <a:pt x="235" y="21"/>
                  </a:lnTo>
                  <a:lnTo>
                    <a:pt x="265" y="12"/>
                  </a:lnTo>
                  <a:lnTo>
                    <a:pt x="297" y="4"/>
                  </a:lnTo>
                  <a:lnTo>
                    <a:pt x="328" y="0"/>
                  </a:lnTo>
                  <a:lnTo>
                    <a:pt x="328" y="39"/>
                  </a:lnTo>
                  <a:lnTo>
                    <a:pt x="328" y="39"/>
                  </a:lnTo>
                  <a:lnTo>
                    <a:pt x="330" y="45"/>
                  </a:lnTo>
                  <a:lnTo>
                    <a:pt x="332" y="51"/>
                  </a:lnTo>
                  <a:lnTo>
                    <a:pt x="338" y="61"/>
                  </a:lnTo>
                  <a:lnTo>
                    <a:pt x="348" y="67"/>
                  </a:lnTo>
                  <a:lnTo>
                    <a:pt x="354" y="69"/>
                  </a:lnTo>
                  <a:lnTo>
                    <a:pt x="360" y="69"/>
                  </a:lnTo>
                  <a:lnTo>
                    <a:pt x="360" y="69"/>
                  </a:lnTo>
                  <a:lnTo>
                    <a:pt x="366" y="69"/>
                  </a:lnTo>
                  <a:lnTo>
                    <a:pt x="372" y="67"/>
                  </a:lnTo>
                  <a:lnTo>
                    <a:pt x="382" y="61"/>
                  </a:lnTo>
                  <a:lnTo>
                    <a:pt x="388" y="51"/>
                  </a:lnTo>
                  <a:lnTo>
                    <a:pt x="390" y="45"/>
                  </a:lnTo>
                  <a:lnTo>
                    <a:pt x="392" y="39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423" y="4"/>
                  </a:lnTo>
                  <a:lnTo>
                    <a:pt x="455" y="12"/>
                  </a:lnTo>
                  <a:lnTo>
                    <a:pt x="484" y="19"/>
                  </a:lnTo>
                  <a:lnTo>
                    <a:pt x="514" y="33"/>
                  </a:lnTo>
                  <a:lnTo>
                    <a:pt x="542" y="47"/>
                  </a:lnTo>
                  <a:lnTo>
                    <a:pt x="568" y="65"/>
                  </a:lnTo>
                  <a:lnTo>
                    <a:pt x="593" y="83"/>
                  </a:lnTo>
                  <a:lnTo>
                    <a:pt x="615" y="104"/>
                  </a:lnTo>
                  <a:lnTo>
                    <a:pt x="637" y="126"/>
                  </a:lnTo>
                  <a:lnTo>
                    <a:pt x="657" y="152"/>
                  </a:lnTo>
                  <a:lnTo>
                    <a:pt x="672" y="178"/>
                  </a:lnTo>
                  <a:lnTo>
                    <a:pt x="688" y="205"/>
                  </a:lnTo>
                  <a:lnTo>
                    <a:pt x="700" y="235"/>
                  </a:lnTo>
                  <a:lnTo>
                    <a:pt x="710" y="265"/>
                  </a:lnTo>
                  <a:lnTo>
                    <a:pt x="716" y="296"/>
                  </a:lnTo>
                  <a:lnTo>
                    <a:pt x="722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4" y="330"/>
                  </a:lnTo>
                  <a:lnTo>
                    <a:pt x="668" y="332"/>
                  </a:lnTo>
                  <a:lnTo>
                    <a:pt x="659" y="338"/>
                  </a:lnTo>
                  <a:lnTo>
                    <a:pt x="653" y="348"/>
                  </a:lnTo>
                  <a:lnTo>
                    <a:pt x="651" y="354"/>
                  </a:lnTo>
                  <a:lnTo>
                    <a:pt x="651" y="360"/>
                  </a:lnTo>
                  <a:lnTo>
                    <a:pt x="651" y="360"/>
                  </a:lnTo>
                  <a:lnTo>
                    <a:pt x="651" y="365"/>
                  </a:lnTo>
                  <a:lnTo>
                    <a:pt x="653" y="371"/>
                  </a:lnTo>
                  <a:lnTo>
                    <a:pt x="659" y="381"/>
                  </a:lnTo>
                  <a:lnTo>
                    <a:pt x="668" y="387"/>
                  </a:lnTo>
                  <a:lnTo>
                    <a:pt x="674" y="389"/>
                  </a:lnTo>
                  <a:lnTo>
                    <a:pt x="680" y="391"/>
                  </a:lnTo>
                  <a:lnTo>
                    <a:pt x="722" y="391"/>
                  </a:lnTo>
                  <a:lnTo>
                    <a:pt x="722" y="391"/>
                  </a:lnTo>
                  <a:lnTo>
                    <a:pt x="716" y="423"/>
                  </a:lnTo>
                  <a:lnTo>
                    <a:pt x="710" y="454"/>
                  </a:lnTo>
                  <a:lnTo>
                    <a:pt x="700" y="484"/>
                  </a:lnTo>
                  <a:lnTo>
                    <a:pt x="688" y="514"/>
                  </a:lnTo>
                  <a:lnTo>
                    <a:pt x="672" y="541"/>
                  </a:lnTo>
                  <a:lnTo>
                    <a:pt x="657" y="567"/>
                  </a:lnTo>
                  <a:lnTo>
                    <a:pt x="637" y="593"/>
                  </a:lnTo>
                  <a:lnTo>
                    <a:pt x="617" y="615"/>
                  </a:lnTo>
                  <a:lnTo>
                    <a:pt x="593" y="636"/>
                  </a:lnTo>
                  <a:lnTo>
                    <a:pt x="568" y="656"/>
                  </a:lnTo>
                  <a:lnTo>
                    <a:pt x="542" y="672"/>
                  </a:lnTo>
                  <a:lnTo>
                    <a:pt x="514" y="688"/>
                  </a:lnTo>
                  <a:lnTo>
                    <a:pt x="484" y="700"/>
                  </a:lnTo>
                  <a:lnTo>
                    <a:pt x="455" y="709"/>
                  </a:lnTo>
                  <a:lnTo>
                    <a:pt x="423" y="715"/>
                  </a:lnTo>
                  <a:lnTo>
                    <a:pt x="392" y="719"/>
                  </a:lnTo>
                  <a:lnTo>
                    <a:pt x="392" y="719"/>
                  </a:lnTo>
                  <a:close/>
                  <a:moveTo>
                    <a:pt x="504" y="95"/>
                  </a:moveTo>
                  <a:lnTo>
                    <a:pt x="504" y="95"/>
                  </a:lnTo>
                  <a:lnTo>
                    <a:pt x="496" y="97"/>
                  </a:lnTo>
                  <a:lnTo>
                    <a:pt x="490" y="99"/>
                  </a:lnTo>
                  <a:lnTo>
                    <a:pt x="484" y="102"/>
                  </a:lnTo>
                  <a:lnTo>
                    <a:pt x="479" y="108"/>
                  </a:lnTo>
                  <a:lnTo>
                    <a:pt x="303" y="348"/>
                  </a:lnTo>
                  <a:lnTo>
                    <a:pt x="303" y="348"/>
                  </a:lnTo>
                  <a:lnTo>
                    <a:pt x="299" y="356"/>
                  </a:lnTo>
                  <a:lnTo>
                    <a:pt x="299" y="356"/>
                  </a:lnTo>
                  <a:lnTo>
                    <a:pt x="297" y="361"/>
                  </a:lnTo>
                  <a:lnTo>
                    <a:pt x="297" y="361"/>
                  </a:lnTo>
                  <a:lnTo>
                    <a:pt x="297" y="367"/>
                  </a:lnTo>
                  <a:lnTo>
                    <a:pt x="297" y="367"/>
                  </a:lnTo>
                  <a:lnTo>
                    <a:pt x="297" y="373"/>
                  </a:lnTo>
                  <a:lnTo>
                    <a:pt x="297" y="373"/>
                  </a:lnTo>
                  <a:lnTo>
                    <a:pt x="299" y="379"/>
                  </a:lnTo>
                  <a:lnTo>
                    <a:pt x="299" y="379"/>
                  </a:lnTo>
                  <a:lnTo>
                    <a:pt x="303" y="383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9" y="533"/>
                  </a:lnTo>
                  <a:lnTo>
                    <a:pt x="435" y="537"/>
                  </a:lnTo>
                  <a:lnTo>
                    <a:pt x="441" y="539"/>
                  </a:lnTo>
                  <a:lnTo>
                    <a:pt x="447" y="539"/>
                  </a:lnTo>
                  <a:lnTo>
                    <a:pt x="447" y="539"/>
                  </a:lnTo>
                  <a:lnTo>
                    <a:pt x="459" y="539"/>
                  </a:lnTo>
                  <a:lnTo>
                    <a:pt x="467" y="533"/>
                  </a:lnTo>
                  <a:lnTo>
                    <a:pt x="467" y="533"/>
                  </a:lnTo>
                  <a:lnTo>
                    <a:pt x="473" y="530"/>
                  </a:lnTo>
                  <a:lnTo>
                    <a:pt x="475" y="524"/>
                  </a:lnTo>
                  <a:lnTo>
                    <a:pt x="477" y="518"/>
                  </a:lnTo>
                  <a:lnTo>
                    <a:pt x="479" y="512"/>
                  </a:lnTo>
                  <a:lnTo>
                    <a:pt x="479" y="512"/>
                  </a:lnTo>
                  <a:lnTo>
                    <a:pt x="479" y="506"/>
                  </a:lnTo>
                  <a:lnTo>
                    <a:pt x="477" y="500"/>
                  </a:lnTo>
                  <a:lnTo>
                    <a:pt x="475" y="494"/>
                  </a:lnTo>
                  <a:lnTo>
                    <a:pt x="471" y="490"/>
                  </a:lnTo>
                  <a:lnTo>
                    <a:pt x="366" y="365"/>
                  </a:lnTo>
                  <a:lnTo>
                    <a:pt x="528" y="144"/>
                  </a:lnTo>
                  <a:lnTo>
                    <a:pt x="528" y="144"/>
                  </a:lnTo>
                  <a:lnTo>
                    <a:pt x="532" y="138"/>
                  </a:lnTo>
                  <a:lnTo>
                    <a:pt x="534" y="134"/>
                  </a:lnTo>
                  <a:lnTo>
                    <a:pt x="534" y="122"/>
                  </a:lnTo>
                  <a:lnTo>
                    <a:pt x="530" y="110"/>
                  </a:lnTo>
                  <a:lnTo>
                    <a:pt x="526" y="104"/>
                  </a:lnTo>
                  <a:lnTo>
                    <a:pt x="522" y="101"/>
                  </a:lnTo>
                  <a:lnTo>
                    <a:pt x="522" y="101"/>
                  </a:lnTo>
                  <a:lnTo>
                    <a:pt x="514" y="97"/>
                  </a:lnTo>
                  <a:lnTo>
                    <a:pt x="504" y="95"/>
                  </a:lnTo>
                  <a:lnTo>
                    <a:pt x="504" y="95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AD27CDF9-F4E3-4E1B-8A74-A5EFCD2DC2D9}"/>
              </a:ext>
            </a:extLst>
          </p:cNvPr>
          <p:cNvGrpSpPr/>
          <p:nvPr/>
        </p:nvGrpSpPr>
        <p:grpSpPr>
          <a:xfrm>
            <a:off x="3669870" y="2848177"/>
            <a:ext cx="775355" cy="669246"/>
            <a:chOff x="3824288" y="4168775"/>
            <a:chExt cx="1624012" cy="1401763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DBEE72A0-BB5A-492F-9787-026195266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4288" y="4168775"/>
              <a:ext cx="1624012" cy="1401763"/>
            </a:xfrm>
            <a:custGeom>
              <a:avLst/>
              <a:gdLst>
                <a:gd name="T0" fmla="*/ 183 w 1023"/>
                <a:gd name="T1" fmla="*/ 0 h 883"/>
                <a:gd name="T2" fmla="*/ 128 w 1023"/>
                <a:gd name="T3" fmla="*/ 9 h 883"/>
                <a:gd name="T4" fmla="*/ 81 w 1023"/>
                <a:gd name="T5" fmla="*/ 32 h 883"/>
                <a:gd name="T6" fmla="*/ 40 w 1023"/>
                <a:gd name="T7" fmla="*/ 69 h 883"/>
                <a:gd name="T8" fmla="*/ 15 w 1023"/>
                <a:gd name="T9" fmla="*/ 113 h 883"/>
                <a:gd name="T10" fmla="*/ 0 w 1023"/>
                <a:gd name="T11" fmla="*/ 164 h 883"/>
                <a:gd name="T12" fmla="*/ 0 w 1023"/>
                <a:gd name="T13" fmla="*/ 702 h 883"/>
                <a:gd name="T14" fmla="*/ 8 w 1023"/>
                <a:gd name="T15" fmla="*/ 755 h 883"/>
                <a:gd name="T16" fmla="*/ 30 w 1023"/>
                <a:gd name="T17" fmla="*/ 804 h 883"/>
                <a:gd name="T18" fmla="*/ 66 w 1023"/>
                <a:gd name="T19" fmla="*/ 842 h 883"/>
                <a:gd name="T20" fmla="*/ 111 w 1023"/>
                <a:gd name="T21" fmla="*/ 870 h 883"/>
                <a:gd name="T22" fmla="*/ 164 w 1023"/>
                <a:gd name="T23" fmla="*/ 883 h 883"/>
                <a:gd name="T24" fmla="*/ 842 w 1023"/>
                <a:gd name="T25" fmla="*/ 883 h 883"/>
                <a:gd name="T26" fmla="*/ 895 w 1023"/>
                <a:gd name="T27" fmla="*/ 876 h 883"/>
                <a:gd name="T28" fmla="*/ 942 w 1023"/>
                <a:gd name="T29" fmla="*/ 853 h 883"/>
                <a:gd name="T30" fmla="*/ 983 w 1023"/>
                <a:gd name="T31" fmla="*/ 817 h 883"/>
                <a:gd name="T32" fmla="*/ 1011 w 1023"/>
                <a:gd name="T33" fmla="*/ 772 h 883"/>
                <a:gd name="T34" fmla="*/ 1023 w 1023"/>
                <a:gd name="T35" fmla="*/ 719 h 883"/>
                <a:gd name="T36" fmla="*/ 1023 w 1023"/>
                <a:gd name="T37" fmla="*/ 184 h 883"/>
                <a:gd name="T38" fmla="*/ 1015 w 1023"/>
                <a:gd name="T39" fmla="*/ 130 h 883"/>
                <a:gd name="T40" fmla="*/ 994 w 1023"/>
                <a:gd name="T41" fmla="*/ 81 h 883"/>
                <a:gd name="T42" fmla="*/ 957 w 1023"/>
                <a:gd name="T43" fmla="*/ 43 h 883"/>
                <a:gd name="T44" fmla="*/ 913 w 1023"/>
                <a:gd name="T45" fmla="*/ 15 h 883"/>
                <a:gd name="T46" fmla="*/ 859 w 1023"/>
                <a:gd name="T47" fmla="*/ 2 h 883"/>
                <a:gd name="T48" fmla="*/ 983 w 1023"/>
                <a:gd name="T49" fmla="*/ 702 h 883"/>
                <a:gd name="T50" fmla="*/ 979 w 1023"/>
                <a:gd name="T51" fmla="*/ 729 h 883"/>
                <a:gd name="T52" fmla="*/ 966 w 1023"/>
                <a:gd name="T53" fmla="*/ 768 h 883"/>
                <a:gd name="T54" fmla="*/ 940 w 1023"/>
                <a:gd name="T55" fmla="*/ 800 h 883"/>
                <a:gd name="T56" fmla="*/ 908 w 1023"/>
                <a:gd name="T57" fmla="*/ 825 h 883"/>
                <a:gd name="T58" fmla="*/ 870 w 1023"/>
                <a:gd name="T59" fmla="*/ 838 h 883"/>
                <a:gd name="T60" fmla="*/ 183 w 1023"/>
                <a:gd name="T61" fmla="*/ 842 h 883"/>
                <a:gd name="T62" fmla="*/ 153 w 1023"/>
                <a:gd name="T63" fmla="*/ 838 h 883"/>
                <a:gd name="T64" fmla="*/ 115 w 1023"/>
                <a:gd name="T65" fmla="*/ 825 h 883"/>
                <a:gd name="T66" fmla="*/ 83 w 1023"/>
                <a:gd name="T67" fmla="*/ 800 h 883"/>
                <a:gd name="T68" fmla="*/ 58 w 1023"/>
                <a:gd name="T69" fmla="*/ 768 h 883"/>
                <a:gd name="T70" fmla="*/ 45 w 1023"/>
                <a:gd name="T71" fmla="*/ 729 h 883"/>
                <a:gd name="T72" fmla="*/ 40 w 1023"/>
                <a:gd name="T73" fmla="*/ 184 h 883"/>
                <a:gd name="T74" fmla="*/ 45 w 1023"/>
                <a:gd name="T75" fmla="*/ 156 h 883"/>
                <a:gd name="T76" fmla="*/ 58 w 1023"/>
                <a:gd name="T77" fmla="*/ 118 h 883"/>
                <a:gd name="T78" fmla="*/ 83 w 1023"/>
                <a:gd name="T79" fmla="*/ 83 h 883"/>
                <a:gd name="T80" fmla="*/ 115 w 1023"/>
                <a:gd name="T81" fmla="*/ 60 h 883"/>
                <a:gd name="T82" fmla="*/ 153 w 1023"/>
                <a:gd name="T83" fmla="*/ 45 h 883"/>
                <a:gd name="T84" fmla="*/ 842 w 1023"/>
                <a:gd name="T85" fmla="*/ 43 h 883"/>
                <a:gd name="T86" fmla="*/ 870 w 1023"/>
                <a:gd name="T87" fmla="*/ 45 h 883"/>
                <a:gd name="T88" fmla="*/ 908 w 1023"/>
                <a:gd name="T89" fmla="*/ 60 h 883"/>
                <a:gd name="T90" fmla="*/ 940 w 1023"/>
                <a:gd name="T91" fmla="*/ 83 h 883"/>
                <a:gd name="T92" fmla="*/ 966 w 1023"/>
                <a:gd name="T93" fmla="*/ 118 h 883"/>
                <a:gd name="T94" fmla="*/ 979 w 1023"/>
                <a:gd name="T95" fmla="*/ 156 h 883"/>
                <a:gd name="T96" fmla="*/ 983 w 1023"/>
                <a:gd name="T97" fmla="*/ 70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3" h="883">
                  <a:moveTo>
                    <a:pt x="842" y="0"/>
                  </a:moveTo>
                  <a:lnTo>
                    <a:pt x="183" y="0"/>
                  </a:lnTo>
                  <a:lnTo>
                    <a:pt x="183" y="0"/>
                  </a:lnTo>
                  <a:lnTo>
                    <a:pt x="164" y="2"/>
                  </a:lnTo>
                  <a:lnTo>
                    <a:pt x="145" y="5"/>
                  </a:lnTo>
                  <a:lnTo>
                    <a:pt x="128" y="9"/>
                  </a:lnTo>
                  <a:lnTo>
                    <a:pt x="111" y="15"/>
                  </a:lnTo>
                  <a:lnTo>
                    <a:pt x="96" y="24"/>
                  </a:lnTo>
                  <a:lnTo>
                    <a:pt x="81" y="32"/>
                  </a:lnTo>
                  <a:lnTo>
                    <a:pt x="66" y="43"/>
                  </a:lnTo>
                  <a:lnTo>
                    <a:pt x="53" y="56"/>
                  </a:lnTo>
                  <a:lnTo>
                    <a:pt x="40" y="69"/>
                  </a:lnTo>
                  <a:lnTo>
                    <a:pt x="30" y="81"/>
                  </a:lnTo>
                  <a:lnTo>
                    <a:pt x="21" y="96"/>
                  </a:lnTo>
                  <a:lnTo>
                    <a:pt x="15" y="113"/>
                  </a:lnTo>
                  <a:lnTo>
                    <a:pt x="8" y="130"/>
                  </a:lnTo>
                  <a:lnTo>
                    <a:pt x="4" y="147"/>
                  </a:lnTo>
                  <a:lnTo>
                    <a:pt x="0" y="164"/>
                  </a:lnTo>
                  <a:lnTo>
                    <a:pt x="0" y="184"/>
                  </a:lnTo>
                  <a:lnTo>
                    <a:pt x="0" y="702"/>
                  </a:lnTo>
                  <a:lnTo>
                    <a:pt x="0" y="702"/>
                  </a:lnTo>
                  <a:lnTo>
                    <a:pt x="0" y="719"/>
                  </a:lnTo>
                  <a:lnTo>
                    <a:pt x="4" y="738"/>
                  </a:lnTo>
                  <a:lnTo>
                    <a:pt x="8" y="755"/>
                  </a:lnTo>
                  <a:lnTo>
                    <a:pt x="15" y="772"/>
                  </a:lnTo>
                  <a:lnTo>
                    <a:pt x="21" y="789"/>
                  </a:lnTo>
                  <a:lnTo>
                    <a:pt x="30" y="804"/>
                  </a:lnTo>
                  <a:lnTo>
                    <a:pt x="40" y="817"/>
                  </a:lnTo>
                  <a:lnTo>
                    <a:pt x="53" y="830"/>
                  </a:lnTo>
                  <a:lnTo>
                    <a:pt x="66" y="842"/>
                  </a:lnTo>
                  <a:lnTo>
                    <a:pt x="81" y="853"/>
                  </a:lnTo>
                  <a:lnTo>
                    <a:pt x="96" y="862"/>
                  </a:lnTo>
                  <a:lnTo>
                    <a:pt x="111" y="870"/>
                  </a:lnTo>
                  <a:lnTo>
                    <a:pt x="128" y="876"/>
                  </a:lnTo>
                  <a:lnTo>
                    <a:pt x="145" y="881"/>
                  </a:lnTo>
                  <a:lnTo>
                    <a:pt x="164" y="883"/>
                  </a:lnTo>
                  <a:lnTo>
                    <a:pt x="183" y="883"/>
                  </a:lnTo>
                  <a:lnTo>
                    <a:pt x="842" y="883"/>
                  </a:lnTo>
                  <a:lnTo>
                    <a:pt x="842" y="883"/>
                  </a:lnTo>
                  <a:lnTo>
                    <a:pt x="859" y="883"/>
                  </a:lnTo>
                  <a:lnTo>
                    <a:pt x="878" y="881"/>
                  </a:lnTo>
                  <a:lnTo>
                    <a:pt x="895" y="876"/>
                  </a:lnTo>
                  <a:lnTo>
                    <a:pt x="913" y="870"/>
                  </a:lnTo>
                  <a:lnTo>
                    <a:pt x="927" y="862"/>
                  </a:lnTo>
                  <a:lnTo>
                    <a:pt x="942" y="853"/>
                  </a:lnTo>
                  <a:lnTo>
                    <a:pt x="957" y="842"/>
                  </a:lnTo>
                  <a:lnTo>
                    <a:pt x="970" y="830"/>
                  </a:lnTo>
                  <a:lnTo>
                    <a:pt x="983" y="817"/>
                  </a:lnTo>
                  <a:lnTo>
                    <a:pt x="994" y="804"/>
                  </a:lnTo>
                  <a:lnTo>
                    <a:pt x="1002" y="789"/>
                  </a:lnTo>
                  <a:lnTo>
                    <a:pt x="1011" y="772"/>
                  </a:lnTo>
                  <a:lnTo>
                    <a:pt x="1015" y="755"/>
                  </a:lnTo>
                  <a:lnTo>
                    <a:pt x="1021" y="738"/>
                  </a:lnTo>
                  <a:lnTo>
                    <a:pt x="1023" y="719"/>
                  </a:lnTo>
                  <a:lnTo>
                    <a:pt x="1023" y="702"/>
                  </a:lnTo>
                  <a:lnTo>
                    <a:pt x="1023" y="184"/>
                  </a:lnTo>
                  <a:lnTo>
                    <a:pt x="1023" y="184"/>
                  </a:lnTo>
                  <a:lnTo>
                    <a:pt x="1023" y="164"/>
                  </a:lnTo>
                  <a:lnTo>
                    <a:pt x="1021" y="147"/>
                  </a:lnTo>
                  <a:lnTo>
                    <a:pt x="1015" y="130"/>
                  </a:lnTo>
                  <a:lnTo>
                    <a:pt x="1011" y="113"/>
                  </a:lnTo>
                  <a:lnTo>
                    <a:pt x="1002" y="96"/>
                  </a:lnTo>
                  <a:lnTo>
                    <a:pt x="994" y="81"/>
                  </a:lnTo>
                  <a:lnTo>
                    <a:pt x="983" y="69"/>
                  </a:lnTo>
                  <a:lnTo>
                    <a:pt x="970" y="56"/>
                  </a:lnTo>
                  <a:lnTo>
                    <a:pt x="957" y="43"/>
                  </a:lnTo>
                  <a:lnTo>
                    <a:pt x="942" y="32"/>
                  </a:lnTo>
                  <a:lnTo>
                    <a:pt x="927" y="24"/>
                  </a:lnTo>
                  <a:lnTo>
                    <a:pt x="913" y="15"/>
                  </a:lnTo>
                  <a:lnTo>
                    <a:pt x="895" y="9"/>
                  </a:lnTo>
                  <a:lnTo>
                    <a:pt x="878" y="5"/>
                  </a:lnTo>
                  <a:lnTo>
                    <a:pt x="859" y="2"/>
                  </a:lnTo>
                  <a:lnTo>
                    <a:pt x="842" y="0"/>
                  </a:lnTo>
                  <a:lnTo>
                    <a:pt x="842" y="0"/>
                  </a:lnTo>
                  <a:close/>
                  <a:moveTo>
                    <a:pt x="983" y="702"/>
                  </a:moveTo>
                  <a:lnTo>
                    <a:pt x="983" y="702"/>
                  </a:lnTo>
                  <a:lnTo>
                    <a:pt x="981" y="714"/>
                  </a:lnTo>
                  <a:lnTo>
                    <a:pt x="979" y="729"/>
                  </a:lnTo>
                  <a:lnTo>
                    <a:pt x="976" y="742"/>
                  </a:lnTo>
                  <a:lnTo>
                    <a:pt x="970" y="755"/>
                  </a:lnTo>
                  <a:lnTo>
                    <a:pt x="966" y="768"/>
                  </a:lnTo>
                  <a:lnTo>
                    <a:pt x="957" y="781"/>
                  </a:lnTo>
                  <a:lnTo>
                    <a:pt x="951" y="791"/>
                  </a:lnTo>
                  <a:lnTo>
                    <a:pt x="940" y="800"/>
                  </a:lnTo>
                  <a:lnTo>
                    <a:pt x="932" y="810"/>
                  </a:lnTo>
                  <a:lnTo>
                    <a:pt x="921" y="819"/>
                  </a:lnTo>
                  <a:lnTo>
                    <a:pt x="908" y="825"/>
                  </a:lnTo>
                  <a:lnTo>
                    <a:pt x="895" y="832"/>
                  </a:lnTo>
                  <a:lnTo>
                    <a:pt x="883" y="836"/>
                  </a:lnTo>
                  <a:lnTo>
                    <a:pt x="870" y="838"/>
                  </a:lnTo>
                  <a:lnTo>
                    <a:pt x="855" y="840"/>
                  </a:lnTo>
                  <a:lnTo>
                    <a:pt x="842" y="842"/>
                  </a:lnTo>
                  <a:lnTo>
                    <a:pt x="183" y="842"/>
                  </a:lnTo>
                  <a:lnTo>
                    <a:pt x="183" y="842"/>
                  </a:lnTo>
                  <a:lnTo>
                    <a:pt x="168" y="840"/>
                  </a:lnTo>
                  <a:lnTo>
                    <a:pt x="153" y="838"/>
                  </a:lnTo>
                  <a:lnTo>
                    <a:pt x="141" y="836"/>
                  </a:lnTo>
                  <a:lnTo>
                    <a:pt x="128" y="832"/>
                  </a:lnTo>
                  <a:lnTo>
                    <a:pt x="115" y="825"/>
                  </a:lnTo>
                  <a:lnTo>
                    <a:pt x="104" y="819"/>
                  </a:lnTo>
                  <a:lnTo>
                    <a:pt x="94" y="810"/>
                  </a:lnTo>
                  <a:lnTo>
                    <a:pt x="83" y="800"/>
                  </a:lnTo>
                  <a:lnTo>
                    <a:pt x="75" y="791"/>
                  </a:lnTo>
                  <a:lnTo>
                    <a:pt x="66" y="781"/>
                  </a:lnTo>
                  <a:lnTo>
                    <a:pt x="58" y="768"/>
                  </a:lnTo>
                  <a:lnTo>
                    <a:pt x="53" y="755"/>
                  </a:lnTo>
                  <a:lnTo>
                    <a:pt x="47" y="742"/>
                  </a:lnTo>
                  <a:lnTo>
                    <a:pt x="45" y="729"/>
                  </a:lnTo>
                  <a:lnTo>
                    <a:pt x="43" y="714"/>
                  </a:lnTo>
                  <a:lnTo>
                    <a:pt x="40" y="70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3" y="169"/>
                  </a:lnTo>
                  <a:lnTo>
                    <a:pt x="45" y="156"/>
                  </a:lnTo>
                  <a:lnTo>
                    <a:pt x="47" y="143"/>
                  </a:lnTo>
                  <a:lnTo>
                    <a:pt x="53" y="128"/>
                  </a:lnTo>
                  <a:lnTo>
                    <a:pt x="58" y="118"/>
                  </a:lnTo>
                  <a:lnTo>
                    <a:pt x="66" y="105"/>
                  </a:lnTo>
                  <a:lnTo>
                    <a:pt x="75" y="94"/>
                  </a:lnTo>
                  <a:lnTo>
                    <a:pt x="83" y="83"/>
                  </a:lnTo>
                  <a:lnTo>
                    <a:pt x="94" y="75"/>
                  </a:lnTo>
                  <a:lnTo>
                    <a:pt x="104" y="66"/>
                  </a:lnTo>
                  <a:lnTo>
                    <a:pt x="115" y="60"/>
                  </a:lnTo>
                  <a:lnTo>
                    <a:pt x="128" y="54"/>
                  </a:lnTo>
                  <a:lnTo>
                    <a:pt x="141" y="49"/>
                  </a:lnTo>
                  <a:lnTo>
                    <a:pt x="153" y="45"/>
                  </a:lnTo>
                  <a:lnTo>
                    <a:pt x="168" y="43"/>
                  </a:lnTo>
                  <a:lnTo>
                    <a:pt x="183" y="43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55" y="43"/>
                  </a:lnTo>
                  <a:lnTo>
                    <a:pt x="870" y="45"/>
                  </a:lnTo>
                  <a:lnTo>
                    <a:pt x="883" y="49"/>
                  </a:lnTo>
                  <a:lnTo>
                    <a:pt x="895" y="54"/>
                  </a:lnTo>
                  <a:lnTo>
                    <a:pt x="908" y="60"/>
                  </a:lnTo>
                  <a:lnTo>
                    <a:pt x="921" y="66"/>
                  </a:lnTo>
                  <a:lnTo>
                    <a:pt x="932" y="75"/>
                  </a:lnTo>
                  <a:lnTo>
                    <a:pt x="940" y="83"/>
                  </a:lnTo>
                  <a:lnTo>
                    <a:pt x="951" y="94"/>
                  </a:lnTo>
                  <a:lnTo>
                    <a:pt x="957" y="105"/>
                  </a:lnTo>
                  <a:lnTo>
                    <a:pt x="966" y="118"/>
                  </a:lnTo>
                  <a:lnTo>
                    <a:pt x="970" y="128"/>
                  </a:lnTo>
                  <a:lnTo>
                    <a:pt x="976" y="143"/>
                  </a:lnTo>
                  <a:lnTo>
                    <a:pt x="979" y="156"/>
                  </a:lnTo>
                  <a:lnTo>
                    <a:pt x="981" y="169"/>
                  </a:lnTo>
                  <a:lnTo>
                    <a:pt x="983" y="184"/>
                  </a:lnTo>
                  <a:lnTo>
                    <a:pt x="983" y="702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1017EF39-E139-4017-B363-E2F013B30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050" y="4305300"/>
              <a:ext cx="1360487" cy="1133475"/>
            </a:xfrm>
            <a:custGeom>
              <a:avLst/>
              <a:gdLst>
                <a:gd name="T0" fmla="*/ 100 w 857"/>
                <a:gd name="T1" fmla="*/ 0 h 714"/>
                <a:gd name="T2" fmla="*/ 45 w 857"/>
                <a:gd name="T3" fmla="*/ 17 h 714"/>
                <a:gd name="T4" fmla="*/ 9 w 857"/>
                <a:gd name="T5" fmla="*/ 59 h 714"/>
                <a:gd name="T6" fmla="*/ 0 w 857"/>
                <a:gd name="T7" fmla="*/ 356 h 714"/>
                <a:gd name="T8" fmla="*/ 147 w 857"/>
                <a:gd name="T9" fmla="*/ 353 h 714"/>
                <a:gd name="T10" fmla="*/ 166 w 857"/>
                <a:gd name="T11" fmla="*/ 341 h 714"/>
                <a:gd name="T12" fmla="*/ 277 w 857"/>
                <a:gd name="T13" fmla="*/ 151 h 714"/>
                <a:gd name="T14" fmla="*/ 294 w 857"/>
                <a:gd name="T15" fmla="*/ 123 h 714"/>
                <a:gd name="T16" fmla="*/ 296 w 857"/>
                <a:gd name="T17" fmla="*/ 121 h 714"/>
                <a:gd name="T18" fmla="*/ 326 w 857"/>
                <a:gd name="T19" fmla="*/ 100 h 714"/>
                <a:gd name="T20" fmla="*/ 350 w 857"/>
                <a:gd name="T21" fmla="*/ 95 h 714"/>
                <a:gd name="T22" fmla="*/ 363 w 857"/>
                <a:gd name="T23" fmla="*/ 98 h 714"/>
                <a:gd name="T24" fmla="*/ 392 w 857"/>
                <a:gd name="T25" fmla="*/ 110 h 714"/>
                <a:gd name="T26" fmla="*/ 412 w 857"/>
                <a:gd name="T27" fmla="*/ 136 h 714"/>
                <a:gd name="T28" fmla="*/ 420 w 857"/>
                <a:gd name="T29" fmla="*/ 162 h 714"/>
                <a:gd name="T30" fmla="*/ 518 w 857"/>
                <a:gd name="T31" fmla="*/ 390 h 714"/>
                <a:gd name="T32" fmla="*/ 550 w 857"/>
                <a:gd name="T33" fmla="*/ 364 h 714"/>
                <a:gd name="T34" fmla="*/ 606 w 857"/>
                <a:gd name="T35" fmla="*/ 336 h 714"/>
                <a:gd name="T36" fmla="*/ 663 w 857"/>
                <a:gd name="T37" fmla="*/ 326 h 714"/>
                <a:gd name="T38" fmla="*/ 857 w 857"/>
                <a:gd name="T39" fmla="*/ 98 h 714"/>
                <a:gd name="T40" fmla="*/ 840 w 857"/>
                <a:gd name="T41" fmla="*/ 42 h 714"/>
                <a:gd name="T42" fmla="*/ 798 w 857"/>
                <a:gd name="T43" fmla="*/ 6 h 714"/>
                <a:gd name="T44" fmla="*/ 759 w 857"/>
                <a:gd name="T45" fmla="*/ 0 h 714"/>
                <a:gd name="T46" fmla="*/ 512 w 857"/>
                <a:gd name="T47" fmla="*/ 582 h 714"/>
                <a:gd name="T48" fmla="*/ 465 w 857"/>
                <a:gd name="T49" fmla="*/ 614 h 714"/>
                <a:gd name="T50" fmla="*/ 439 w 857"/>
                <a:gd name="T51" fmla="*/ 616 h 714"/>
                <a:gd name="T52" fmla="*/ 420 w 857"/>
                <a:gd name="T53" fmla="*/ 614 h 714"/>
                <a:gd name="T54" fmla="*/ 392 w 857"/>
                <a:gd name="T55" fmla="*/ 599 h 714"/>
                <a:gd name="T56" fmla="*/ 373 w 857"/>
                <a:gd name="T57" fmla="*/ 575 h 714"/>
                <a:gd name="T58" fmla="*/ 365 w 857"/>
                <a:gd name="T59" fmla="*/ 552 h 714"/>
                <a:gd name="T60" fmla="*/ 279 w 857"/>
                <a:gd name="T61" fmla="*/ 392 h 714"/>
                <a:gd name="T62" fmla="*/ 256 w 857"/>
                <a:gd name="T63" fmla="*/ 426 h 714"/>
                <a:gd name="T64" fmla="*/ 205 w 857"/>
                <a:gd name="T65" fmla="*/ 462 h 714"/>
                <a:gd name="T66" fmla="*/ 141 w 857"/>
                <a:gd name="T67" fmla="*/ 477 h 714"/>
                <a:gd name="T68" fmla="*/ 0 w 857"/>
                <a:gd name="T69" fmla="*/ 616 h 714"/>
                <a:gd name="T70" fmla="*/ 17 w 857"/>
                <a:gd name="T71" fmla="*/ 671 h 714"/>
                <a:gd name="T72" fmla="*/ 60 w 857"/>
                <a:gd name="T73" fmla="*/ 707 h 714"/>
                <a:gd name="T74" fmla="*/ 759 w 857"/>
                <a:gd name="T75" fmla="*/ 714 h 714"/>
                <a:gd name="T76" fmla="*/ 798 w 857"/>
                <a:gd name="T77" fmla="*/ 707 h 714"/>
                <a:gd name="T78" fmla="*/ 840 w 857"/>
                <a:gd name="T79" fmla="*/ 671 h 714"/>
                <a:gd name="T80" fmla="*/ 857 w 857"/>
                <a:gd name="T81" fmla="*/ 616 h 714"/>
                <a:gd name="T82" fmla="*/ 665 w 857"/>
                <a:gd name="T83" fmla="*/ 447 h 714"/>
                <a:gd name="T84" fmla="*/ 623 w 857"/>
                <a:gd name="T85" fmla="*/ 46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7" h="714">
                  <a:moveTo>
                    <a:pt x="759" y="0"/>
                  </a:moveTo>
                  <a:lnTo>
                    <a:pt x="100" y="0"/>
                  </a:lnTo>
                  <a:lnTo>
                    <a:pt x="100" y="0"/>
                  </a:lnTo>
                  <a:lnTo>
                    <a:pt x="79" y="2"/>
                  </a:lnTo>
                  <a:lnTo>
                    <a:pt x="60" y="6"/>
                  </a:lnTo>
                  <a:lnTo>
                    <a:pt x="45" y="17"/>
                  </a:lnTo>
                  <a:lnTo>
                    <a:pt x="30" y="27"/>
                  </a:lnTo>
                  <a:lnTo>
                    <a:pt x="17" y="42"/>
                  </a:lnTo>
                  <a:lnTo>
                    <a:pt x="9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356"/>
                  </a:lnTo>
                  <a:lnTo>
                    <a:pt x="141" y="356"/>
                  </a:lnTo>
                  <a:lnTo>
                    <a:pt x="141" y="356"/>
                  </a:lnTo>
                  <a:lnTo>
                    <a:pt x="147" y="353"/>
                  </a:lnTo>
                  <a:lnTo>
                    <a:pt x="156" y="349"/>
                  </a:lnTo>
                  <a:lnTo>
                    <a:pt x="162" y="345"/>
                  </a:lnTo>
                  <a:lnTo>
                    <a:pt x="166" y="341"/>
                  </a:lnTo>
                  <a:lnTo>
                    <a:pt x="169" y="336"/>
                  </a:lnTo>
                  <a:lnTo>
                    <a:pt x="169" y="334"/>
                  </a:lnTo>
                  <a:lnTo>
                    <a:pt x="277" y="151"/>
                  </a:lnTo>
                  <a:lnTo>
                    <a:pt x="277" y="151"/>
                  </a:lnTo>
                  <a:lnTo>
                    <a:pt x="284" y="138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6" y="121"/>
                  </a:lnTo>
                  <a:lnTo>
                    <a:pt x="296" y="121"/>
                  </a:lnTo>
                  <a:lnTo>
                    <a:pt x="303" y="115"/>
                  </a:lnTo>
                  <a:lnTo>
                    <a:pt x="311" y="106"/>
                  </a:lnTo>
                  <a:lnTo>
                    <a:pt x="326" y="100"/>
                  </a:lnTo>
                  <a:lnTo>
                    <a:pt x="337" y="98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63" y="98"/>
                  </a:lnTo>
                  <a:lnTo>
                    <a:pt x="373" y="100"/>
                  </a:lnTo>
                  <a:lnTo>
                    <a:pt x="384" y="104"/>
                  </a:lnTo>
                  <a:lnTo>
                    <a:pt x="392" y="110"/>
                  </a:lnTo>
                  <a:lnTo>
                    <a:pt x="401" y="117"/>
                  </a:lnTo>
                  <a:lnTo>
                    <a:pt x="407" y="125"/>
                  </a:lnTo>
                  <a:lnTo>
                    <a:pt x="412" y="136"/>
                  </a:lnTo>
                  <a:lnTo>
                    <a:pt x="416" y="147"/>
                  </a:lnTo>
                  <a:lnTo>
                    <a:pt x="416" y="147"/>
                  </a:lnTo>
                  <a:lnTo>
                    <a:pt x="420" y="162"/>
                  </a:lnTo>
                  <a:lnTo>
                    <a:pt x="420" y="179"/>
                  </a:lnTo>
                  <a:lnTo>
                    <a:pt x="471" y="441"/>
                  </a:lnTo>
                  <a:lnTo>
                    <a:pt x="518" y="390"/>
                  </a:lnTo>
                  <a:lnTo>
                    <a:pt x="518" y="390"/>
                  </a:lnTo>
                  <a:lnTo>
                    <a:pt x="533" y="377"/>
                  </a:lnTo>
                  <a:lnTo>
                    <a:pt x="550" y="364"/>
                  </a:lnTo>
                  <a:lnTo>
                    <a:pt x="567" y="353"/>
                  </a:lnTo>
                  <a:lnTo>
                    <a:pt x="586" y="345"/>
                  </a:lnTo>
                  <a:lnTo>
                    <a:pt x="606" y="336"/>
                  </a:lnTo>
                  <a:lnTo>
                    <a:pt x="625" y="332"/>
                  </a:lnTo>
                  <a:lnTo>
                    <a:pt x="644" y="328"/>
                  </a:lnTo>
                  <a:lnTo>
                    <a:pt x="663" y="326"/>
                  </a:lnTo>
                  <a:lnTo>
                    <a:pt x="857" y="326"/>
                  </a:lnTo>
                  <a:lnTo>
                    <a:pt x="857" y="98"/>
                  </a:lnTo>
                  <a:lnTo>
                    <a:pt x="857" y="98"/>
                  </a:lnTo>
                  <a:lnTo>
                    <a:pt x="855" y="78"/>
                  </a:lnTo>
                  <a:lnTo>
                    <a:pt x="849" y="59"/>
                  </a:lnTo>
                  <a:lnTo>
                    <a:pt x="840" y="42"/>
                  </a:lnTo>
                  <a:lnTo>
                    <a:pt x="827" y="27"/>
                  </a:lnTo>
                  <a:lnTo>
                    <a:pt x="815" y="17"/>
                  </a:lnTo>
                  <a:lnTo>
                    <a:pt x="798" y="6"/>
                  </a:lnTo>
                  <a:lnTo>
                    <a:pt x="778" y="2"/>
                  </a:lnTo>
                  <a:lnTo>
                    <a:pt x="759" y="0"/>
                  </a:lnTo>
                  <a:lnTo>
                    <a:pt x="759" y="0"/>
                  </a:lnTo>
                  <a:close/>
                  <a:moveTo>
                    <a:pt x="614" y="471"/>
                  </a:moveTo>
                  <a:lnTo>
                    <a:pt x="512" y="582"/>
                  </a:lnTo>
                  <a:lnTo>
                    <a:pt x="512" y="582"/>
                  </a:lnTo>
                  <a:lnTo>
                    <a:pt x="499" y="594"/>
                  </a:lnTo>
                  <a:lnTo>
                    <a:pt x="484" y="605"/>
                  </a:lnTo>
                  <a:lnTo>
                    <a:pt x="465" y="614"/>
                  </a:lnTo>
                  <a:lnTo>
                    <a:pt x="454" y="616"/>
                  </a:lnTo>
                  <a:lnTo>
                    <a:pt x="441" y="616"/>
                  </a:lnTo>
                  <a:lnTo>
                    <a:pt x="439" y="616"/>
                  </a:lnTo>
                  <a:lnTo>
                    <a:pt x="439" y="616"/>
                  </a:lnTo>
                  <a:lnTo>
                    <a:pt x="429" y="616"/>
                  </a:lnTo>
                  <a:lnTo>
                    <a:pt x="420" y="614"/>
                  </a:lnTo>
                  <a:lnTo>
                    <a:pt x="409" y="609"/>
                  </a:lnTo>
                  <a:lnTo>
                    <a:pt x="401" y="605"/>
                  </a:lnTo>
                  <a:lnTo>
                    <a:pt x="392" y="599"/>
                  </a:lnTo>
                  <a:lnTo>
                    <a:pt x="386" y="592"/>
                  </a:lnTo>
                  <a:lnTo>
                    <a:pt x="380" y="584"/>
                  </a:lnTo>
                  <a:lnTo>
                    <a:pt x="373" y="575"/>
                  </a:lnTo>
                  <a:lnTo>
                    <a:pt x="373" y="575"/>
                  </a:lnTo>
                  <a:lnTo>
                    <a:pt x="369" y="564"/>
                  </a:lnTo>
                  <a:lnTo>
                    <a:pt x="365" y="552"/>
                  </a:lnTo>
                  <a:lnTo>
                    <a:pt x="363" y="530"/>
                  </a:lnTo>
                  <a:lnTo>
                    <a:pt x="318" y="330"/>
                  </a:lnTo>
                  <a:lnTo>
                    <a:pt x="279" y="392"/>
                  </a:lnTo>
                  <a:lnTo>
                    <a:pt x="279" y="392"/>
                  </a:lnTo>
                  <a:lnTo>
                    <a:pt x="269" y="409"/>
                  </a:lnTo>
                  <a:lnTo>
                    <a:pt x="256" y="426"/>
                  </a:lnTo>
                  <a:lnTo>
                    <a:pt x="241" y="441"/>
                  </a:lnTo>
                  <a:lnTo>
                    <a:pt x="222" y="454"/>
                  </a:lnTo>
                  <a:lnTo>
                    <a:pt x="205" y="462"/>
                  </a:lnTo>
                  <a:lnTo>
                    <a:pt x="183" y="471"/>
                  </a:lnTo>
                  <a:lnTo>
                    <a:pt x="162" y="475"/>
                  </a:lnTo>
                  <a:lnTo>
                    <a:pt x="141" y="477"/>
                  </a:lnTo>
                  <a:lnTo>
                    <a:pt x="0" y="477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" y="635"/>
                  </a:lnTo>
                  <a:lnTo>
                    <a:pt x="9" y="654"/>
                  </a:lnTo>
                  <a:lnTo>
                    <a:pt x="17" y="671"/>
                  </a:lnTo>
                  <a:lnTo>
                    <a:pt x="30" y="686"/>
                  </a:lnTo>
                  <a:lnTo>
                    <a:pt x="45" y="697"/>
                  </a:lnTo>
                  <a:lnTo>
                    <a:pt x="60" y="707"/>
                  </a:lnTo>
                  <a:lnTo>
                    <a:pt x="79" y="712"/>
                  </a:lnTo>
                  <a:lnTo>
                    <a:pt x="100" y="714"/>
                  </a:lnTo>
                  <a:lnTo>
                    <a:pt x="759" y="714"/>
                  </a:lnTo>
                  <a:lnTo>
                    <a:pt x="759" y="714"/>
                  </a:lnTo>
                  <a:lnTo>
                    <a:pt x="778" y="712"/>
                  </a:lnTo>
                  <a:lnTo>
                    <a:pt x="798" y="707"/>
                  </a:lnTo>
                  <a:lnTo>
                    <a:pt x="815" y="697"/>
                  </a:lnTo>
                  <a:lnTo>
                    <a:pt x="827" y="686"/>
                  </a:lnTo>
                  <a:lnTo>
                    <a:pt x="840" y="671"/>
                  </a:lnTo>
                  <a:lnTo>
                    <a:pt x="849" y="654"/>
                  </a:lnTo>
                  <a:lnTo>
                    <a:pt x="855" y="635"/>
                  </a:lnTo>
                  <a:lnTo>
                    <a:pt x="857" y="616"/>
                  </a:lnTo>
                  <a:lnTo>
                    <a:pt x="857" y="447"/>
                  </a:lnTo>
                  <a:lnTo>
                    <a:pt x="665" y="447"/>
                  </a:lnTo>
                  <a:lnTo>
                    <a:pt x="665" y="447"/>
                  </a:lnTo>
                  <a:lnTo>
                    <a:pt x="650" y="449"/>
                  </a:lnTo>
                  <a:lnTo>
                    <a:pt x="635" y="456"/>
                  </a:lnTo>
                  <a:lnTo>
                    <a:pt x="623" y="462"/>
                  </a:lnTo>
                  <a:lnTo>
                    <a:pt x="614" y="471"/>
                  </a:lnTo>
                  <a:lnTo>
                    <a:pt x="614" y="471"/>
                  </a:lnTo>
                  <a:close/>
                </a:path>
              </a:pathLst>
            </a:custGeom>
            <a:solidFill>
              <a:srgbClr val="1A3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12F51EB4-C5B8-43EC-BCCD-4E7FA15D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4521200"/>
              <a:ext cx="1360487" cy="696913"/>
            </a:xfrm>
            <a:custGeom>
              <a:avLst/>
              <a:gdLst>
                <a:gd name="T0" fmla="*/ 410 w 857"/>
                <a:gd name="T1" fmla="*/ 422 h 439"/>
                <a:gd name="T2" fmla="*/ 403 w 857"/>
                <a:gd name="T3" fmla="*/ 407 h 439"/>
                <a:gd name="T4" fmla="*/ 401 w 857"/>
                <a:gd name="T5" fmla="*/ 390 h 439"/>
                <a:gd name="T6" fmla="*/ 241 w 857"/>
                <a:gd name="T7" fmla="*/ 237 h 439"/>
                <a:gd name="T8" fmla="*/ 233 w 857"/>
                <a:gd name="T9" fmla="*/ 249 h 439"/>
                <a:gd name="T10" fmla="*/ 211 w 857"/>
                <a:gd name="T11" fmla="*/ 273 h 439"/>
                <a:gd name="T12" fmla="*/ 186 w 857"/>
                <a:gd name="T13" fmla="*/ 290 h 439"/>
                <a:gd name="T14" fmla="*/ 154 w 857"/>
                <a:gd name="T15" fmla="*/ 298 h 439"/>
                <a:gd name="T16" fmla="*/ 139 w 857"/>
                <a:gd name="T17" fmla="*/ 301 h 439"/>
                <a:gd name="T18" fmla="*/ 0 w 857"/>
                <a:gd name="T19" fmla="*/ 260 h 439"/>
                <a:gd name="T20" fmla="*/ 139 w 857"/>
                <a:gd name="T21" fmla="*/ 260 h 439"/>
                <a:gd name="T22" fmla="*/ 158 w 857"/>
                <a:gd name="T23" fmla="*/ 258 h 439"/>
                <a:gd name="T24" fmla="*/ 192 w 857"/>
                <a:gd name="T25" fmla="*/ 235 h 439"/>
                <a:gd name="T26" fmla="*/ 203 w 857"/>
                <a:gd name="T27" fmla="*/ 220 h 439"/>
                <a:gd name="T28" fmla="*/ 312 w 857"/>
                <a:gd name="T29" fmla="*/ 32 h 439"/>
                <a:gd name="T30" fmla="*/ 318 w 857"/>
                <a:gd name="T31" fmla="*/ 21 h 439"/>
                <a:gd name="T32" fmla="*/ 324 w 857"/>
                <a:gd name="T33" fmla="*/ 13 h 439"/>
                <a:gd name="T34" fmla="*/ 333 w 857"/>
                <a:gd name="T35" fmla="*/ 4 h 439"/>
                <a:gd name="T36" fmla="*/ 348 w 857"/>
                <a:gd name="T37" fmla="*/ 0 h 439"/>
                <a:gd name="T38" fmla="*/ 348 w 857"/>
                <a:gd name="T39" fmla="*/ 0 h 439"/>
                <a:gd name="T40" fmla="*/ 367 w 857"/>
                <a:gd name="T41" fmla="*/ 9 h 439"/>
                <a:gd name="T42" fmla="*/ 373 w 857"/>
                <a:gd name="T43" fmla="*/ 21 h 439"/>
                <a:gd name="T44" fmla="*/ 373 w 857"/>
                <a:gd name="T45" fmla="*/ 21 h 439"/>
                <a:gd name="T46" fmla="*/ 378 w 857"/>
                <a:gd name="T47" fmla="*/ 47 h 439"/>
                <a:gd name="T48" fmla="*/ 444 w 857"/>
                <a:gd name="T49" fmla="*/ 390 h 439"/>
                <a:gd name="T50" fmla="*/ 444 w 857"/>
                <a:gd name="T51" fmla="*/ 394 h 439"/>
                <a:gd name="T52" fmla="*/ 444 w 857"/>
                <a:gd name="T53" fmla="*/ 394 h 439"/>
                <a:gd name="T54" fmla="*/ 446 w 857"/>
                <a:gd name="T55" fmla="*/ 392 h 439"/>
                <a:gd name="T56" fmla="*/ 548 w 857"/>
                <a:gd name="T57" fmla="*/ 281 h 439"/>
                <a:gd name="T58" fmla="*/ 572 w 857"/>
                <a:gd name="T59" fmla="*/ 260 h 439"/>
                <a:gd name="T60" fmla="*/ 602 w 857"/>
                <a:gd name="T61" fmla="*/ 245 h 439"/>
                <a:gd name="T62" fmla="*/ 631 w 857"/>
                <a:gd name="T63" fmla="*/ 235 h 439"/>
                <a:gd name="T64" fmla="*/ 663 w 857"/>
                <a:gd name="T65" fmla="*/ 230 h 439"/>
                <a:gd name="T66" fmla="*/ 857 w 857"/>
                <a:gd name="T67" fmla="*/ 230 h 439"/>
                <a:gd name="T68" fmla="*/ 663 w 857"/>
                <a:gd name="T69" fmla="*/ 271 h 439"/>
                <a:gd name="T70" fmla="*/ 653 w 857"/>
                <a:gd name="T71" fmla="*/ 273 h 439"/>
                <a:gd name="T72" fmla="*/ 619 w 857"/>
                <a:gd name="T73" fmla="*/ 284 h 439"/>
                <a:gd name="T74" fmla="*/ 587 w 857"/>
                <a:gd name="T75" fmla="*/ 301 h 439"/>
                <a:gd name="T76" fmla="*/ 580 w 857"/>
                <a:gd name="T77" fmla="*/ 307 h 439"/>
                <a:gd name="T78" fmla="*/ 478 w 857"/>
                <a:gd name="T79" fmla="*/ 418 h 439"/>
                <a:gd name="T80" fmla="*/ 461 w 857"/>
                <a:gd name="T81" fmla="*/ 433 h 439"/>
                <a:gd name="T82" fmla="*/ 439 w 857"/>
                <a:gd name="T83" fmla="*/ 439 h 439"/>
                <a:gd name="T84" fmla="*/ 439 w 857"/>
                <a:gd name="T85" fmla="*/ 439 h 439"/>
                <a:gd name="T86" fmla="*/ 437 w 857"/>
                <a:gd name="T87" fmla="*/ 439 h 439"/>
                <a:gd name="T88" fmla="*/ 429 w 857"/>
                <a:gd name="T89" fmla="*/ 439 h 439"/>
                <a:gd name="T90" fmla="*/ 414 w 857"/>
                <a:gd name="T91" fmla="*/ 428 h 439"/>
                <a:gd name="T92" fmla="*/ 410 w 857"/>
                <a:gd name="T93" fmla="*/ 42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7" h="439">
                  <a:moveTo>
                    <a:pt x="410" y="422"/>
                  </a:moveTo>
                  <a:lnTo>
                    <a:pt x="410" y="422"/>
                  </a:lnTo>
                  <a:lnTo>
                    <a:pt x="405" y="414"/>
                  </a:lnTo>
                  <a:lnTo>
                    <a:pt x="403" y="407"/>
                  </a:lnTo>
                  <a:lnTo>
                    <a:pt x="401" y="390"/>
                  </a:lnTo>
                  <a:lnTo>
                    <a:pt x="401" y="390"/>
                  </a:lnTo>
                  <a:lnTo>
                    <a:pt x="335" y="83"/>
                  </a:lnTo>
                  <a:lnTo>
                    <a:pt x="241" y="237"/>
                  </a:lnTo>
                  <a:lnTo>
                    <a:pt x="241" y="237"/>
                  </a:lnTo>
                  <a:lnTo>
                    <a:pt x="233" y="249"/>
                  </a:lnTo>
                  <a:lnTo>
                    <a:pt x="224" y="262"/>
                  </a:lnTo>
                  <a:lnTo>
                    <a:pt x="211" y="273"/>
                  </a:lnTo>
                  <a:lnTo>
                    <a:pt x="199" y="281"/>
                  </a:lnTo>
                  <a:lnTo>
                    <a:pt x="186" y="290"/>
                  </a:lnTo>
                  <a:lnTo>
                    <a:pt x="171" y="296"/>
                  </a:lnTo>
                  <a:lnTo>
                    <a:pt x="154" y="298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0" y="301"/>
                  </a:lnTo>
                  <a:lnTo>
                    <a:pt x="0" y="260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47" y="260"/>
                  </a:lnTo>
                  <a:lnTo>
                    <a:pt x="158" y="258"/>
                  </a:lnTo>
                  <a:lnTo>
                    <a:pt x="177" y="247"/>
                  </a:lnTo>
                  <a:lnTo>
                    <a:pt x="192" y="235"/>
                  </a:lnTo>
                  <a:lnTo>
                    <a:pt x="199" y="228"/>
                  </a:lnTo>
                  <a:lnTo>
                    <a:pt x="203" y="220"/>
                  </a:lnTo>
                  <a:lnTo>
                    <a:pt x="203" y="220"/>
                  </a:lnTo>
                  <a:lnTo>
                    <a:pt x="312" y="32"/>
                  </a:lnTo>
                  <a:lnTo>
                    <a:pt x="312" y="32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4" y="13"/>
                  </a:lnTo>
                  <a:lnTo>
                    <a:pt x="324" y="13"/>
                  </a:lnTo>
                  <a:lnTo>
                    <a:pt x="333" y="4"/>
                  </a:lnTo>
                  <a:lnTo>
                    <a:pt x="339" y="2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7" y="9"/>
                  </a:lnTo>
                  <a:lnTo>
                    <a:pt x="371" y="15"/>
                  </a:lnTo>
                  <a:lnTo>
                    <a:pt x="373" y="21"/>
                  </a:lnTo>
                  <a:lnTo>
                    <a:pt x="373" y="21"/>
                  </a:lnTo>
                  <a:lnTo>
                    <a:pt x="373" y="21"/>
                  </a:lnTo>
                  <a:lnTo>
                    <a:pt x="375" y="32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444" y="390"/>
                  </a:lnTo>
                  <a:lnTo>
                    <a:pt x="444" y="390"/>
                  </a:lnTo>
                  <a:lnTo>
                    <a:pt x="444" y="394"/>
                  </a:lnTo>
                  <a:lnTo>
                    <a:pt x="444" y="394"/>
                  </a:lnTo>
                  <a:lnTo>
                    <a:pt x="444" y="394"/>
                  </a:lnTo>
                  <a:lnTo>
                    <a:pt x="446" y="392"/>
                  </a:lnTo>
                  <a:lnTo>
                    <a:pt x="446" y="392"/>
                  </a:lnTo>
                  <a:lnTo>
                    <a:pt x="548" y="281"/>
                  </a:lnTo>
                  <a:lnTo>
                    <a:pt x="548" y="281"/>
                  </a:lnTo>
                  <a:lnTo>
                    <a:pt x="559" y="271"/>
                  </a:lnTo>
                  <a:lnTo>
                    <a:pt x="572" y="260"/>
                  </a:lnTo>
                  <a:lnTo>
                    <a:pt x="587" y="252"/>
                  </a:lnTo>
                  <a:lnTo>
                    <a:pt x="602" y="245"/>
                  </a:lnTo>
                  <a:lnTo>
                    <a:pt x="616" y="239"/>
                  </a:lnTo>
                  <a:lnTo>
                    <a:pt x="631" y="235"/>
                  </a:lnTo>
                  <a:lnTo>
                    <a:pt x="646" y="232"/>
                  </a:lnTo>
                  <a:lnTo>
                    <a:pt x="663" y="230"/>
                  </a:lnTo>
                  <a:lnTo>
                    <a:pt x="663" y="230"/>
                  </a:lnTo>
                  <a:lnTo>
                    <a:pt x="857" y="230"/>
                  </a:lnTo>
                  <a:lnTo>
                    <a:pt x="857" y="271"/>
                  </a:lnTo>
                  <a:lnTo>
                    <a:pt x="663" y="271"/>
                  </a:lnTo>
                  <a:lnTo>
                    <a:pt x="663" y="271"/>
                  </a:lnTo>
                  <a:lnTo>
                    <a:pt x="653" y="273"/>
                  </a:lnTo>
                  <a:lnTo>
                    <a:pt x="642" y="275"/>
                  </a:lnTo>
                  <a:lnTo>
                    <a:pt x="619" y="284"/>
                  </a:lnTo>
                  <a:lnTo>
                    <a:pt x="595" y="294"/>
                  </a:lnTo>
                  <a:lnTo>
                    <a:pt x="587" y="301"/>
                  </a:lnTo>
                  <a:lnTo>
                    <a:pt x="580" y="307"/>
                  </a:lnTo>
                  <a:lnTo>
                    <a:pt x="580" y="307"/>
                  </a:lnTo>
                  <a:lnTo>
                    <a:pt x="478" y="418"/>
                  </a:lnTo>
                  <a:lnTo>
                    <a:pt x="478" y="418"/>
                  </a:lnTo>
                  <a:lnTo>
                    <a:pt x="469" y="426"/>
                  </a:lnTo>
                  <a:lnTo>
                    <a:pt x="461" y="433"/>
                  </a:lnTo>
                  <a:lnTo>
                    <a:pt x="450" y="437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7" y="439"/>
                  </a:lnTo>
                  <a:lnTo>
                    <a:pt x="437" y="439"/>
                  </a:lnTo>
                  <a:lnTo>
                    <a:pt x="437" y="439"/>
                  </a:lnTo>
                  <a:lnTo>
                    <a:pt x="429" y="439"/>
                  </a:lnTo>
                  <a:lnTo>
                    <a:pt x="420" y="435"/>
                  </a:lnTo>
                  <a:lnTo>
                    <a:pt x="414" y="428"/>
                  </a:lnTo>
                  <a:lnTo>
                    <a:pt x="410" y="422"/>
                  </a:lnTo>
                  <a:lnTo>
                    <a:pt x="410" y="422"/>
                  </a:lnTo>
                  <a:close/>
                </a:path>
              </a:pathLst>
            </a:custGeom>
            <a:solidFill>
              <a:srgbClr val="25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箭头: 右 104">
            <a:extLst>
              <a:ext uri="{FF2B5EF4-FFF2-40B4-BE49-F238E27FC236}">
                <a16:creationId xmlns:a16="http://schemas.microsoft.com/office/drawing/2014/main" id="{994E9A85-90B8-4BC1-8963-72DEE26A1738}"/>
              </a:ext>
            </a:extLst>
          </p:cNvPr>
          <p:cNvSpPr/>
          <p:nvPr/>
        </p:nvSpPr>
        <p:spPr>
          <a:xfrm>
            <a:off x="8324052" y="2860348"/>
            <a:ext cx="905129" cy="739186"/>
          </a:xfrm>
          <a:prstGeom prst="rightArrow">
            <a:avLst/>
          </a:prstGeom>
          <a:solidFill>
            <a:srgbClr val="005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03FAED05-B3AC-47E7-A6F0-3D1F839F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120" y="2718949"/>
            <a:ext cx="17276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t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364A7"/>
              </a:buClr>
              <a:buSzPct val="85000"/>
            </a:pPr>
            <a:r>
              <a:rPr lang="zh-CN" altLang="en-US" sz="3000" b="1" dirty="0">
                <a:solidFill>
                  <a:srgbClr val="005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移动通信</a:t>
            </a:r>
            <a:endParaRPr lang="en-US" altLang="zh-CN" sz="3000" b="1" dirty="0">
              <a:solidFill>
                <a:srgbClr val="005B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364A7"/>
              </a:buClr>
              <a:buSzPct val="85000"/>
            </a:pPr>
            <a:r>
              <a:rPr lang="zh-CN" altLang="en-US" sz="3000" b="1" dirty="0">
                <a:solidFill>
                  <a:srgbClr val="005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客户</a:t>
            </a:r>
            <a:endParaRPr lang="en-US" altLang="zh-CN" sz="3000" b="1" dirty="0">
              <a:solidFill>
                <a:srgbClr val="005B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2457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7" y="307151"/>
            <a:ext cx="4975997" cy="4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市场战略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7FC24DD-6CCF-4910-8131-981BF4D8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085850"/>
            <a:ext cx="10711544" cy="30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03234C8-1C24-42AC-8029-61468E60D509}"/>
              </a:ext>
            </a:extLst>
          </p:cNvPr>
          <p:cNvGrpSpPr/>
          <p:nvPr/>
        </p:nvGrpSpPr>
        <p:grpSpPr>
          <a:xfrm>
            <a:off x="1836681" y="3512954"/>
            <a:ext cx="1662635" cy="1260000"/>
            <a:chOff x="1836681" y="3517717"/>
            <a:chExt cx="1662635" cy="1260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C57E7693-EEE4-42E4-8F23-FA48DA8812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3529" y="3517717"/>
              <a:ext cx="1260065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005B6A"/>
                </a:solidFill>
              </a:endParaRP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5A57FB60-BD7F-4A52-8859-2996D998965A}"/>
                </a:ext>
              </a:extLst>
            </p:cNvPr>
            <p:cNvSpPr txBox="1"/>
            <p:nvPr/>
          </p:nvSpPr>
          <p:spPr>
            <a:xfrm>
              <a:off x="1836681" y="3927411"/>
              <a:ext cx="1662635" cy="400085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5B6A"/>
                  </a:solidFill>
                  <a:latin typeface="+mj-ea"/>
                  <a:ea typeface="+mj-ea"/>
                </a:rPr>
                <a:t>通信设备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83E169F-5725-4BBF-B4FF-B24A15416E1F}"/>
              </a:ext>
            </a:extLst>
          </p:cNvPr>
          <p:cNvGrpSpPr/>
          <p:nvPr/>
        </p:nvGrpSpPr>
        <p:grpSpPr>
          <a:xfrm>
            <a:off x="5222180" y="3512954"/>
            <a:ext cx="1662635" cy="1260000"/>
            <a:chOff x="5319821" y="3517717"/>
            <a:chExt cx="1662635" cy="1260000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9C7D2BDF-7241-4F5F-8E65-D09D4E6BC1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04704" y="3517717"/>
              <a:ext cx="1259178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005B6A"/>
                </a:solidFill>
              </a:endParaRP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1D2168D3-6830-43F9-868F-5D057FF93EEA}"/>
                </a:ext>
              </a:extLst>
            </p:cNvPr>
            <p:cNvSpPr txBox="1"/>
            <p:nvPr/>
          </p:nvSpPr>
          <p:spPr>
            <a:xfrm>
              <a:off x="5319821" y="3946461"/>
              <a:ext cx="1662635" cy="400085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5B6A"/>
                  </a:solidFill>
                  <a:latin typeface="+mj-ea"/>
                  <a:ea typeface="+mj-ea"/>
                </a:rPr>
                <a:t>通信终端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742C837-3830-478B-86B7-BB6D38E0BCB8}"/>
              </a:ext>
            </a:extLst>
          </p:cNvPr>
          <p:cNvGrpSpPr/>
          <p:nvPr/>
        </p:nvGrpSpPr>
        <p:grpSpPr>
          <a:xfrm>
            <a:off x="8607680" y="3512954"/>
            <a:ext cx="1662635" cy="1260000"/>
            <a:chOff x="8607680" y="3508192"/>
            <a:chExt cx="1662635" cy="1260000"/>
          </a:xfrm>
        </p:grpSpPr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73A8C9C6-1D4C-48D3-A816-9D6A653186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2802" y="3508192"/>
              <a:ext cx="1260065" cy="12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005B6A"/>
                </a:solidFill>
              </a:endParaRP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1DC43379-BAEE-45B0-B3C7-04AB117FB5DB}"/>
                </a:ext>
              </a:extLst>
            </p:cNvPr>
            <p:cNvSpPr txBox="1"/>
            <p:nvPr/>
          </p:nvSpPr>
          <p:spPr>
            <a:xfrm>
              <a:off x="8607680" y="3938150"/>
              <a:ext cx="1662635" cy="400085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5B6A"/>
                  </a:solidFill>
                  <a:latin typeface="+mj-ea"/>
                  <a:ea typeface="+mj-ea"/>
                </a:rPr>
                <a:t>智联网</a:t>
              </a:r>
            </a:p>
          </p:txBody>
        </p:sp>
      </p:grpSp>
      <p:sp>
        <p:nvSpPr>
          <p:cNvPr id="15" name="TextBox 35">
            <a:extLst>
              <a:ext uri="{FF2B5EF4-FFF2-40B4-BE49-F238E27FC236}">
                <a16:creationId xmlns:a16="http://schemas.microsoft.com/office/drawing/2014/main" id="{DD3E2344-47F1-47EC-A02C-ADC2BEAF666B}"/>
              </a:ext>
            </a:extLst>
          </p:cNvPr>
          <p:cNvSpPr txBox="1"/>
          <p:nvPr/>
        </p:nvSpPr>
        <p:spPr>
          <a:xfrm>
            <a:off x="2060416" y="4440702"/>
            <a:ext cx="27051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有线通信设备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无线通信设备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数据</a:t>
            </a:r>
            <a:r>
              <a:rPr lang="en-US" altLang="zh-CN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(</a:t>
            </a: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路由器/交换机</a:t>
            </a:r>
            <a:r>
              <a:rPr lang="en-US" altLang="zh-CN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)</a:t>
            </a:r>
            <a:endParaRPr lang="zh-CN" altLang="en-US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承载(PTN/OTN)</a:t>
            </a: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接入</a:t>
            </a:r>
            <a:r>
              <a:rPr lang="en-US" altLang="zh-CN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(</a:t>
            </a: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xPON/DSLAM</a:t>
            </a:r>
            <a:r>
              <a:rPr lang="en-US" altLang="zh-CN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)</a:t>
            </a:r>
            <a:endParaRPr lang="zh-CN" altLang="en-US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微波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en-US" altLang="zh-CN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……</a:t>
            </a:r>
            <a:endParaRPr lang="zh-CN" altLang="en-US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2A02D8FB-4272-48CC-90B0-AB63891A2001}"/>
              </a:ext>
            </a:extLst>
          </p:cNvPr>
          <p:cNvSpPr txBox="1"/>
          <p:nvPr/>
        </p:nvSpPr>
        <p:spPr>
          <a:xfrm>
            <a:off x="5445125" y="4440702"/>
            <a:ext cx="27051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移动终端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平板电脑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汽车电子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智能穿戴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35000"/>
              </a:lnSpc>
              <a:buFont typeface="Arial" pitchFamily="34" charset="0"/>
              <a:buChar char="•"/>
            </a:pPr>
            <a:r>
              <a:rPr lang="en-US" altLang="zh-CN" sz="1200" b="1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sym typeface="华文楷体" charset="0"/>
              </a:rPr>
              <a:t>……</a:t>
            </a:r>
            <a:endParaRPr lang="zh-CN" altLang="en-US" sz="1200" b="1" dirty="0">
              <a:solidFill>
                <a:srgbClr val="005B6A"/>
              </a:solidFill>
            </a:endParaRP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id="{09254954-6A19-4121-944D-FDE07E721482}"/>
              </a:ext>
            </a:extLst>
          </p:cNvPr>
          <p:cNvSpPr txBox="1"/>
          <p:nvPr/>
        </p:nvSpPr>
        <p:spPr>
          <a:xfrm>
            <a:off x="8963605" y="4440702"/>
            <a:ext cx="13874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智慧照明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1200" dirty="0" err="1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LoRa</a:t>
            </a: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网络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微波传感网络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智慧消防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智慧安防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车联网</a:t>
            </a:r>
            <a:endParaRPr lang="en-US" altLang="zh-CN" sz="1200" dirty="0">
              <a:solidFill>
                <a:srgbClr val="005B6A"/>
              </a:solidFill>
              <a:latin typeface="微软雅黑" pitchFamily="34" charset="-122"/>
              <a:ea typeface="微软雅黑" pitchFamily="34" charset="-122"/>
              <a:cs typeface="华文细黑" charset="0"/>
              <a:sym typeface="华文楷体" charset="0"/>
            </a:endParaRPr>
          </a:p>
          <a:p>
            <a:pPr indent="-108000">
              <a:lnSpc>
                <a:spcPct val="125000"/>
              </a:lnSpc>
              <a:buFont typeface="Arial" pitchFamily="34" charset="0"/>
              <a:buChar char="•"/>
            </a:pPr>
            <a:r>
              <a:rPr lang="en-US" altLang="zh-CN" sz="1200" dirty="0">
                <a:solidFill>
                  <a:srgbClr val="005B6A"/>
                </a:solidFill>
                <a:latin typeface="微软雅黑" pitchFamily="34" charset="-122"/>
                <a:ea typeface="微软雅黑" pitchFamily="34" charset="-122"/>
                <a:cs typeface="华文细黑" charset="0"/>
                <a:sym typeface="华文楷体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26163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564324" y="6389503"/>
            <a:ext cx="752701" cy="309096"/>
          </a:xfrm>
        </p:spPr>
        <p:txBody>
          <a:bodyPr/>
          <a:lstStyle/>
          <a:p>
            <a:fld id="{229332F5-D91C-445E-BC13-E7623B09174F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294967295"/>
          </p:nvPr>
        </p:nvSpPr>
        <p:spPr>
          <a:xfrm>
            <a:off x="721418" y="307151"/>
            <a:ext cx="4259262" cy="495759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公司组织</a:t>
            </a:r>
            <a:r>
              <a:rPr lang="zh-CN" altLang="en-US" sz="2800" b="1" dirty="0">
                <a:solidFill>
                  <a:srgbClr val="005B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endParaRPr lang="en-US" altLang="zh-CN" sz="2800" b="1" dirty="0">
              <a:solidFill>
                <a:srgbClr val="005B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18">
            <a:extLst>
              <a:ext uri="{FF2B5EF4-FFF2-40B4-BE49-F238E27FC236}">
                <a16:creationId xmlns:a16="http://schemas.microsoft.com/office/drawing/2014/main" id="{129A8C15-9E46-46AB-B345-46CEDEC15DBD}"/>
              </a:ext>
            </a:extLst>
          </p:cNvPr>
          <p:cNvSpPr/>
          <p:nvPr/>
        </p:nvSpPr>
        <p:spPr>
          <a:xfrm>
            <a:off x="5727539" y="1972211"/>
            <a:ext cx="1585383" cy="419100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en-US" altLang="zh-CN" sz="1300" b="1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CEO</a:t>
            </a:r>
          </a:p>
        </p:txBody>
      </p:sp>
      <p:cxnSp>
        <p:nvCxnSpPr>
          <p:cNvPr id="32" name="直接连接符 140">
            <a:extLst>
              <a:ext uri="{FF2B5EF4-FFF2-40B4-BE49-F238E27FC236}">
                <a16:creationId xmlns:a16="http://schemas.microsoft.com/office/drawing/2014/main" id="{CEC62BD7-8FE5-47B0-8A0B-C4955AD24F0B}"/>
              </a:ext>
            </a:extLst>
          </p:cNvPr>
          <p:cNvCxnSpPr/>
          <p:nvPr/>
        </p:nvCxnSpPr>
        <p:spPr>
          <a:xfrm flipV="1">
            <a:off x="651771" y="3151194"/>
            <a:ext cx="10733616" cy="2117"/>
          </a:xfrm>
          <a:prstGeom prst="line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21">
            <a:extLst>
              <a:ext uri="{FF2B5EF4-FFF2-40B4-BE49-F238E27FC236}">
                <a16:creationId xmlns:a16="http://schemas.microsoft.com/office/drawing/2014/main" id="{5D329173-8689-44E3-83A5-B7D5954CEAE4}"/>
              </a:ext>
            </a:extLst>
          </p:cNvPr>
          <p:cNvSpPr/>
          <p:nvPr/>
        </p:nvSpPr>
        <p:spPr>
          <a:xfrm>
            <a:off x="5727539" y="1313927"/>
            <a:ext cx="1585383" cy="419100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董事会</a:t>
            </a:r>
          </a:p>
        </p:txBody>
      </p:sp>
      <p:sp>
        <p:nvSpPr>
          <p:cNvPr id="34" name="圆角矩形 22">
            <a:extLst>
              <a:ext uri="{FF2B5EF4-FFF2-40B4-BE49-F238E27FC236}">
                <a16:creationId xmlns:a16="http://schemas.microsoft.com/office/drawing/2014/main" id="{BCF2BA2C-32EC-4C0F-9AAE-0377E111DCB5}"/>
              </a:ext>
            </a:extLst>
          </p:cNvPr>
          <p:cNvSpPr/>
          <p:nvPr/>
        </p:nvSpPr>
        <p:spPr>
          <a:xfrm>
            <a:off x="3815129" y="1971856"/>
            <a:ext cx="1585383" cy="419100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13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战略委员会</a:t>
            </a:r>
            <a:endParaRPr lang="en-US" altLang="zh-CN" sz="13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5" name="圆角矩形 23">
            <a:extLst>
              <a:ext uri="{FF2B5EF4-FFF2-40B4-BE49-F238E27FC236}">
                <a16:creationId xmlns:a16="http://schemas.microsoft.com/office/drawing/2014/main" id="{C317EEB2-2F1B-4AB6-89F7-8BEB0B874510}"/>
              </a:ext>
            </a:extLst>
          </p:cNvPr>
          <p:cNvSpPr/>
          <p:nvPr/>
        </p:nvSpPr>
        <p:spPr>
          <a:xfrm>
            <a:off x="7630421" y="1976445"/>
            <a:ext cx="1585384" cy="41698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13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审计委员会</a:t>
            </a:r>
          </a:p>
        </p:txBody>
      </p:sp>
      <p:cxnSp>
        <p:nvCxnSpPr>
          <p:cNvPr id="36" name="直接连接符 10">
            <a:extLst>
              <a:ext uri="{FF2B5EF4-FFF2-40B4-BE49-F238E27FC236}">
                <a16:creationId xmlns:a16="http://schemas.microsoft.com/office/drawing/2014/main" id="{C3ECED03-F0CB-4137-9791-E497CDF1FE7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519171" y="1728794"/>
            <a:ext cx="1060" cy="24341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40">
            <a:extLst>
              <a:ext uri="{FF2B5EF4-FFF2-40B4-BE49-F238E27FC236}">
                <a16:creationId xmlns:a16="http://schemas.microsoft.com/office/drawing/2014/main" id="{17B7D7BF-04A3-4C1A-AE2C-16B5F72A1EB2}"/>
              </a:ext>
            </a:extLst>
          </p:cNvPr>
          <p:cNvCxnSpPr/>
          <p:nvPr/>
        </p:nvCxnSpPr>
        <p:spPr>
          <a:xfrm>
            <a:off x="4607821" y="1813460"/>
            <a:ext cx="3820584" cy="211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61">
            <a:extLst>
              <a:ext uri="{FF2B5EF4-FFF2-40B4-BE49-F238E27FC236}">
                <a16:creationId xmlns:a16="http://schemas.microsoft.com/office/drawing/2014/main" id="{E5E7A581-947B-4D7D-AB4A-A63BDBDE871C}"/>
              </a:ext>
            </a:extLst>
          </p:cNvPr>
          <p:cNvCxnSpPr>
            <a:cxnSpLocks/>
          </p:cNvCxnSpPr>
          <p:nvPr/>
        </p:nvCxnSpPr>
        <p:spPr>
          <a:xfrm>
            <a:off x="8428405" y="1811432"/>
            <a:ext cx="0" cy="171449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61">
            <a:extLst>
              <a:ext uri="{FF2B5EF4-FFF2-40B4-BE49-F238E27FC236}">
                <a16:creationId xmlns:a16="http://schemas.microsoft.com/office/drawing/2014/main" id="{B65EA0E7-8A3D-4E4E-A1DF-786B0CCDCC1D}"/>
              </a:ext>
            </a:extLst>
          </p:cNvPr>
          <p:cNvCxnSpPr>
            <a:cxnSpLocks/>
          </p:cNvCxnSpPr>
          <p:nvPr/>
        </p:nvCxnSpPr>
        <p:spPr>
          <a:xfrm>
            <a:off x="4607821" y="1804993"/>
            <a:ext cx="0" cy="17145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42">
            <a:extLst>
              <a:ext uri="{FF2B5EF4-FFF2-40B4-BE49-F238E27FC236}">
                <a16:creationId xmlns:a16="http://schemas.microsoft.com/office/drawing/2014/main" id="{3C89DD23-16D1-4A2A-A637-A6B8D8114758}"/>
              </a:ext>
            </a:extLst>
          </p:cNvPr>
          <p:cNvCxnSpPr/>
          <p:nvPr/>
        </p:nvCxnSpPr>
        <p:spPr>
          <a:xfrm rot="5400000">
            <a:off x="7000713" y="3279253"/>
            <a:ext cx="266700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9">
            <a:extLst>
              <a:ext uri="{FF2B5EF4-FFF2-40B4-BE49-F238E27FC236}">
                <a16:creationId xmlns:a16="http://schemas.microsoft.com/office/drawing/2014/main" id="{AEF354CD-2C61-477A-B48D-EA474D2C47A0}"/>
              </a:ext>
            </a:extLst>
          </p:cNvPr>
          <p:cNvSpPr/>
          <p:nvPr/>
        </p:nvSpPr>
        <p:spPr>
          <a:xfrm>
            <a:off x="7245950" y="3887794"/>
            <a:ext cx="639233" cy="25823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生产部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42" name="直接连接符 247">
            <a:extLst>
              <a:ext uri="{FF2B5EF4-FFF2-40B4-BE49-F238E27FC236}">
                <a16:creationId xmlns:a16="http://schemas.microsoft.com/office/drawing/2014/main" id="{98A57933-376C-4EF2-B6D7-785AAA9E8C64}"/>
              </a:ext>
            </a:extLst>
          </p:cNvPr>
          <p:cNvCxnSpPr>
            <a:cxnSpLocks/>
          </p:cNvCxnSpPr>
          <p:nvPr/>
        </p:nvCxnSpPr>
        <p:spPr>
          <a:xfrm rot="16200000">
            <a:off x="7193330" y="4942951"/>
            <a:ext cx="0" cy="10795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248">
            <a:extLst>
              <a:ext uri="{FF2B5EF4-FFF2-40B4-BE49-F238E27FC236}">
                <a16:creationId xmlns:a16="http://schemas.microsoft.com/office/drawing/2014/main" id="{D69FB973-A0BA-4FAD-8176-EE845631F0A0}"/>
              </a:ext>
            </a:extLst>
          </p:cNvPr>
          <p:cNvCxnSpPr>
            <a:cxnSpLocks/>
          </p:cNvCxnSpPr>
          <p:nvPr/>
        </p:nvCxnSpPr>
        <p:spPr>
          <a:xfrm rot="16200000">
            <a:off x="7193330" y="4602169"/>
            <a:ext cx="0" cy="10795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249">
            <a:extLst>
              <a:ext uri="{FF2B5EF4-FFF2-40B4-BE49-F238E27FC236}">
                <a16:creationId xmlns:a16="http://schemas.microsoft.com/office/drawing/2014/main" id="{875D9FEC-C60E-4209-B426-FB1E26367229}"/>
              </a:ext>
            </a:extLst>
          </p:cNvPr>
          <p:cNvCxnSpPr>
            <a:cxnSpLocks/>
          </p:cNvCxnSpPr>
          <p:nvPr/>
        </p:nvCxnSpPr>
        <p:spPr>
          <a:xfrm rot="16200000">
            <a:off x="7193330" y="4293135"/>
            <a:ext cx="0" cy="10795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250">
            <a:extLst>
              <a:ext uri="{FF2B5EF4-FFF2-40B4-BE49-F238E27FC236}">
                <a16:creationId xmlns:a16="http://schemas.microsoft.com/office/drawing/2014/main" id="{BADC102B-37EC-418D-BB13-A87ED5540CEF}"/>
              </a:ext>
            </a:extLst>
          </p:cNvPr>
          <p:cNvCxnSpPr>
            <a:cxnSpLocks/>
          </p:cNvCxnSpPr>
          <p:nvPr/>
        </p:nvCxnSpPr>
        <p:spPr>
          <a:xfrm rot="16200000">
            <a:off x="7193330" y="3971402"/>
            <a:ext cx="0" cy="10795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251">
            <a:extLst>
              <a:ext uri="{FF2B5EF4-FFF2-40B4-BE49-F238E27FC236}">
                <a16:creationId xmlns:a16="http://schemas.microsoft.com/office/drawing/2014/main" id="{C9B3C78E-524C-44DF-B947-7FEC3C4B47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09647" y="4377803"/>
            <a:ext cx="1248833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35">
            <a:extLst>
              <a:ext uri="{FF2B5EF4-FFF2-40B4-BE49-F238E27FC236}">
                <a16:creationId xmlns:a16="http://schemas.microsoft.com/office/drawing/2014/main" id="{923A0020-1C95-4028-9BCA-CC89F2AA047C}"/>
              </a:ext>
            </a:extLst>
          </p:cNvPr>
          <p:cNvSpPr/>
          <p:nvPr/>
        </p:nvSpPr>
        <p:spPr>
          <a:xfrm>
            <a:off x="7245950" y="4213760"/>
            <a:ext cx="639233" cy="256117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物资部</a:t>
            </a:r>
          </a:p>
        </p:txBody>
      </p:sp>
      <p:sp>
        <p:nvSpPr>
          <p:cNvPr id="48" name="圆角矩形 36">
            <a:extLst>
              <a:ext uri="{FF2B5EF4-FFF2-40B4-BE49-F238E27FC236}">
                <a16:creationId xmlns:a16="http://schemas.microsoft.com/office/drawing/2014/main" id="{B5C445B3-5813-4A6E-AB82-E7DE1D3BF5AF}"/>
              </a:ext>
            </a:extLst>
          </p:cNvPr>
          <p:cNvSpPr/>
          <p:nvPr/>
        </p:nvSpPr>
        <p:spPr>
          <a:xfrm>
            <a:off x="7245950" y="4537612"/>
            <a:ext cx="639233" cy="25823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品质部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9" name="圆角矩形 37">
            <a:extLst>
              <a:ext uri="{FF2B5EF4-FFF2-40B4-BE49-F238E27FC236}">
                <a16:creationId xmlns:a16="http://schemas.microsoft.com/office/drawing/2014/main" id="{D6184896-7646-41B7-AF24-43511AD942F0}"/>
              </a:ext>
            </a:extLst>
          </p:cNvPr>
          <p:cNvSpPr/>
          <p:nvPr/>
        </p:nvSpPr>
        <p:spPr>
          <a:xfrm>
            <a:off x="7245950" y="4861461"/>
            <a:ext cx="639233" cy="25823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计划部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50" name="直接连接符 142">
            <a:extLst>
              <a:ext uri="{FF2B5EF4-FFF2-40B4-BE49-F238E27FC236}">
                <a16:creationId xmlns:a16="http://schemas.microsoft.com/office/drawing/2014/main" id="{A04E8768-5CA1-4465-B362-7E00D78FC18B}"/>
              </a:ext>
            </a:extLst>
          </p:cNvPr>
          <p:cNvCxnSpPr/>
          <p:nvPr/>
        </p:nvCxnSpPr>
        <p:spPr>
          <a:xfrm rot="5400000">
            <a:off x="6153523" y="3511027"/>
            <a:ext cx="728133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39">
            <a:extLst>
              <a:ext uri="{FF2B5EF4-FFF2-40B4-BE49-F238E27FC236}">
                <a16:creationId xmlns:a16="http://schemas.microsoft.com/office/drawing/2014/main" id="{AB02AD6E-14B0-4BA4-8A0F-E063196FFA45}"/>
              </a:ext>
            </a:extLst>
          </p:cNvPr>
          <p:cNvSpPr/>
          <p:nvPr/>
        </p:nvSpPr>
        <p:spPr>
          <a:xfrm>
            <a:off x="6131821" y="3872978"/>
            <a:ext cx="762000" cy="281517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9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中试部</a:t>
            </a:r>
          </a:p>
        </p:txBody>
      </p:sp>
      <p:cxnSp>
        <p:nvCxnSpPr>
          <p:cNvPr id="52" name="直接连接符 147">
            <a:extLst>
              <a:ext uri="{FF2B5EF4-FFF2-40B4-BE49-F238E27FC236}">
                <a16:creationId xmlns:a16="http://schemas.microsoft.com/office/drawing/2014/main" id="{D6AC120B-870C-44ED-8269-F5A3DF03CFF2}"/>
              </a:ext>
            </a:extLst>
          </p:cNvPr>
          <p:cNvCxnSpPr/>
          <p:nvPr/>
        </p:nvCxnSpPr>
        <p:spPr>
          <a:xfrm rot="5400000">
            <a:off x="541706" y="3263378"/>
            <a:ext cx="222249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47">
            <a:extLst>
              <a:ext uri="{FF2B5EF4-FFF2-40B4-BE49-F238E27FC236}">
                <a16:creationId xmlns:a16="http://schemas.microsoft.com/office/drawing/2014/main" id="{003257F8-2346-466A-8814-592EEFD46C7B}"/>
              </a:ext>
            </a:extLst>
          </p:cNvPr>
          <p:cNvCxnSpPr/>
          <p:nvPr/>
        </p:nvCxnSpPr>
        <p:spPr>
          <a:xfrm>
            <a:off x="3545254" y="3146960"/>
            <a:ext cx="0" cy="23706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247">
            <a:extLst>
              <a:ext uri="{FF2B5EF4-FFF2-40B4-BE49-F238E27FC236}">
                <a16:creationId xmlns:a16="http://schemas.microsoft.com/office/drawing/2014/main" id="{8C731C98-EB7F-4BBF-B5C0-21BBF37CDAF8}"/>
              </a:ext>
            </a:extLst>
          </p:cNvPr>
          <p:cNvCxnSpPr>
            <a:cxnSpLocks/>
          </p:cNvCxnSpPr>
          <p:nvPr/>
        </p:nvCxnSpPr>
        <p:spPr>
          <a:xfrm rot="16200000">
            <a:off x="8050579" y="2559586"/>
            <a:ext cx="0" cy="107949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253">
            <a:extLst>
              <a:ext uri="{FF2B5EF4-FFF2-40B4-BE49-F238E27FC236}">
                <a16:creationId xmlns:a16="http://schemas.microsoft.com/office/drawing/2014/main" id="{40696986-B5E0-4DCC-AB82-8B76D6C3D472}"/>
              </a:ext>
            </a:extLst>
          </p:cNvPr>
          <p:cNvCxnSpPr>
            <a:cxnSpLocks/>
          </p:cNvCxnSpPr>
          <p:nvPr/>
        </p:nvCxnSpPr>
        <p:spPr>
          <a:xfrm rot="16200000">
            <a:off x="8048463" y="2860151"/>
            <a:ext cx="0" cy="10795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49">
            <a:extLst>
              <a:ext uri="{FF2B5EF4-FFF2-40B4-BE49-F238E27FC236}">
                <a16:creationId xmlns:a16="http://schemas.microsoft.com/office/drawing/2014/main" id="{B8F4361E-8638-492A-A513-0D4D9257E00C}"/>
              </a:ext>
            </a:extLst>
          </p:cNvPr>
          <p:cNvSpPr/>
          <p:nvPr/>
        </p:nvSpPr>
        <p:spPr>
          <a:xfrm>
            <a:off x="8093971" y="2484445"/>
            <a:ext cx="685800" cy="256116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审计部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7" name="圆角矩形 50">
            <a:extLst>
              <a:ext uri="{FF2B5EF4-FFF2-40B4-BE49-F238E27FC236}">
                <a16:creationId xmlns:a16="http://schemas.microsoft.com/office/drawing/2014/main" id="{09CD71D8-14BD-48C7-BEC2-855A70694CC7}"/>
              </a:ext>
            </a:extLst>
          </p:cNvPr>
          <p:cNvSpPr/>
          <p:nvPr/>
        </p:nvSpPr>
        <p:spPr>
          <a:xfrm>
            <a:off x="8108788" y="2814644"/>
            <a:ext cx="673100" cy="243416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体系部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58" name="直线连接符 54">
            <a:extLst>
              <a:ext uri="{FF2B5EF4-FFF2-40B4-BE49-F238E27FC236}">
                <a16:creationId xmlns:a16="http://schemas.microsoft.com/office/drawing/2014/main" id="{17D70C05-AF6C-4CD1-B6E1-260645369EBB}"/>
              </a:ext>
            </a:extLst>
          </p:cNvPr>
          <p:cNvCxnSpPr/>
          <p:nvPr/>
        </p:nvCxnSpPr>
        <p:spPr>
          <a:xfrm rot="5400000">
            <a:off x="7741547" y="2648486"/>
            <a:ext cx="529167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圆角矩形 58">
            <a:extLst>
              <a:ext uri="{FF2B5EF4-FFF2-40B4-BE49-F238E27FC236}">
                <a16:creationId xmlns:a16="http://schemas.microsoft.com/office/drawing/2014/main" id="{CC577270-61C9-4E37-AD16-4A325A827F81}"/>
              </a:ext>
            </a:extLst>
          </p:cNvPr>
          <p:cNvSpPr/>
          <p:nvPr/>
        </p:nvSpPr>
        <p:spPr>
          <a:xfrm>
            <a:off x="224206" y="3386144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晶振事业部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5217C64-50FC-493D-A99A-A9B367E0D2AA}"/>
              </a:ext>
            </a:extLst>
          </p:cNvPr>
          <p:cNvGrpSpPr/>
          <p:nvPr/>
        </p:nvGrpSpPr>
        <p:grpSpPr>
          <a:xfrm>
            <a:off x="544879" y="3752326"/>
            <a:ext cx="876302" cy="553510"/>
            <a:chOff x="568325" y="3888316"/>
            <a:chExt cx="876302" cy="553510"/>
          </a:xfrm>
        </p:grpSpPr>
        <p:cxnSp>
          <p:nvCxnSpPr>
            <p:cNvPr id="61" name="直接连接符 58">
              <a:extLst>
                <a:ext uri="{FF2B5EF4-FFF2-40B4-BE49-F238E27FC236}">
                  <a16:creationId xmlns:a16="http://schemas.microsoft.com/office/drawing/2014/main" id="{9FE77C10-8857-4BD1-AAAB-0EBEC856CF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6659" y="4099983"/>
              <a:ext cx="423333" cy="0"/>
            </a:xfrm>
            <a:prstGeom prst="line">
              <a:avLst/>
            </a:prstGeom>
            <a:noFill/>
            <a:ln w="12700">
              <a:solidFill>
                <a:srgbClr val="557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74">
              <a:extLst>
                <a:ext uri="{FF2B5EF4-FFF2-40B4-BE49-F238E27FC236}">
                  <a16:creationId xmlns:a16="http://schemas.microsoft.com/office/drawing/2014/main" id="{E76BF6F1-612C-4281-9BE5-63B491420649}"/>
                </a:ext>
              </a:extLst>
            </p:cNvPr>
            <p:cNvCxnSpPr>
              <a:cxnSpLocks/>
            </p:cNvCxnSpPr>
            <p:nvPr/>
          </p:nvCxnSpPr>
          <p:spPr>
            <a:xfrm>
              <a:off x="568325" y="4023783"/>
              <a:ext cx="107951" cy="0"/>
            </a:xfrm>
            <a:prstGeom prst="line">
              <a:avLst/>
            </a:prstGeom>
            <a:noFill/>
            <a:ln w="12700">
              <a:solidFill>
                <a:srgbClr val="557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圆角矩形 23">
              <a:extLst>
                <a:ext uri="{FF2B5EF4-FFF2-40B4-BE49-F238E27FC236}">
                  <a16:creationId xmlns:a16="http://schemas.microsoft.com/office/drawing/2014/main" id="{C649380A-023B-437C-8963-3A99066BDC19}"/>
                </a:ext>
              </a:extLst>
            </p:cNvPr>
            <p:cNvSpPr/>
            <p:nvPr/>
          </p:nvSpPr>
          <p:spPr>
            <a:xfrm>
              <a:off x="676276" y="3951817"/>
              <a:ext cx="768351" cy="208491"/>
            </a:xfrm>
            <a:prstGeom prst="roundRect">
              <a:avLst/>
            </a:prstGeom>
            <a:noFill/>
            <a:ln>
              <a:solidFill>
                <a:srgbClr val="557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8" rIns="91432" bIns="45718" anchor="ctr"/>
            <a:lstStyle/>
            <a:p>
              <a:pPr algn="ctr">
                <a:defRPr/>
              </a:pPr>
              <a:r>
                <a:rPr lang="zh-CN" altLang="en-US" sz="800" dirty="0">
                  <a:solidFill>
                    <a:srgbClr val="005B6A"/>
                  </a:solidFill>
                  <a:latin typeface="微软雅黑 Light" pitchFamily="34" charset="-122"/>
                  <a:ea typeface="微软雅黑 Light" pitchFamily="34" charset="-122"/>
                </a:rPr>
                <a:t>晶振开发部</a:t>
              </a:r>
            </a:p>
          </p:txBody>
        </p:sp>
        <p:cxnSp>
          <p:nvCxnSpPr>
            <p:cNvPr id="64" name="直接连接符 74">
              <a:extLst>
                <a:ext uri="{FF2B5EF4-FFF2-40B4-BE49-F238E27FC236}">
                  <a16:creationId xmlns:a16="http://schemas.microsoft.com/office/drawing/2014/main" id="{CCCF21D8-0121-47D6-9840-303A8AF4A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5" y="4305301"/>
              <a:ext cx="95251" cy="0"/>
            </a:xfrm>
            <a:prstGeom prst="line">
              <a:avLst/>
            </a:prstGeom>
            <a:noFill/>
            <a:ln w="12700">
              <a:solidFill>
                <a:srgbClr val="557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圆角矩形 23">
              <a:extLst>
                <a:ext uri="{FF2B5EF4-FFF2-40B4-BE49-F238E27FC236}">
                  <a16:creationId xmlns:a16="http://schemas.microsoft.com/office/drawing/2014/main" id="{97519BCC-A8C6-44D8-A77E-05C6E8DE2E53}"/>
                </a:ext>
              </a:extLst>
            </p:cNvPr>
            <p:cNvSpPr/>
            <p:nvPr/>
          </p:nvSpPr>
          <p:spPr>
            <a:xfrm>
              <a:off x="669926" y="4233336"/>
              <a:ext cx="768349" cy="208490"/>
            </a:xfrm>
            <a:prstGeom prst="roundRect">
              <a:avLst/>
            </a:prstGeom>
            <a:noFill/>
            <a:ln>
              <a:solidFill>
                <a:srgbClr val="557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8" rIns="91432" bIns="45718" anchor="ctr"/>
            <a:lstStyle/>
            <a:p>
              <a:pPr algn="ctr">
                <a:defRPr/>
              </a:pPr>
              <a:r>
                <a:rPr lang="en-US" altLang="zh-CN" sz="800" dirty="0" err="1">
                  <a:solidFill>
                    <a:srgbClr val="005B6A"/>
                  </a:solidFill>
                  <a:latin typeface="微软雅黑 Light" pitchFamily="34" charset="-122"/>
                  <a:ea typeface="微软雅黑 Light" pitchFamily="34" charset="-122"/>
                </a:rPr>
                <a:t>IT部</a:t>
              </a:r>
              <a:endPara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cxnSp>
        <p:nvCxnSpPr>
          <p:cNvPr id="66" name="直接连接符 147">
            <a:extLst>
              <a:ext uri="{FF2B5EF4-FFF2-40B4-BE49-F238E27FC236}">
                <a16:creationId xmlns:a16="http://schemas.microsoft.com/office/drawing/2014/main" id="{8032DFCC-F008-412D-B24C-BB14B6B426CA}"/>
              </a:ext>
            </a:extLst>
          </p:cNvPr>
          <p:cNvCxnSpPr/>
          <p:nvPr/>
        </p:nvCxnSpPr>
        <p:spPr>
          <a:xfrm>
            <a:off x="1644487" y="3159660"/>
            <a:ext cx="0" cy="23706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圆角矩形 64">
            <a:extLst>
              <a:ext uri="{FF2B5EF4-FFF2-40B4-BE49-F238E27FC236}">
                <a16:creationId xmlns:a16="http://schemas.microsoft.com/office/drawing/2014/main" id="{42F34B16-0759-4D1B-9050-0E9E9711655B}"/>
              </a:ext>
            </a:extLst>
          </p:cNvPr>
          <p:cNvSpPr/>
          <p:nvPr/>
        </p:nvSpPr>
        <p:spPr>
          <a:xfrm>
            <a:off x="1176706" y="3386144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时钟模组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事业部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68" name="直接连接符 147">
            <a:extLst>
              <a:ext uri="{FF2B5EF4-FFF2-40B4-BE49-F238E27FC236}">
                <a16:creationId xmlns:a16="http://schemas.microsoft.com/office/drawing/2014/main" id="{6923DF16-E5A4-4FDD-8D82-63D4634F89C0}"/>
              </a:ext>
            </a:extLst>
          </p:cNvPr>
          <p:cNvCxnSpPr/>
          <p:nvPr/>
        </p:nvCxnSpPr>
        <p:spPr>
          <a:xfrm>
            <a:off x="2596987" y="3159660"/>
            <a:ext cx="0" cy="23706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圆角矩形 66">
            <a:extLst>
              <a:ext uri="{FF2B5EF4-FFF2-40B4-BE49-F238E27FC236}">
                <a16:creationId xmlns:a16="http://schemas.microsoft.com/office/drawing/2014/main" id="{6CFA0BC5-8DB6-4268-8D38-4F307A45008C}"/>
              </a:ext>
            </a:extLst>
          </p:cNvPr>
          <p:cNvSpPr/>
          <p:nvPr/>
        </p:nvSpPr>
        <p:spPr>
          <a:xfrm>
            <a:off x="2129206" y="3386144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时钟芯片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事业部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70" name="圆角矩形 67">
            <a:extLst>
              <a:ext uri="{FF2B5EF4-FFF2-40B4-BE49-F238E27FC236}">
                <a16:creationId xmlns:a16="http://schemas.microsoft.com/office/drawing/2014/main" id="{1F76735C-07F8-4B8B-893B-2C40C1D7FD5F}"/>
              </a:ext>
            </a:extLst>
          </p:cNvPr>
          <p:cNvSpPr/>
          <p:nvPr/>
        </p:nvSpPr>
        <p:spPr>
          <a:xfrm>
            <a:off x="3115572" y="3392493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射频事业部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71" name="直接连接符 147">
            <a:extLst>
              <a:ext uri="{FF2B5EF4-FFF2-40B4-BE49-F238E27FC236}">
                <a16:creationId xmlns:a16="http://schemas.microsoft.com/office/drawing/2014/main" id="{820B070E-4098-47BE-9D92-57724C3D1A04}"/>
              </a:ext>
            </a:extLst>
          </p:cNvPr>
          <p:cNvCxnSpPr/>
          <p:nvPr/>
        </p:nvCxnSpPr>
        <p:spPr>
          <a:xfrm rot="16200000" flipH="1">
            <a:off x="4405680" y="3270786"/>
            <a:ext cx="256116" cy="4233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圆角矩形 69">
            <a:extLst>
              <a:ext uri="{FF2B5EF4-FFF2-40B4-BE49-F238E27FC236}">
                <a16:creationId xmlns:a16="http://schemas.microsoft.com/office/drawing/2014/main" id="{56143FBF-F538-4D58-AA6F-67FFE6D00907}"/>
              </a:ext>
            </a:extLst>
          </p:cNvPr>
          <p:cNvSpPr/>
          <p:nvPr/>
        </p:nvSpPr>
        <p:spPr>
          <a:xfrm>
            <a:off x="6739305" y="3403077"/>
            <a:ext cx="857249" cy="3534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制造中心</a:t>
            </a:r>
          </a:p>
        </p:txBody>
      </p:sp>
      <p:sp>
        <p:nvSpPr>
          <p:cNvPr id="73" name="圆角矩形 70">
            <a:extLst>
              <a:ext uri="{FF2B5EF4-FFF2-40B4-BE49-F238E27FC236}">
                <a16:creationId xmlns:a16="http://schemas.microsoft.com/office/drawing/2014/main" id="{2212CA26-0DAB-4480-9AD0-B06FA8D1224F}"/>
              </a:ext>
            </a:extLst>
          </p:cNvPr>
          <p:cNvSpPr/>
          <p:nvPr/>
        </p:nvSpPr>
        <p:spPr>
          <a:xfrm>
            <a:off x="7875954" y="3386144"/>
            <a:ext cx="857251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财务部</a:t>
            </a:r>
          </a:p>
        </p:txBody>
      </p:sp>
      <p:cxnSp>
        <p:nvCxnSpPr>
          <p:cNvPr id="74" name="直接连接符 147">
            <a:extLst>
              <a:ext uri="{FF2B5EF4-FFF2-40B4-BE49-F238E27FC236}">
                <a16:creationId xmlns:a16="http://schemas.microsoft.com/office/drawing/2014/main" id="{0AB70A2A-5A84-4D89-8215-A23A9EB8BC2E}"/>
              </a:ext>
            </a:extLst>
          </p:cNvPr>
          <p:cNvCxnSpPr>
            <a:cxnSpLocks/>
          </p:cNvCxnSpPr>
          <p:nvPr/>
        </p:nvCxnSpPr>
        <p:spPr>
          <a:xfrm rot="5400000">
            <a:off x="8186047" y="3266705"/>
            <a:ext cx="222249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58">
            <a:extLst>
              <a:ext uri="{FF2B5EF4-FFF2-40B4-BE49-F238E27FC236}">
                <a16:creationId xmlns:a16="http://schemas.microsoft.com/office/drawing/2014/main" id="{D3D213D2-1DB8-4F24-B8EB-09C416D11DD0}"/>
              </a:ext>
            </a:extLst>
          </p:cNvPr>
          <p:cNvCxnSpPr>
            <a:cxnSpLocks/>
          </p:cNvCxnSpPr>
          <p:nvPr/>
        </p:nvCxnSpPr>
        <p:spPr>
          <a:xfrm rot="5400000">
            <a:off x="8915239" y="3955071"/>
            <a:ext cx="425449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3">
            <a:extLst>
              <a:ext uri="{FF2B5EF4-FFF2-40B4-BE49-F238E27FC236}">
                <a16:creationId xmlns:a16="http://schemas.microsoft.com/office/drawing/2014/main" id="{A80D7481-C00E-4549-8ECA-8E3E60A00C7F}"/>
              </a:ext>
            </a:extLst>
          </p:cNvPr>
          <p:cNvSpPr/>
          <p:nvPr/>
        </p:nvSpPr>
        <p:spPr>
          <a:xfrm>
            <a:off x="8949106" y="3386144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人力资源部</a:t>
            </a: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2C38DF6A-8CDB-4E68-8169-BE3CE1DB46CE}"/>
              </a:ext>
            </a:extLst>
          </p:cNvPr>
          <p:cNvCxnSpPr>
            <a:cxnSpLocks/>
          </p:cNvCxnSpPr>
          <p:nvPr/>
        </p:nvCxnSpPr>
        <p:spPr>
          <a:xfrm flipV="1">
            <a:off x="9130530" y="3881139"/>
            <a:ext cx="95249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圆角矩形 23">
            <a:extLst>
              <a:ext uri="{FF2B5EF4-FFF2-40B4-BE49-F238E27FC236}">
                <a16:creationId xmlns:a16="http://schemas.microsoft.com/office/drawing/2014/main" id="{B0A1D3DB-2F0A-4DA8-96BF-34D4F8380964}"/>
              </a:ext>
            </a:extLst>
          </p:cNvPr>
          <p:cNvSpPr/>
          <p:nvPr/>
        </p:nvSpPr>
        <p:spPr>
          <a:xfrm>
            <a:off x="9225779" y="3811289"/>
            <a:ext cx="666751" cy="213784"/>
          </a:xfrm>
          <a:prstGeom prst="roundRect">
            <a:avLst/>
          </a:prstGeom>
          <a:solidFill>
            <a:schemeClr val="bg1"/>
          </a:solidFill>
          <a:ln>
            <a:solidFill>
              <a:srgbClr val="005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en-US" altLang="zh-CN" sz="9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HR</a:t>
            </a:r>
            <a:endParaRPr lang="zh-CN" altLang="en-US" sz="9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79" name="直接连接符 74">
            <a:extLst>
              <a:ext uri="{FF2B5EF4-FFF2-40B4-BE49-F238E27FC236}">
                <a16:creationId xmlns:a16="http://schemas.microsoft.com/office/drawing/2014/main" id="{C5B3B4D4-CEEB-4950-AB9B-1B56D951A932}"/>
              </a:ext>
            </a:extLst>
          </p:cNvPr>
          <p:cNvCxnSpPr>
            <a:cxnSpLocks/>
          </p:cNvCxnSpPr>
          <p:nvPr/>
        </p:nvCxnSpPr>
        <p:spPr>
          <a:xfrm flipV="1">
            <a:off x="9126296" y="4162655"/>
            <a:ext cx="95249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圆角矩形 23">
            <a:extLst>
              <a:ext uri="{FF2B5EF4-FFF2-40B4-BE49-F238E27FC236}">
                <a16:creationId xmlns:a16="http://schemas.microsoft.com/office/drawing/2014/main" id="{797D651D-4C8A-4991-A835-9B90E9DBE21C}"/>
              </a:ext>
            </a:extLst>
          </p:cNvPr>
          <p:cNvSpPr/>
          <p:nvPr/>
        </p:nvSpPr>
        <p:spPr>
          <a:xfrm>
            <a:off x="9221545" y="4092807"/>
            <a:ext cx="666751" cy="213783"/>
          </a:xfrm>
          <a:prstGeom prst="roundRect">
            <a:avLst/>
          </a:prstGeom>
          <a:solidFill>
            <a:schemeClr val="bg1"/>
          </a:solidFill>
          <a:ln>
            <a:solidFill>
              <a:srgbClr val="005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9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行政</a:t>
            </a:r>
          </a:p>
        </p:txBody>
      </p:sp>
      <p:cxnSp>
        <p:nvCxnSpPr>
          <p:cNvPr id="81" name="直接连接符 147">
            <a:extLst>
              <a:ext uri="{FF2B5EF4-FFF2-40B4-BE49-F238E27FC236}">
                <a16:creationId xmlns:a16="http://schemas.microsoft.com/office/drawing/2014/main" id="{1CBEB53C-5D6B-4599-A9BB-AE2C25CD3AF1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9377731" y="3157544"/>
            <a:ext cx="0" cy="22860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79">
            <a:extLst>
              <a:ext uri="{FF2B5EF4-FFF2-40B4-BE49-F238E27FC236}">
                <a16:creationId xmlns:a16="http://schemas.microsoft.com/office/drawing/2014/main" id="{2596D29D-3C9B-46A1-B763-E7DBCB5A8000}"/>
              </a:ext>
            </a:extLst>
          </p:cNvPr>
          <p:cNvSpPr/>
          <p:nvPr/>
        </p:nvSpPr>
        <p:spPr>
          <a:xfrm>
            <a:off x="9902061" y="3371327"/>
            <a:ext cx="857251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基建部</a:t>
            </a:r>
          </a:p>
        </p:txBody>
      </p:sp>
      <p:cxnSp>
        <p:nvCxnSpPr>
          <p:cNvPr id="83" name="直接连接符 74">
            <a:extLst>
              <a:ext uri="{FF2B5EF4-FFF2-40B4-BE49-F238E27FC236}">
                <a16:creationId xmlns:a16="http://schemas.microsoft.com/office/drawing/2014/main" id="{D17B9270-C4CF-4B92-A1D9-F90737DD064E}"/>
              </a:ext>
            </a:extLst>
          </p:cNvPr>
          <p:cNvCxnSpPr>
            <a:cxnSpLocks/>
          </p:cNvCxnSpPr>
          <p:nvPr/>
        </p:nvCxnSpPr>
        <p:spPr>
          <a:xfrm>
            <a:off x="11128967" y="4372511"/>
            <a:ext cx="99483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圆角矩形 23">
            <a:extLst>
              <a:ext uri="{FF2B5EF4-FFF2-40B4-BE49-F238E27FC236}">
                <a16:creationId xmlns:a16="http://schemas.microsoft.com/office/drawing/2014/main" id="{C7F76819-1FF3-475F-8ADF-1B6137DAE768}"/>
              </a:ext>
            </a:extLst>
          </p:cNvPr>
          <p:cNvSpPr/>
          <p:nvPr/>
        </p:nvSpPr>
        <p:spPr>
          <a:xfrm>
            <a:off x="11228754" y="4228578"/>
            <a:ext cx="762000" cy="2857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信息安全部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85" name="直接连接符 147">
            <a:extLst>
              <a:ext uri="{FF2B5EF4-FFF2-40B4-BE49-F238E27FC236}">
                <a16:creationId xmlns:a16="http://schemas.microsoft.com/office/drawing/2014/main" id="{EDCC7F2C-A624-4690-98F5-B3D804C383C2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10330687" y="3144844"/>
            <a:ext cx="0" cy="226483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58">
            <a:extLst>
              <a:ext uri="{FF2B5EF4-FFF2-40B4-BE49-F238E27FC236}">
                <a16:creationId xmlns:a16="http://schemas.microsoft.com/office/drawing/2014/main" id="{88DA30FB-FF68-4247-9ECA-431120477523}"/>
              </a:ext>
            </a:extLst>
          </p:cNvPr>
          <p:cNvCxnSpPr>
            <a:cxnSpLocks/>
          </p:cNvCxnSpPr>
          <p:nvPr/>
        </p:nvCxnSpPr>
        <p:spPr>
          <a:xfrm rot="5400000">
            <a:off x="10814946" y="4047603"/>
            <a:ext cx="643467" cy="6349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圆角矩形 84">
            <a:extLst>
              <a:ext uri="{FF2B5EF4-FFF2-40B4-BE49-F238E27FC236}">
                <a16:creationId xmlns:a16="http://schemas.microsoft.com/office/drawing/2014/main" id="{06993BD9-5289-4003-A2D6-520FC1EC29AD}"/>
              </a:ext>
            </a:extLst>
          </p:cNvPr>
          <p:cNvSpPr/>
          <p:nvPr/>
        </p:nvSpPr>
        <p:spPr>
          <a:xfrm>
            <a:off x="10950557" y="3371327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董秘办</a:t>
            </a:r>
          </a:p>
        </p:txBody>
      </p:sp>
      <p:cxnSp>
        <p:nvCxnSpPr>
          <p:cNvPr id="88" name="直接连接符 74">
            <a:extLst>
              <a:ext uri="{FF2B5EF4-FFF2-40B4-BE49-F238E27FC236}">
                <a16:creationId xmlns:a16="http://schemas.microsoft.com/office/drawing/2014/main" id="{3EA0147B-CD65-429C-A532-DD183B4FEA81}"/>
              </a:ext>
            </a:extLst>
          </p:cNvPr>
          <p:cNvCxnSpPr>
            <a:cxnSpLocks/>
          </p:cNvCxnSpPr>
          <p:nvPr/>
        </p:nvCxnSpPr>
        <p:spPr>
          <a:xfrm flipV="1">
            <a:off x="11133506" y="4014793"/>
            <a:ext cx="95249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23">
            <a:extLst>
              <a:ext uri="{FF2B5EF4-FFF2-40B4-BE49-F238E27FC236}">
                <a16:creationId xmlns:a16="http://schemas.microsoft.com/office/drawing/2014/main" id="{218C3B83-4B2C-43EF-BF01-7B13E98CB033}"/>
              </a:ext>
            </a:extLst>
          </p:cNvPr>
          <p:cNvSpPr/>
          <p:nvPr/>
        </p:nvSpPr>
        <p:spPr>
          <a:xfrm>
            <a:off x="11228754" y="3872978"/>
            <a:ext cx="762000" cy="2857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项目部</a:t>
            </a:r>
          </a:p>
        </p:txBody>
      </p:sp>
      <p:cxnSp>
        <p:nvCxnSpPr>
          <p:cNvPr id="90" name="直接连接符 147">
            <a:extLst>
              <a:ext uri="{FF2B5EF4-FFF2-40B4-BE49-F238E27FC236}">
                <a16:creationId xmlns:a16="http://schemas.microsoft.com/office/drawing/2014/main" id="{24893CA8-9886-45DA-89F0-1B3ACF35E668}"/>
              </a:ext>
            </a:extLst>
          </p:cNvPr>
          <p:cNvCxnSpPr>
            <a:cxnSpLocks/>
          </p:cNvCxnSpPr>
          <p:nvPr/>
        </p:nvCxnSpPr>
        <p:spPr>
          <a:xfrm>
            <a:off x="11379182" y="3157391"/>
            <a:ext cx="0" cy="21166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58">
            <a:extLst>
              <a:ext uri="{FF2B5EF4-FFF2-40B4-BE49-F238E27FC236}">
                <a16:creationId xmlns:a16="http://schemas.microsoft.com/office/drawing/2014/main" id="{25D3276D-0A76-4857-AB7B-838AB6BDFD2F}"/>
              </a:ext>
            </a:extLst>
          </p:cNvPr>
          <p:cNvCxnSpPr>
            <a:cxnSpLocks/>
          </p:cNvCxnSpPr>
          <p:nvPr/>
        </p:nvCxnSpPr>
        <p:spPr>
          <a:xfrm rot="5400000">
            <a:off x="9918539" y="3946604"/>
            <a:ext cx="425449" cy="211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74">
            <a:extLst>
              <a:ext uri="{FF2B5EF4-FFF2-40B4-BE49-F238E27FC236}">
                <a16:creationId xmlns:a16="http://schemas.microsoft.com/office/drawing/2014/main" id="{C23C958D-7398-468B-976C-24BD72E84AA5}"/>
              </a:ext>
            </a:extLst>
          </p:cNvPr>
          <p:cNvCxnSpPr>
            <a:cxnSpLocks/>
          </p:cNvCxnSpPr>
          <p:nvPr/>
        </p:nvCxnSpPr>
        <p:spPr>
          <a:xfrm flipV="1">
            <a:off x="10132321" y="3874637"/>
            <a:ext cx="95251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圆角矩形 23">
            <a:extLst>
              <a:ext uri="{FF2B5EF4-FFF2-40B4-BE49-F238E27FC236}">
                <a16:creationId xmlns:a16="http://schemas.microsoft.com/office/drawing/2014/main" id="{5CC9854E-5BA8-4105-A14C-E27357DDA0B6}"/>
              </a:ext>
            </a:extLst>
          </p:cNvPr>
          <p:cNvSpPr/>
          <p:nvPr/>
        </p:nvSpPr>
        <p:spPr>
          <a:xfrm>
            <a:off x="10227572" y="3802671"/>
            <a:ext cx="666749" cy="213783"/>
          </a:xfrm>
          <a:prstGeom prst="roundRect">
            <a:avLst/>
          </a:prstGeom>
          <a:solidFill>
            <a:schemeClr val="bg1"/>
          </a:solidFill>
          <a:ln>
            <a:solidFill>
              <a:srgbClr val="005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公共关系</a:t>
            </a:r>
          </a:p>
        </p:txBody>
      </p:sp>
      <p:cxnSp>
        <p:nvCxnSpPr>
          <p:cNvPr id="94" name="直接连接符 74">
            <a:extLst>
              <a:ext uri="{FF2B5EF4-FFF2-40B4-BE49-F238E27FC236}">
                <a16:creationId xmlns:a16="http://schemas.microsoft.com/office/drawing/2014/main" id="{3AAA9C15-C10C-4FD7-8B11-834883A363C8}"/>
              </a:ext>
            </a:extLst>
          </p:cNvPr>
          <p:cNvCxnSpPr>
            <a:cxnSpLocks/>
          </p:cNvCxnSpPr>
          <p:nvPr/>
        </p:nvCxnSpPr>
        <p:spPr>
          <a:xfrm flipV="1">
            <a:off x="10125972" y="4156153"/>
            <a:ext cx="95249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圆角矩形 23">
            <a:extLst>
              <a:ext uri="{FF2B5EF4-FFF2-40B4-BE49-F238E27FC236}">
                <a16:creationId xmlns:a16="http://schemas.microsoft.com/office/drawing/2014/main" id="{EE60B93C-42BD-4E61-9A19-366F08B14926}"/>
              </a:ext>
            </a:extLst>
          </p:cNvPr>
          <p:cNvSpPr/>
          <p:nvPr/>
        </p:nvSpPr>
        <p:spPr>
          <a:xfrm>
            <a:off x="10221221" y="4084187"/>
            <a:ext cx="666751" cy="209551"/>
          </a:xfrm>
          <a:prstGeom prst="roundRect">
            <a:avLst/>
          </a:prstGeom>
          <a:solidFill>
            <a:schemeClr val="bg1"/>
          </a:solidFill>
          <a:ln>
            <a:solidFill>
              <a:srgbClr val="005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土建工程</a:t>
            </a:r>
          </a:p>
        </p:txBody>
      </p:sp>
      <p:sp>
        <p:nvSpPr>
          <p:cNvPr id="96" name="圆角矩形 95">
            <a:extLst>
              <a:ext uri="{FF2B5EF4-FFF2-40B4-BE49-F238E27FC236}">
                <a16:creationId xmlns:a16="http://schemas.microsoft.com/office/drawing/2014/main" id="{03F7A6CE-D62A-471C-90A5-94B7BC5C34BA}"/>
              </a:ext>
            </a:extLst>
          </p:cNvPr>
          <p:cNvSpPr/>
          <p:nvPr/>
        </p:nvSpPr>
        <p:spPr>
          <a:xfrm>
            <a:off x="5079751" y="2615677"/>
            <a:ext cx="857251" cy="35348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11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总经办</a:t>
            </a:r>
            <a:endParaRPr lang="en-US" altLang="zh-CN" sz="11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8CDC17B8-11B4-4230-8E63-67B00F700F09}"/>
              </a:ext>
            </a:extLst>
          </p:cNvPr>
          <p:cNvCxnSpPr>
            <a:cxnSpLocks/>
          </p:cNvCxnSpPr>
          <p:nvPr/>
        </p:nvCxnSpPr>
        <p:spPr>
          <a:xfrm>
            <a:off x="5943351" y="2790032"/>
            <a:ext cx="571500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圆角矩形 45">
            <a:extLst>
              <a:ext uri="{FF2B5EF4-FFF2-40B4-BE49-F238E27FC236}">
                <a16:creationId xmlns:a16="http://schemas.microsoft.com/office/drawing/2014/main" id="{2A0D8902-0FAC-4629-945E-983F3869E30B}"/>
              </a:ext>
            </a:extLst>
          </p:cNvPr>
          <p:cNvSpPr/>
          <p:nvPr/>
        </p:nvSpPr>
        <p:spPr>
          <a:xfrm>
            <a:off x="5081956" y="3414719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营销中心</a:t>
            </a:r>
          </a:p>
        </p:txBody>
      </p:sp>
      <p:cxnSp>
        <p:nvCxnSpPr>
          <p:cNvPr id="102" name="直接连接符 72">
            <a:extLst>
              <a:ext uri="{FF2B5EF4-FFF2-40B4-BE49-F238E27FC236}">
                <a16:creationId xmlns:a16="http://schemas.microsoft.com/office/drawing/2014/main" id="{A97C67CA-BEA6-41DE-8FA6-EC3FEE256C1E}"/>
              </a:ext>
            </a:extLst>
          </p:cNvPr>
          <p:cNvCxnSpPr>
            <a:cxnSpLocks/>
          </p:cNvCxnSpPr>
          <p:nvPr/>
        </p:nvCxnSpPr>
        <p:spPr>
          <a:xfrm rot="5400000">
            <a:off x="5026920" y="4554544"/>
            <a:ext cx="1572684" cy="8467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74">
            <a:extLst>
              <a:ext uri="{FF2B5EF4-FFF2-40B4-BE49-F238E27FC236}">
                <a16:creationId xmlns:a16="http://schemas.microsoft.com/office/drawing/2014/main" id="{7A628502-681F-40A2-A36E-62962342A974}"/>
              </a:ext>
            </a:extLst>
          </p:cNvPr>
          <p:cNvCxnSpPr>
            <a:cxnSpLocks/>
          </p:cNvCxnSpPr>
          <p:nvPr/>
        </p:nvCxnSpPr>
        <p:spPr>
          <a:xfrm flipV="1">
            <a:off x="5714695" y="3916368"/>
            <a:ext cx="95249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 23">
            <a:extLst>
              <a:ext uri="{FF2B5EF4-FFF2-40B4-BE49-F238E27FC236}">
                <a16:creationId xmlns:a16="http://schemas.microsoft.com/office/drawing/2014/main" id="{79FE76ED-CFC3-404D-9845-42CFBE6AD95D}"/>
              </a:ext>
            </a:extLst>
          </p:cNvPr>
          <p:cNvSpPr/>
          <p:nvPr/>
        </p:nvSpPr>
        <p:spPr>
          <a:xfrm>
            <a:off x="4885568" y="3844402"/>
            <a:ext cx="828000" cy="213784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大客户部</a:t>
            </a:r>
          </a:p>
        </p:txBody>
      </p:sp>
      <p:cxnSp>
        <p:nvCxnSpPr>
          <p:cNvPr id="105" name="直接连接符 74">
            <a:extLst>
              <a:ext uri="{FF2B5EF4-FFF2-40B4-BE49-F238E27FC236}">
                <a16:creationId xmlns:a16="http://schemas.microsoft.com/office/drawing/2014/main" id="{EE52A3B0-7F5D-4BA6-BC84-587D501852D0}"/>
              </a:ext>
            </a:extLst>
          </p:cNvPr>
          <p:cNvCxnSpPr>
            <a:cxnSpLocks/>
          </p:cNvCxnSpPr>
          <p:nvPr/>
        </p:nvCxnSpPr>
        <p:spPr>
          <a:xfrm flipV="1">
            <a:off x="5706379" y="4225402"/>
            <a:ext cx="105833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圆角矩形 23">
            <a:extLst>
              <a:ext uri="{FF2B5EF4-FFF2-40B4-BE49-F238E27FC236}">
                <a16:creationId xmlns:a16="http://schemas.microsoft.com/office/drawing/2014/main" id="{D17F3637-3F39-4D77-B858-C002989BC66C}"/>
              </a:ext>
            </a:extLst>
          </p:cNvPr>
          <p:cNvSpPr/>
          <p:nvPr/>
        </p:nvSpPr>
        <p:spPr>
          <a:xfrm>
            <a:off x="4885568" y="4130153"/>
            <a:ext cx="828000" cy="21378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中小客户部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7" name="圆角矩形 23">
            <a:extLst>
              <a:ext uri="{FF2B5EF4-FFF2-40B4-BE49-F238E27FC236}">
                <a16:creationId xmlns:a16="http://schemas.microsoft.com/office/drawing/2014/main" id="{03F3388F-A6D3-4622-84D4-43AA8978CF79}"/>
              </a:ext>
            </a:extLst>
          </p:cNvPr>
          <p:cNvSpPr/>
          <p:nvPr/>
        </p:nvSpPr>
        <p:spPr>
          <a:xfrm>
            <a:off x="4885568" y="4415902"/>
            <a:ext cx="828000" cy="213784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航空航天部</a:t>
            </a:r>
          </a:p>
        </p:txBody>
      </p:sp>
      <p:cxnSp>
        <p:nvCxnSpPr>
          <p:cNvPr id="108" name="直接连接符 74">
            <a:extLst>
              <a:ext uri="{FF2B5EF4-FFF2-40B4-BE49-F238E27FC236}">
                <a16:creationId xmlns:a16="http://schemas.microsoft.com/office/drawing/2014/main" id="{79645077-68D8-406D-8FAF-C97CEACE379D}"/>
              </a:ext>
            </a:extLst>
          </p:cNvPr>
          <p:cNvCxnSpPr>
            <a:cxnSpLocks/>
          </p:cNvCxnSpPr>
          <p:nvPr/>
        </p:nvCxnSpPr>
        <p:spPr>
          <a:xfrm>
            <a:off x="5716811" y="4504802"/>
            <a:ext cx="92217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圆角矩形 23">
            <a:extLst>
              <a:ext uri="{FF2B5EF4-FFF2-40B4-BE49-F238E27FC236}">
                <a16:creationId xmlns:a16="http://schemas.microsoft.com/office/drawing/2014/main" id="{C1E1B8EF-94F8-4324-AA32-D2D2B9235D08}"/>
              </a:ext>
            </a:extLst>
          </p:cNvPr>
          <p:cNvSpPr/>
          <p:nvPr/>
        </p:nvSpPr>
        <p:spPr>
          <a:xfrm>
            <a:off x="4877102" y="4686835"/>
            <a:ext cx="828000" cy="213784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海外销售部</a:t>
            </a:r>
          </a:p>
        </p:txBody>
      </p:sp>
      <p:cxnSp>
        <p:nvCxnSpPr>
          <p:cNvPr id="110" name="直接连接符 74">
            <a:extLst>
              <a:ext uri="{FF2B5EF4-FFF2-40B4-BE49-F238E27FC236}">
                <a16:creationId xmlns:a16="http://schemas.microsoft.com/office/drawing/2014/main" id="{5AB269A6-D537-44E6-AF55-270C2027A319}"/>
              </a:ext>
            </a:extLst>
          </p:cNvPr>
          <p:cNvCxnSpPr>
            <a:cxnSpLocks/>
          </p:cNvCxnSpPr>
          <p:nvPr/>
        </p:nvCxnSpPr>
        <p:spPr>
          <a:xfrm flipV="1">
            <a:off x="5706837" y="5074186"/>
            <a:ext cx="103716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圆角矩形 23">
            <a:extLst>
              <a:ext uri="{FF2B5EF4-FFF2-40B4-BE49-F238E27FC236}">
                <a16:creationId xmlns:a16="http://schemas.microsoft.com/office/drawing/2014/main" id="{7653B2B5-5BDA-4392-AE4D-C8614A0436D0}"/>
              </a:ext>
            </a:extLst>
          </p:cNvPr>
          <p:cNvSpPr/>
          <p:nvPr/>
        </p:nvSpPr>
        <p:spPr>
          <a:xfrm>
            <a:off x="4885568" y="4987402"/>
            <a:ext cx="828000" cy="213784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销售服务部</a:t>
            </a:r>
          </a:p>
        </p:txBody>
      </p:sp>
      <p:cxnSp>
        <p:nvCxnSpPr>
          <p:cNvPr id="112" name="直接连接符 74">
            <a:extLst>
              <a:ext uri="{FF2B5EF4-FFF2-40B4-BE49-F238E27FC236}">
                <a16:creationId xmlns:a16="http://schemas.microsoft.com/office/drawing/2014/main" id="{2C96CB17-4FB4-4188-BD32-D7FE3CA788B8}"/>
              </a:ext>
            </a:extLst>
          </p:cNvPr>
          <p:cNvCxnSpPr>
            <a:cxnSpLocks/>
          </p:cNvCxnSpPr>
          <p:nvPr/>
        </p:nvCxnSpPr>
        <p:spPr>
          <a:xfrm flipV="1">
            <a:off x="5710156" y="4773619"/>
            <a:ext cx="103716" cy="0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圆角矩形 23">
            <a:extLst>
              <a:ext uri="{FF2B5EF4-FFF2-40B4-BE49-F238E27FC236}">
                <a16:creationId xmlns:a16="http://schemas.microsoft.com/office/drawing/2014/main" id="{C93E2B92-B590-47DB-AE16-5A072216770E}"/>
              </a:ext>
            </a:extLst>
          </p:cNvPr>
          <p:cNvSpPr/>
          <p:nvPr/>
        </p:nvSpPr>
        <p:spPr>
          <a:xfrm>
            <a:off x="4885568" y="5273153"/>
            <a:ext cx="828000" cy="213783"/>
          </a:xfrm>
          <a:prstGeom prst="roundRect">
            <a:avLst/>
          </a:prstGeom>
          <a:noFill/>
          <a:ln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市场</a:t>
            </a:r>
            <a:r>
              <a:rPr lang="en-US" altLang="zh-CN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&amp;</a:t>
            </a: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技术部</a:t>
            </a:r>
          </a:p>
        </p:txBody>
      </p:sp>
      <p:cxnSp>
        <p:nvCxnSpPr>
          <p:cNvPr id="101" name="直接连接符 74">
            <a:extLst>
              <a:ext uri="{FF2B5EF4-FFF2-40B4-BE49-F238E27FC236}">
                <a16:creationId xmlns:a16="http://schemas.microsoft.com/office/drawing/2014/main" id="{0BD9E262-1FB2-47ED-A630-04E33BF91060}"/>
              </a:ext>
            </a:extLst>
          </p:cNvPr>
          <p:cNvCxnSpPr>
            <a:cxnSpLocks/>
          </p:cNvCxnSpPr>
          <p:nvPr/>
        </p:nvCxnSpPr>
        <p:spPr>
          <a:xfrm>
            <a:off x="5714694" y="5345119"/>
            <a:ext cx="94334" cy="1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圆角矩形 99">
            <a:extLst>
              <a:ext uri="{FF2B5EF4-FFF2-40B4-BE49-F238E27FC236}">
                <a16:creationId xmlns:a16="http://schemas.microsoft.com/office/drawing/2014/main" id="{D5722F37-10C8-473B-ACE7-77C459CE2A63}"/>
              </a:ext>
            </a:extLst>
          </p:cNvPr>
          <p:cNvSpPr/>
          <p:nvPr/>
        </p:nvSpPr>
        <p:spPr>
          <a:xfrm>
            <a:off x="4093472" y="3394611"/>
            <a:ext cx="857249" cy="355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r>
              <a:rPr lang="zh-CN" altLang="en-US" sz="800" dirty="0">
                <a:solidFill>
                  <a:srgbClr val="005B6A"/>
                </a:solidFill>
                <a:latin typeface="微软雅黑 Light" pitchFamily="34" charset="-122"/>
                <a:ea typeface="微软雅黑 Light" pitchFamily="34" charset="-122"/>
              </a:rPr>
              <a:t>智联网事业部</a:t>
            </a:r>
            <a:endParaRPr lang="en-US" altLang="zh-CN" sz="800" dirty="0">
              <a:solidFill>
                <a:srgbClr val="005B6A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115" name="直接连接符 147">
            <a:extLst>
              <a:ext uri="{FF2B5EF4-FFF2-40B4-BE49-F238E27FC236}">
                <a16:creationId xmlns:a16="http://schemas.microsoft.com/office/drawing/2014/main" id="{4C86FF85-EAB6-4CD4-A2EE-F4CEAF38008B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509522" y="3146960"/>
            <a:ext cx="1059" cy="267759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22E4A38F-41C7-4965-BF40-5DFFBC49C29A}"/>
              </a:ext>
            </a:extLst>
          </p:cNvPr>
          <p:cNvGrpSpPr/>
          <p:nvPr/>
        </p:nvGrpSpPr>
        <p:grpSpPr>
          <a:xfrm>
            <a:off x="3278555" y="3750213"/>
            <a:ext cx="1050925" cy="574673"/>
            <a:chOff x="568325" y="3867153"/>
            <a:chExt cx="876302" cy="574673"/>
          </a:xfrm>
        </p:grpSpPr>
        <p:cxnSp>
          <p:nvCxnSpPr>
            <p:cNvPr id="118" name="直接连接符 58">
              <a:extLst>
                <a:ext uri="{FF2B5EF4-FFF2-40B4-BE49-F238E27FC236}">
                  <a16:creationId xmlns:a16="http://schemas.microsoft.com/office/drawing/2014/main" id="{06463450-35FD-4AE5-B489-F28292DAE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326" y="3867153"/>
              <a:ext cx="4457" cy="444496"/>
            </a:xfrm>
            <a:prstGeom prst="line">
              <a:avLst/>
            </a:prstGeom>
            <a:noFill/>
            <a:ln w="12700">
              <a:solidFill>
                <a:srgbClr val="557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74">
              <a:extLst>
                <a:ext uri="{FF2B5EF4-FFF2-40B4-BE49-F238E27FC236}">
                  <a16:creationId xmlns:a16="http://schemas.microsoft.com/office/drawing/2014/main" id="{0DEE5798-B61F-4A45-A705-683708504EF6}"/>
                </a:ext>
              </a:extLst>
            </p:cNvPr>
            <p:cNvCxnSpPr>
              <a:cxnSpLocks/>
            </p:cNvCxnSpPr>
            <p:nvPr/>
          </p:nvCxnSpPr>
          <p:spPr>
            <a:xfrm>
              <a:off x="568325" y="4023783"/>
              <a:ext cx="107951" cy="0"/>
            </a:xfrm>
            <a:prstGeom prst="line">
              <a:avLst/>
            </a:prstGeom>
            <a:noFill/>
            <a:ln w="12700">
              <a:solidFill>
                <a:srgbClr val="557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圆角矩形 23">
              <a:extLst>
                <a:ext uri="{FF2B5EF4-FFF2-40B4-BE49-F238E27FC236}">
                  <a16:creationId xmlns:a16="http://schemas.microsoft.com/office/drawing/2014/main" id="{D0E58A99-DB3E-47BA-9CBB-5C2EE524C7E1}"/>
                </a:ext>
              </a:extLst>
            </p:cNvPr>
            <p:cNvSpPr/>
            <p:nvPr/>
          </p:nvSpPr>
          <p:spPr>
            <a:xfrm>
              <a:off x="676276" y="3951817"/>
              <a:ext cx="768351" cy="208491"/>
            </a:xfrm>
            <a:prstGeom prst="roundRect">
              <a:avLst/>
            </a:prstGeom>
            <a:noFill/>
            <a:ln>
              <a:solidFill>
                <a:srgbClr val="557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8" rIns="91432" bIns="45718" anchor="ctr"/>
            <a:lstStyle/>
            <a:p>
              <a:pPr algn="ctr">
                <a:defRPr/>
              </a:pPr>
              <a:r>
                <a:rPr lang="zh-CN" altLang="en-US" sz="800" dirty="0">
                  <a:solidFill>
                    <a:srgbClr val="005B6A"/>
                  </a:solidFill>
                  <a:latin typeface="微软雅黑 Light" pitchFamily="34" charset="-122"/>
                  <a:ea typeface="微软雅黑 Light" pitchFamily="34" charset="-122"/>
                </a:rPr>
                <a:t>射频无源器件</a:t>
              </a:r>
            </a:p>
          </p:txBody>
        </p:sp>
        <p:cxnSp>
          <p:nvCxnSpPr>
            <p:cNvPr id="121" name="直接连接符 74">
              <a:extLst>
                <a:ext uri="{FF2B5EF4-FFF2-40B4-BE49-F238E27FC236}">
                  <a16:creationId xmlns:a16="http://schemas.microsoft.com/office/drawing/2014/main" id="{20C24247-90BB-49AF-91A1-81482BA45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75" y="4305301"/>
              <a:ext cx="95251" cy="0"/>
            </a:xfrm>
            <a:prstGeom prst="line">
              <a:avLst/>
            </a:prstGeom>
            <a:noFill/>
            <a:ln w="12700">
              <a:solidFill>
                <a:srgbClr val="557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圆角矩形 23">
              <a:extLst>
                <a:ext uri="{FF2B5EF4-FFF2-40B4-BE49-F238E27FC236}">
                  <a16:creationId xmlns:a16="http://schemas.microsoft.com/office/drawing/2014/main" id="{BFF99177-692C-48FE-855B-A9BB4BFE6FA6}"/>
                </a:ext>
              </a:extLst>
            </p:cNvPr>
            <p:cNvSpPr/>
            <p:nvPr/>
          </p:nvSpPr>
          <p:spPr>
            <a:xfrm>
              <a:off x="669926" y="4233336"/>
              <a:ext cx="768349" cy="208490"/>
            </a:xfrm>
            <a:prstGeom prst="roundRect">
              <a:avLst/>
            </a:prstGeom>
            <a:noFill/>
            <a:ln>
              <a:solidFill>
                <a:srgbClr val="5573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8" rIns="91432" bIns="45718" anchor="ctr"/>
            <a:lstStyle/>
            <a:p>
              <a:pPr algn="ctr">
                <a:defRPr/>
              </a:pPr>
              <a:r>
                <a:rPr lang="zh-CN" altLang="en-US" sz="800" dirty="0">
                  <a:solidFill>
                    <a:srgbClr val="005B6A"/>
                  </a:solidFill>
                  <a:latin typeface="微软雅黑 Light" pitchFamily="34" charset="-122"/>
                  <a:ea typeface="微软雅黑 Light" pitchFamily="34" charset="-122"/>
                </a:rPr>
                <a:t>射频芯片</a:t>
              </a:r>
            </a:p>
          </p:txBody>
        </p:sp>
      </p:grpSp>
      <p:cxnSp>
        <p:nvCxnSpPr>
          <p:cNvPr id="123" name="直接连接符 142">
            <a:extLst>
              <a:ext uri="{FF2B5EF4-FFF2-40B4-BE49-F238E27FC236}">
                <a16:creationId xmlns:a16="http://schemas.microsoft.com/office/drawing/2014/main" id="{FE295AAD-DE17-4B93-BBEF-46AADC212EC7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516546" y="2391311"/>
            <a:ext cx="3685" cy="757766"/>
          </a:xfrm>
          <a:prstGeom prst="line">
            <a:avLst/>
          </a:prstGeom>
          <a:noFill/>
          <a:ln w="12700">
            <a:solidFill>
              <a:srgbClr val="557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48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1245</Words>
  <Application>Microsoft Office PowerPoint</Application>
  <PresentationFormat>宽屏</PresentationFormat>
  <Paragraphs>288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 Unicode MS</vt:lpstr>
      <vt:lpstr>Microsoft YaHei UI</vt:lpstr>
      <vt:lpstr>Noto Sans S Chinese Medium</vt:lpstr>
      <vt:lpstr>等线</vt:lpstr>
      <vt:lpstr>等线 Light</vt:lpstr>
      <vt:lpstr>方正兰亭黑_GBK</vt:lpstr>
      <vt:lpstr>华文细黑</vt:lpstr>
      <vt:lpstr>微软雅黑</vt:lpstr>
      <vt:lpstr>微软雅黑 Light</vt:lpstr>
      <vt:lpstr>Arial</vt:lpstr>
      <vt:lpstr>Calibri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</dc:creator>
  <cp:lastModifiedBy>大普 通信</cp:lastModifiedBy>
  <cp:revision>1182</cp:revision>
  <dcterms:created xsi:type="dcterms:W3CDTF">2018-09-08T09:10:42Z</dcterms:created>
  <dcterms:modified xsi:type="dcterms:W3CDTF">2019-08-28T10:53:12Z</dcterms:modified>
</cp:coreProperties>
</file>