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1353" r:id="rId2"/>
    <p:sldId id="1997" r:id="rId3"/>
    <p:sldId id="1602" r:id="rId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5">
          <p15:clr>
            <a:srgbClr val="A4A3A4"/>
          </p15:clr>
        </p15:guide>
        <p15:guide id="2" pos="4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474"/>
    <a:srgbClr val="148284"/>
    <a:srgbClr val="169189"/>
    <a:srgbClr val="189491"/>
    <a:srgbClr val="19A39B"/>
    <a:srgbClr val="168F88"/>
    <a:srgbClr val="035467"/>
    <a:srgbClr val="167782"/>
    <a:srgbClr val="169088"/>
    <a:srgbClr val="4E9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5190" autoAdjust="0"/>
  </p:normalViewPr>
  <p:slideViewPr>
    <p:cSldViewPr snapToGrid="0">
      <p:cViewPr varScale="1">
        <p:scale>
          <a:sx n="109" d="100"/>
          <a:sy n="109" d="100"/>
        </p:scale>
        <p:origin x="642" y="78"/>
      </p:cViewPr>
      <p:guideLst>
        <p:guide orient="horz" pos="1755"/>
        <p:guide pos="4831"/>
      </p:guideLst>
    </p:cSldViewPr>
  </p:slideViewPr>
  <p:notesTextViewPr>
    <p:cViewPr>
      <p:scale>
        <a:sx n="1" d="1"/>
        <a:sy n="1" d="1"/>
      </p:scale>
      <p:origin x="0" y="0"/>
    </p:cViewPr>
  </p:notesTextViewPr>
  <p:sorterViewPr>
    <p:cViewPr>
      <p:scale>
        <a:sx n="99" d="100"/>
        <a:sy n="99" d="100"/>
      </p:scale>
      <p:origin x="0" y="-14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A57E3-235B-4ADA-A463-4F4D24287275}" type="datetimeFigureOut">
              <a:rPr lang="zh-CN" altLang="en-US" smtClean="0"/>
              <a:t>2024/11/6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5A5EA-B589-4A9F-AE0D-B5941943B62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大楼：删除</a:t>
            </a:r>
            <a:endParaRPr lang="en-US" altLang="zh-CN" dirty="0"/>
          </a:p>
          <a:p>
            <a:r>
              <a:rPr lang="zh-CN" altLang="en-US" dirty="0"/>
              <a:t>图片：换一张，科技感</a:t>
            </a:r>
            <a:endParaRPr lang="en-US" altLang="zh-CN" dirty="0"/>
          </a:p>
          <a:p>
            <a:r>
              <a:rPr lang="zh-CN" altLang="en-US" dirty="0"/>
              <a:t>名称：公司简介</a:t>
            </a:r>
            <a:endParaRPr lang="en-US" altLang="zh-CN" dirty="0"/>
          </a:p>
          <a:p>
            <a:r>
              <a:rPr lang="zh-CN" altLang="en-US" dirty="0"/>
              <a:t>“广东大普通信技术股份有限公司”放在正下方</a:t>
            </a:r>
            <a:r>
              <a:rPr lang="en-US" altLang="zh-CN" dirty="0"/>
              <a:t>or</a:t>
            </a:r>
            <a:r>
              <a:rPr lang="zh-CN" altLang="en-US" dirty="0"/>
              <a:t>右下方</a:t>
            </a:r>
          </a:p>
        </p:txBody>
      </p:sp>
      <p:sp>
        <p:nvSpPr>
          <p:cNvPr id="4" name="灯片编号占位符 3"/>
          <p:cNvSpPr>
            <a:spLocks noGrp="1"/>
          </p:cNvSpPr>
          <p:nvPr>
            <p:ph type="sldNum" sz="quarter" idx="5"/>
          </p:nvPr>
        </p:nvSpPr>
        <p:spPr/>
        <p:txBody>
          <a:bodyPr/>
          <a:lstStyle/>
          <a:p>
            <a:fld id="{5DB5A5EA-B589-4A9F-AE0D-B5941943B62B}"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图片：公司大楼</a:t>
            </a:r>
            <a:endParaRPr lang="en-US" altLang="zh-CN"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CN" dirty="0"/>
          </a:p>
          <a:p>
            <a:pPr marL="285750" indent="-285750" algn="just">
              <a:lnSpc>
                <a:spcPct val="150000"/>
              </a:lnSpc>
              <a:buFont typeface="Wingdings" panose="05000000000000000000" pitchFamily="2" charset="2"/>
              <a:buChar char="l"/>
            </a:pPr>
            <a:r>
              <a:rPr lang="zh-CN" altLang="en-US" sz="1200" dirty="0">
                <a:solidFill>
                  <a:srgbClr val="106A79"/>
                </a:solidFill>
                <a:latin typeface="思源黑体 ExtraLight" panose="020B0200000000000000" pitchFamily="34" charset="-122"/>
                <a:ea typeface="思源黑体 ExtraLight" panose="020B0200000000000000" pitchFamily="34" charset="-122"/>
              </a:rPr>
              <a:t>大普通信</a:t>
            </a:r>
            <a:r>
              <a:rPr lang="en-US" altLang="zh-CN" sz="1200" dirty="0">
                <a:solidFill>
                  <a:srgbClr val="106A79"/>
                </a:solidFill>
                <a:latin typeface="思源黑体 ExtraLight" panose="020B0200000000000000" pitchFamily="34" charset="-122"/>
                <a:ea typeface="思源黑体 ExtraLight" panose="020B0200000000000000" pitchFamily="34" charset="-122"/>
              </a:rPr>
              <a:t>2005</a:t>
            </a:r>
            <a:r>
              <a:rPr lang="zh-CN" altLang="en-US" sz="1200" dirty="0">
                <a:solidFill>
                  <a:srgbClr val="106A79"/>
                </a:solidFill>
                <a:latin typeface="思源黑体 ExtraLight" panose="020B0200000000000000" pitchFamily="34" charset="-122"/>
                <a:ea typeface="思源黑体 ExtraLight" panose="020B0200000000000000" pitchFamily="34" charset="-122"/>
              </a:rPr>
              <a:t>年成立于</a:t>
            </a:r>
            <a:r>
              <a:rPr lang="zh-CN" altLang="en-US" sz="1200" dirty="0">
                <a:solidFill>
                  <a:srgbClr val="106A79"/>
                </a:solidFill>
                <a:latin typeface="思源黑体 Heavy" panose="020B0A00000000000000" pitchFamily="34" charset="-122"/>
                <a:ea typeface="思源黑体 Heavy" panose="020B0A00000000000000" pitchFamily="34" charset="-122"/>
              </a:rPr>
              <a:t>粤港澳大湾区松山湖</a:t>
            </a:r>
            <a:r>
              <a:rPr lang="zh-CN" altLang="en-US" sz="1200" dirty="0">
                <a:solidFill>
                  <a:srgbClr val="106A79"/>
                </a:solidFill>
                <a:latin typeface="思源黑体 ExtraLight" panose="020B0200000000000000" pitchFamily="34" charset="-122"/>
                <a:ea typeface="思源黑体 ExtraLight" panose="020B0200000000000000" pitchFamily="34" charset="-122"/>
              </a:rPr>
              <a:t>，一家集研发、制造、销售、服务于一体的</a:t>
            </a:r>
            <a:r>
              <a:rPr lang="zh-CN" altLang="en-US" sz="1200" b="1" dirty="0">
                <a:solidFill>
                  <a:srgbClr val="106A79"/>
                </a:solidFill>
                <a:latin typeface="思源黑体 Heavy" panose="020B0A00000000000000" pitchFamily="34" charset="-122"/>
                <a:ea typeface="思源黑体 Heavy" panose="020B0A00000000000000" pitchFamily="34" charset="-122"/>
              </a:rPr>
              <a:t>现代移动通信解决方案</a:t>
            </a:r>
            <a:r>
              <a:rPr lang="zh-CN" altLang="en-US" sz="1200" b="1" dirty="0">
                <a:solidFill>
                  <a:srgbClr val="106A79"/>
                </a:solidFill>
                <a:latin typeface="思源黑体 ExtraLight" panose="020B0200000000000000" pitchFamily="34" charset="-122"/>
                <a:ea typeface="思源黑体 ExtraLight" panose="020B0200000000000000" pitchFamily="34" charset="-122"/>
              </a:rPr>
              <a:t>及</a:t>
            </a:r>
            <a:r>
              <a:rPr lang="zh-CN" altLang="en-US" sz="1200" b="1" dirty="0">
                <a:solidFill>
                  <a:srgbClr val="106A79"/>
                </a:solidFill>
                <a:latin typeface="思源黑体 Heavy" panose="020B0A00000000000000" pitchFamily="34" charset="-122"/>
                <a:ea typeface="思源黑体 Heavy" panose="020B0A00000000000000" pitchFamily="34" charset="-122"/>
              </a:rPr>
              <a:t>核心器件</a:t>
            </a:r>
            <a:r>
              <a:rPr lang="zh-CN" altLang="en-US" sz="1200" b="1" dirty="0">
                <a:solidFill>
                  <a:srgbClr val="106A79"/>
                </a:solidFill>
                <a:latin typeface="思源黑体 ExtraLight" panose="020B0200000000000000" pitchFamily="34" charset="-122"/>
                <a:ea typeface="思源黑体 ExtraLight" panose="020B0200000000000000" pitchFamily="34" charset="-122"/>
              </a:rPr>
              <a:t>、</a:t>
            </a:r>
            <a:r>
              <a:rPr lang="zh-CN" altLang="en-US" sz="1200" b="1" dirty="0">
                <a:solidFill>
                  <a:srgbClr val="106A79"/>
                </a:solidFill>
                <a:latin typeface="思源黑体 Heavy" panose="020B0A00000000000000" pitchFamily="34" charset="-122"/>
                <a:ea typeface="思源黑体 Heavy" panose="020B0A00000000000000" pitchFamily="34" charset="-122"/>
              </a:rPr>
              <a:t>芯片</a:t>
            </a:r>
            <a:r>
              <a:rPr lang="zh-CN" altLang="en-US" sz="1200" b="1" dirty="0">
                <a:solidFill>
                  <a:srgbClr val="106A79"/>
                </a:solidFill>
                <a:latin typeface="思源黑体 ExtraLight" panose="020B0200000000000000" pitchFamily="34" charset="-122"/>
                <a:ea typeface="思源黑体 ExtraLight" panose="020B0200000000000000" pitchFamily="34" charset="-122"/>
              </a:rPr>
              <a:t>供应商</a:t>
            </a:r>
            <a:r>
              <a:rPr lang="zh-CN" altLang="en-US" sz="1200" dirty="0">
                <a:solidFill>
                  <a:srgbClr val="106A79"/>
                </a:solidFill>
                <a:latin typeface="思源黑体 ExtraLight" panose="020B0200000000000000" pitchFamily="34" charset="-122"/>
                <a:ea typeface="思源黑体 ExtraLight" panose="020B0200000000000000" pitchFamily="34" charset="-122"/>
              </a:rPr>
              <a:t>。</a:t>
            </a:r>
            <a:endParaRPr lang="en-US" altLang="zh-CN"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pPr>
            <a:endParaRPr lang="en-US" altLang="zh-CN"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pPr>
            <a:r>
              <a:rPr lang="zh-CN" altLang="en-US" sz="1200" dirty="0">
                <a:solidFill>
                  <a:srgbClr val="106A79"/>
                </a:solidFill>
                <a:latin typeface="思源黑体 ExtraLight" panose="020B0200000000000000" pitchFamily="34" charset="-122"/>
                <a:ea typeface="思源黑体 ExtraLight" panose="020B0200000000000000" pitchFamily="34" charset="-122"/>
              </a:rPr>
              <a:t>跟随于</a:t>
            </a:r>
            <a:r>
              <a:rPr lang="en-US" altLang="zh-CN" sz="1200" dirty="0">
                <a:solidFill>
                  <a:srgbClr val="106A79"/>
                </a:solidFill>
                <a:latin typeface="思源黑体 ExtraLight" panose="020B0200000000000000" pitchFamily="34" charset="-122"/>
                <a:ea typeface="思源黑体 ExtraLight" panose="020B0200000000000000" pitchFamily="34" charset="-122"/>
              </a:rPr>
              <a:t>3G</a:t>
            </a:r>
            <a:r>
              <a:rPr lang="zh-CN" altLang="en-US" sz="1200" dirty="0">
                <a:solidFill>
                  <a:srgbClr val="106A79"/>
                </a:solidFill>
                <a:latin typeface="思源黑体 ExtraLight" panose="020B0200000000000000" pitchFamily="34" charset="-122"/>
                <a:ea typeface="思源黑体 ExtraLight" panose="020B0200000000000000" pitchFamily="34" charset="-122"/>
              </a:rPr>
              <a:t>，成长于</a:t>
            </a:r>
            <a:r>
              <a:rPr lang="en-US" altLang="zh-CN" sz="1200" dirty="0">
                <a:solidFill>
                  <a:srgbClr val="106A79"/>
                </a:solidFill>
                <a:latin typeface="思源黑体 ExtraLight" panose="020B0200000000000000" pitchFamily="34" charset="-122"/>
                <a:ea typeface="思源黑体 ExtraLight" panose="020B0200000000000000" pitchFamily="34" charset="-122"/>
              </a:rPr>
              <a:t>4G</a:t>
            </a:r>
            <a:r>
              <a:rPr lang="zh-CN" altLang="en-US" sz="1200" dirty="0">
                <a:solidFill>
                  <a:srgbClr val="106A79"/>
                </a:solidFill>
                <a:latin typeface="思源黑体 ExtraLight" panose="020B0200000000000000" pitchFamily="34" charset="-122"/>
                <a:ea typeface="思源黑体 ExtraLight" panose="020B0200000000000000" pitchFamily="34" charset="-122"/>
              </a:rPr>
              <a:t>，领先于</a:t>
            </a:r>
            <a:r>
              <a:rPr lang="en-US" altLang="zh-CN" sz="1200" dirty="0">
                <a:solidFill>
                  <a:srgbClr val="106A79"/>
                </a:solidFill>
                <a:latin typeface="思源黑体 Heavy" panose="020B0A00000000000000" pitchFamily="34" charset="-122"/>
                <a:ea typeface="思源黑体 Heavy" panose="020B0A00000000000000" pitchFamily="34" charset="-122"/>
              </a:rPr>
              <a:t>5G</a:t>
            </a:r>
            <a:r>
              <a:rPr lang="zh-CN" altLang="en-US" sz="1200" dirty="0">
                <a:solidFill>
                  <a:srgbClr val="106A79"/>
                </a:solidFill>
                <a:latin typeface="思源黑体 ExtraLight" panose="020B0200000000000000" pitchFamily="34" charset="-122"/>
                <a:ea typeface="思源黑体 ExtraLight" panose="020B0200000000000000" pitchFamily="34" charset="-122"/>
              </a:rPr>
              <a:t>，历经</a:t>
            </a:r>
            <a:r>
              <a:rPr lang="en-US" altLang="zh-CN" sz="1200" dirty="0">
                <a:solidFill>
                  <a:srgbClr val="106A79"/>
                </a:solidFill>
                <a:latin typeface="思源黑体 Heavy" panose="020B0A00000000000000" pitchFamily="34" charset="-122"/>
                <a:ea typeface="思源黑体 Heavy" panose="020B0A00000000000000" pitchFamily="34" charset="-122"/>
              </a:rPr>
              <a:t>17</a:t>
            </a:r>
            <a:r>
              <a:rPr lang="zh-CN" altLang="en-US" sz="1200" dirty="0">
                <a:solidFill>
                  <a:srgbClr val="106A79"/>
                </a:solidFill>
                <a:latin typeface="思源黑体 ExtraLight" panose="020B0200000000000000" pitchFamily="34" charset="-122"/>
                <a:ea typeface="思源黑体 ExtraLight" panose="020B0200000000000000" pitchFamily="34" charset="-122"/>
              </a:rPr>
              <a:t>年的沉淀，已成为</a:t>
            </a:r>
            <a:r>
              <a:rPr lang="zh-CN" altLang="en-US" sz="1200" b="1" dirty="0">
                <a:solidFill>
                  <a:srgbClr val="106A79"/>
                </a:solidFill>
                <a:latin typeface="思源黑体 Heavy" panose="020B0A00000000000000" pitchFamily="34" charset="-122"/>
                <a:ea typeface="思源黑体 Heavy" panose="020B0A00000000000000" pitchFamily="34" charset="-122"/>
              </a:rPr>
              <a:t>全球五大通信设备商</a:t>
            </a:r>
            <a:r>
              <a:rPr lang="zh-CN" altLang="en-US" sz="1200" dirty="0">
                <a:solidFill>
                  <a:srgbClr val="106A79"/>
                </a:solidFill>
                <a:latin typeface="思源黑体 ExtraLight" panose="020B0200000000000000" pitchFamily="34" charset="-122"/>
                <a:ea typeface="思源黑体 ExtraLight" panose="020B0200000000000000" pitchFamily="34" charset="-122"/>
              </a:rPr>
              <a:t>及主要设备提供商的战略合作伙伴。</a:t>
            </a:r>
            <a:endParaRPr lang="en-US" altLang="zh-CN"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pPr>
            <a:endParaRPr lang="en-US" altLang="zh-CN"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pPr>
            <a:r>
              <a:rPr lang="zh-CN" altLang="en-US" sz="1200" dirty="0">
                <a:solidFill>
                  <a:srgbClr val="106A79"/>
                </a:solidFill>
                <a:latin typeface="思源黑体 ExtraLight" panose="020B0200000000000000" pitchFamily="34" charset="-122"/>
                <a:ea typeface="思源黑体 ExtraLight" panose="020B0200000000000000" pitchFamily="34" charset="-122"/>
              </a:rPr>
              <a:t>为全球</a:t>
            </a:r>
            <a:r>
              <a:rPr lang="en-US" altLang="zh-CN" sz="1200" b="1" dirty="0">
                <a:solidFill>
                  <a:srgbClr val="106A79"/>
                </a:solidFill>
                <a:latin typeface="思源黑体 ExtraLight" panose="020B0200000000000000" pitchFamily="34" charset="-122"/>
                <a:ea typeface="思源黑体 ExtraLight" panose="020B0200000000000000" pitchFamily="34" charset="-122"/>
              </a:rPr>
              <a:t>20+</a:t>
            </a:r>
            <a:r>
              <a:rPr lang="zh-CN" altLang="en-US" sz="1200" dirty="0">
                <a:solidFill>
                  <a:srgbClr val="106A79"/>
                </a:solidFill>
                <a:latin typeface="思源黑体 ExtraLight" panose="020B0200000000000000" pitchFamily="34" charset="-122"/>
                <a:ea typeface="思源黑体 ExtraLight" panose="020B0200000000000000" pitchFamily="34" charset="-122"/>
              </a:rPr>
              <a:t>个国家、</a:t>
            </a:r>
            <a:r>
              <a:rPr lang="en-US" altLang="zh-CN" sz="1200" b="1" dirty="0">
                <a:solidFill>
                  <a:srgbClr val="106A79"/>
                </a:solidFill>
                <a:latin typeface="思源黑体 ExtraLight" panose="020B0200000000000000" pitchFamily="34" charset="-122"/>
                <a:ea typeface="思源黑体 ExtraLight" panose="020B0200000000000000" pitchFamily="34" charset="-122"/>
              </a:rPr>
              <a:t>1700+</a:t>
            </a:r>
            <a:r>
              <a:rPr lang="zh-CN" altLang="en-US" sz="1200" dirty="0">
                <a:solidFill>
                  <a:srgbClr val="106A79"/>
                </a:solidFill>
                <a:latin typeface="思源黑体 ExtraLight" panose="020B0200000000000000" pitchFamily="34" charset="-122"/>
                <a:ea typeface="思源黑体 ExtraLight" panose="020B0200000000000000" pitchFamily="34" charset="-122"/>
              </a:rPr>
              <a:t>家海内外客户提供优质的产品和服务，致力于为</a:t>
            </a:r>
            <a:r>
              <a:rPr lang="en-US" altLang="zh-CN" sz="1200" dirty="0">
                <a:solidFill>
                  <a:srgbClr val="106A79"/>
                </a:solidFill>
                <a:latin typeface="思源黑体 Heavy" panose="020B0A00000000000000" pitchFamily="34" charset="-122"/>
                <a:ea typeface="思源黑体 Heavy" panose="020B0A00000000000000" pitchFamily="34" charset="-122"/>
              </a:rPr>
              <a:t>ICT</a:t>
            </a:r>
            <a:r>
              <a:rPr lang="zh-CN" altLang="en-US" sz="1200" dirty="0">
                <a:solidFill>
                  <a:srgbClr val="106A79"/>
                </a:solidFill>
                <a:latin typeface="思源黑体 Heavy" panose="020B0A00000000000000" pitchFamily="34" charset="-122"/>
                <a:ea typeface="思源黑体 Heavy" panose="020B0A00000000000000" pitchFamily="34" charset="-122"/>
              </a:rPr>
              <a:t>领域</a:t>
            </a:r>
            <a:r>
              <a:rPr lang="zh-CN" altLang="en-US" sz="1200" dirty="0">
                <a:solidFill>
                  <a:srgbClr val="106A79"/>
                </a:solidFill>
                <a:latin typeface="思源黑体 ExtraLight" panose="020B0200000000000000" pitchFamily="34" charset="-122"/>
                <a:ea typeface="思源黑体 ExtraLight" panose="020B0200000000000000" pitchFamily="34" charset="-122"/>
              </a:rPr>
              <a:t>的客户提供从芯片、模组到设备的整体解决方案。</a:t>
            </a:r>
            <a:endParaRPr lang="en-US" altLang="zh-CN"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pPr>
            <a:endParaRPr lang="zh-CN" altLang="en-US" sz="1200" dirty="0">
              <a:solidFill>
                <a:srgbClr val="106A79"/>
              </a:solidFill>
              <a:latin typeface="思源黑体 ExtraLight" panose="020B0200000000000000" pitchFamily="34" charset="-122"/>
              <a:ea typeface="思源黑体 ExtraLight" panose="020B0200000000000000" pitchFamily="34" charset="-122"/>
            </a:endParaRPr>
          </a:p>
          <a:p>
            <a:pPr marL="285750" indent="-285750" algn="just">
              <a:lnSpc>
                <a:spcPct val="150000"/>
              </a:lnSpc>
              <a:buFont typeface="Wingdings" panose="05000000000000000000" pitchFamily="2" charset="2"/>
              <a:buChar char="l"/>
              <a:defRPr/>
            </a:pPr>
            <a:r>
              <a:rPr lang="zh-CN" altLang="en-US" sz="1200" dirty="0">
                <a:solidFill>
                  <a:srgbClr val="106A79"/>
                </a:solidFill>
                <a:latin typeface="思源黑体 ExtraLight" panose="020B0200000000000000" pitchFamily="34" charset="-122"/>
                <a:ea typeface="思源黑体 ExtraLight" panose="020B0200000000000000" pitchFamily="34" charset="-122"/>
              </a:rPr>
              <a:t>国际化的研发，制造，销售和服务能力，为全球客户提供服务。</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5A5EA-B589-4A9F-AE0D-B5941943B62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33192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0021" y="6438568"/>
            <a:ext cx="1141703" cy="214801"/>
          </a:xfrm>
          <a:prstGeom prst="rect">
            <a:avLst/>
          </a:prstGeom>
        </p:spPr>
      </p:pic>
      <p:sp>
        <p:nvSpPr>
          <p:cNvPr id="7" name="Rectangle 39"/>
          <p:cNvSpPr/>
          <p:nvPr userDrawn="1"/>
        </p:nvSpPr>
        <p:spPr>
          <a:xfrm>
            <a:off x="5593298" y="6578432"/>
            <a:ext cx="1005403" cy="215444"/>
          </a:xfrm>
          <a:prstGeom prst="rect">
            <a:avLst/>
          </a:prstGeom>
        </p:spPr>
        <p:txBody>
          <a:bodyPr wrap="none">
            <a:spAutoFit/>
          </a:bodyPr>
          <a:lstStyle/>
          <a:p>
            <a:pPr algn="ctr"/>
            <a:r>
              <a:rPr lang="en-GB" sz="800" b="0" dirty="0">
                <a:solidFill>
                  <a:schemeClr val="bg1">
                    <a:lumMod val="50000"/>
                  </a:schemeClr>
                </a:solidFill>
                <a:latin typeface="Arial" panose="020B0604020202020204" pitchFamily="34" charset="0"/>
                <a:cs typeface="Arial" panose="020B0604020202020204" pitchFamily="34" charset="0"/>
              </a:rPr>
              <a:t>Dapu Confidential</a:t>
            </a:r>
            <a:endParaRPr lang="en-US" sz="800" b="0" dirty="0">
              <a:solidFill>
                <a:schemeClr val="bg1">
                  <a:lumMod val="50000"/>
                </a:schemeClr>
              </a:solidFill>
              <a:latin typeface="Arial" panose="020B0604020202020204" pitchFamily="34" charset="0"/>
              <a:cs typeface="Arial" panose="020B0604020202020204" pitchFamily="34" charset="0"/>
            </a:endParaRPr>
          </a:p>
        </p:txBody>
      </p:sp>
      <p:pic>
        <p:nvPicPr>
          <p:cNvPr id="9" name="图片 8" descr="世界地图-2_画板 1 副本 16"/>
          <p:cNvPicPr>
            <a:picLocks noChangeAspect="1"/>
          </p:cNvPicPr>
          <p:nvPr userDrawn="1"/>
        </p:nvPicPr>
        <p:blipFill>
          <a:blip r:embed="rId3"/>
          <a:stretch>
            <a:fillRect/>
          </a:stretch>
        </p:blipFill>
        <p:spPr>
          <a:xfrm>
            <a:off x="0" y="485775"/>
            <a:ext cx="12191365" cy="6372225"/>
          </a:xfrm>
          <a:prstGeom prst="rect">
            <a:avLst/>
          </a:prstGeom>
        </p:spPr>
      </p:pic>
      <p:pic>
        <p:nvPicPr>
          <p:cNvPr id="2" name="图片 1" descr="标题框"/>
          <p:cNvPicPr>
            <a:picLocks noChangeAspect="1"/>
          </p:cNvPicPr>
          <p:nvPr userDrawn="1"/>
        </p:nvPicPr>
        <p:blipFill>
          <a:blip r:embed="rId4"/>
          <a:stretch>
            <a:fillRect/>
          </a:stretch>
        </p:blipFill>
        <p:spPr>
          <a:xfrm>
            <a:off x="0" y="0"/>
            <a:ext cx="12192000" cy="80200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14" name="灯片编号占位符 6"/>
          <p:cNvSpPr txBox="1"/>
          <p:nvPr userDrawn="1"/>
        </p:nvSpPr>
        <p:spPr>
          <a:xfrm>
            <a:off x="116722" y="6578432"/>
            <a:ext cx="379343" cy="19850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0A4BCCD-B18B-4920-B1C4-9CDDC1D965FE}" type="slidenum">
              <a:rPr lang="zh-CN" altLang="en-US" sz="900" smtClean="0">
                <a:solidFill>
                  <a:schemeClr val="bg1">
                    <a:lumMod val="50000"/>
                  </a:schemeClr>
                </a:solidFill>
                <a:latin typeface="Arial" panose="020B0604020202020204" pitchFamily="34" charset="0"/>
                <a:cs typeface="Arial" panose="020B0604020202020204" pitchFamily="34" charset="0"/>
              </a:rPr>
              <a:t>‹#›</a:t>
            </a:fld>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pic>
        <p:nvPicPr>
          <p:cNvPr id="10" name="图片 9" descr="D:\产品介绍底图.jpg产品介绍底图"/>
          <p:cNvPicPr>
            <a:picLocks noChangeAspect="1"/>
          </p:cNvPicPr>
          <p:nvPr userDrawn="1"/>
        </p:nvPicPr>
        <p:blipFill>
          <a:blip r:embed="rId2"/>
          <a:srcRect l="156" r="391"/>
          <a:stretch>
            <a:fillRect/>
          </a:stretch>
        </p:blipFill>
        <p:spPr>
          <a:xfrm>
            <a:off x="635" y="0"/>
            <a:ext cx="12191365" cy="6899910"/>
          </a:xfrm>
          <a:prstGeom prst="rect">
            <a:avLst/>
          </a:prstGeom>
        </p:spPr>
      </p:pic>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802060"/>
          </a:xfrm>
          <a:prstGeom prst="rect">
            <a:avLst/>
          </a:prstGeom>
        </p:spPr>
      </p:pic>
      <p:pic>
        <p:nvPicPr>
          <p:cNvPr id="47" name="图片 4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0021" y="6438568"/>
            <a:ext cx="1141703" cy="2148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descr="标题框"/>
          <p:cNvPicPr>
            <a:picLocks noChangeAspect="1"/>
          </p:cNvPicPr>
          <p:nvPr userDrawn="1"/>
        </p:nvPicPr>
        <p:blipFill>
          <a:blip r:embed="rId2"/>
          <a:stretch>
            <a:fillRect/>
          </a:stretch>
        </p:blipFill>
        <p:spPr>
          <a:xfrm>
            <a:off x="0" y="0"/>
            <a:ext cx="12192000" cy="80200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4" name="灯片编号占位符 6"/>
          <p:cNvSpPr txBox="1"/>
          <p:nvPr userDrawn="1"/>
        </p:nvSpPr>
        <p:spPr>
          <a:xfrm>
            <a:off x="116722" y="6578432"/>
            <a:ext cx="379343" cy="19850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0A4BCCD-B18B-4920-B1C4-9CDDC1D965FE}" type="slidenum">
              <a:rPr lang="zh-CN" altLang="en-US" sz="900" smtClean="0">
                <a:solidFill>
                  <a:schemeClr val="bg1">
                    <a:lumMod val="50000"/>
                  </a:schemeClr>
                </a:solidFill>
                <a:latin typeface="Arial" panose="020B0604020202020204" pitchFamily="34" charset="0"/>
                <a:cs typeface="Arial" panose="020B0604020202020204" pitchFamily="34" charset="0"/>
              </a:rPr>
              <a:t>‹#›</a:t>
            </a:fld>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80206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3631" y="6331167"/>
            <a:ext cx="1141703" cy="214801"/>
          </a:xfrm>
          <a:prstGeom prst="rect">
            <a:avLst/>
          </a:prstGeom>
        </p:spPr>
      </p:pic>
      <p:sp>
        <p:nvSpPr>
          <p:cNvPr id="6" name="Rectangle 39"/>
          <p:cNvSpPr/>
          <p:nvPr userDrawn="1"/>
        </p:nvSpPr>
        <p:spPr>
          <a:xfrm>
            <a:off x="5592663" y="6429973"/>
            <a:ext cx="1005403" cy="215444"/>
          </a:xfrm>
          <a:prstGeom prst="rect">
            <a:avLst/>
          </a:prstGeom>
        </p:spPr>
        <p:txBody>
          <a:bodyPr wrap="none">
            <a:spAutoFit/>
          </a:bodyPr>
          <a:lstStyle/>
          <a:p>
            <a:pPr algn="ctr"/>
            <a:r>
              <a:rPr lang="en-GB" sz="800" b="0" dirty="0">
                <a:solidFill>
                  <a:schemeClr val="bg1">
                    <a:lumMod val="50000"/>
                  </a:schemeClr>
                </a:solidFill>
                <a:latin typeface="Arial" panose="020B0604020202020204" pitchFamily="34" charset="0"/>
                <a:cs typeface="Arial" panose="020B0604020202020204" pitchFamily="34" charset="0"/>
              </a:rPr>
              <a:t>Dapu Confidential</a:t>
            </a:r>
            <a:endParaRPr lang="en-US" sz="800" b="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1B2F1CC-FE08-42C7-AD30-0664977DE8F9}" type="datetimeFigureOut">
              <a:rPr lang="zh-CN" altLang="en-US" smtClean="0"/>
              <a:t>2024/11/6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D98653-48A1-4EC0-B7D4-9575A845935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4" name="灯片编号占位符 6"/>
          <p:cNvSpPr txBox="1"/>
          <p:nvPr userDrawn="1"/>
        </p:nvSpPr>
        <p:spPr>
          <a:xfrm>
            <a:off x="116722" y="6578432"/>
            <a:ext cx="379343" cy="198506"/>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0A4BCCD-B18B-4920-B1C4-9CDDC1D965FE}" type="slidenum">
              <a:rPr lang="zh-CN" altLang="en-US" sz="900" smtClean="0">
                <a:solidFill>
                  <a:schemeClr val="bg1">
                    <a:lumMod val="50000"/>
                  </a:schemeClr>
                </a:solidFill>
                <a:latin typeface="Arial" panose="020B0604020202020204" pitchFamily="34" charset="0"/>
                <a:cs typeface="Arial" panose="020B0604020202020204" pitchFamily="34" charset="0"/>
              </a:rPr>
              <a:t>‹#›</a:t>
            </a:fld>
            <a:endParaRPr lang="zh-CN" altLang="en-US" sz="900" dirty="0">
              <a:solidFill>
                <a:schemeClr val="bg1">
                  <a:lumMod val="50000"/>
                </a:schemeClr>
              </a:solidFill>
              <a:latin typeface="Arial" panose="020B0604020202020204" pitchFamily="34" charset="0"/>
              <a:cs typeface="Arial" panose="020B0604020202020204" pitchFamily="34" charset="0"/>
            </a:endParaRPr>
          </a:p>
        </p:txBody>
      </p:sp>
      <p:sp>
        <p:nvSpPr>
          <p:cNvPr id="13" name="Rectangle 39"/>
          <p:cNvSpPr/>
          <p:nvPr userDrawn="1"/>
        </p:nvSpPr>
        <p:spPr>
          <a:xfrm>
            <a:off x="5593298" y="6578432"/>
            <a:ext cx="1005403" cy="215444"/>
          </a:xfrm>
          <a:prstGeom prst="rect">
            <a:avLst/>
          </a:prstGeom>
        </p:spPr>
        <p:txBody>
          <a:bodyPr wrap="none">
            <a:spAutoFit/>
          </a:bodyPr>
          <a:lstStyle/>
          <a:p>
            <a:pPr algn="ctr"/>
            <a:r>
              <a:rPr lang="en-GB" sz="800" b="0" dirty="0">
                <a:solidFill>
                  <a:schemeClr val="bg1">
                    <a:lumMod val="50000"/>
                  </a:schemeClr>
                </a:solidFill>
                <a:latin typeface="Arial" panose="020B0604020202020204" pitchFamily="34" charset="0"/>
                <a:cs typeface="Arial" panose="020B0604020202020204" pitchFamily="34" charset="0"/>
              </a:rPr>
              <a:t>Dapu Confidential</a:t>
            </a:r>
            <a:endParaRPr lang="en-US" sz="800" b="0" dirty="0">
              <a:solidFill>
                <a:schemeClr val="bg1">
                  <a:lumMod val="50000"/>
                </a:schemeClr>
              </a:solidFill>
              <a:latin typeface="Arial" panose="020B0604020202020204" pitchFamily="34" charset="0"/>
              <a:cs typeface="Arial" panose="020B0604020202020204" pitchFamily="34" charset="0"/>
            </a:endParaRPr>
          </a:p>
        </p:txBody>
      </p:sp>
      <p:pic>
        <p:nvPicPr>
          <p:cNvPr id="5" name="图片 4" descr="E:\雪君工作文件\公司其他资料与素材\大普通信ppt\大标题封面_画板 1 副本 15.jpg大标题封面_画板 1 副本 15"/>
          <p:cNvPicPr>
            <a:picLocks noChangeAspect="1"/>
          </p:cNvPicPr>
          <p:nvPr userDrawn="1"/>
        </p:nvPicPr>
        <p:blipFill>
          <a:blip r:embed="rId2"/>
          <a:srcRect/>
          <a:stretch>
            <a:fillRect/>
          </a:stretch>
        </p:blipFill>
        <p:spPr>
          <a:xfrm>
            <a:off x="0" y="-15240"/>
            <a:ext cx="12327890" cy="687324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715" y="334844"/>
            <a:ext cx="1446502" cy="272146"/>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60021" y="6438568"/>
            <a:ext cx="1141703" cy="214801"/>
          </a:xfrm>
          <a:prstGeom prst="rect">
            <a:avLst/>
          </a:prstGeom>
        </p:spPr>
      </p:pic>
      <p:pic>
        <p:nvPicPr>
          <p:cNvPr id="2" name="图片 1" descr="标题框"/>
          <p:cNvPicPr>
            <a:picLocks noChangeAspect="1"/>
          </p:cNvPicPr>
          <p:nvPr userDrawn="1"/>
        </p:nvPicPr>
        <p:blipFill>
          <a:blip r:embed="rId3"/>
          <a:stretch>
            <a:fillRect/>
          </a:stretch>
        </p:blipFill>
        <p:spPr>
          <a:xfrm>
            <a:off x="0" y="0"/>
            <a:ext cx="12192000" cy="802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658495"/>
            <a:ext cx="12191365" cy="625729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60021" y="6438568"/>
            <a:ext cx="1141703" cy="214801"/>
          </a:xfrm>
          <a:prstGeom prst="rect">
            <a:avLst/>
          </a:prstGeom>
        </p:spPr>
      </p:pic>
      <p:pic>
        <p:nvPicPr>
          <p:cNvPr id="2" name="图片 1" descr="标题框"/>
          <p:cNvPicPr>
            <a:picLocks noChangeAspect="1"/>
          </p:cNvPicPr>
          <p:nvPr userDrawn="1"/>
        </p:nvPicPr>
        <p:blipFill>
          <a:blip r:embed="rId4"/>
          <a:stretch>
            <a:fillRect/>
          </a:stretch>
        </p:blipFill>
        <p:spPr>
          <a:xfrm>
            <a:off x="0" y="0"/>
            <a:ext cx="12192000" cy="80200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2F1CC-FE08-42C7-AD30-0664977DE8F9}" type="datetimeFigureOut">
              <a:rPr lang="zh-CN" altLang="en-US" smtClean="0"/>
              <a:t>2024/11/6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98653-48A1-4EC0-B7D4-9575A845935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png"/><Relationship Id="rId3" Type="http://schemas.openxmlformats.org/officeDocument/2006/relationships/image" Target="../media/image16.svg"/><Relationship Id="rId7" Type="http://schemas.openxmlformats.org/officeDocument/2006/relationships/hyperlink" Target="mailto:sales@dptel.com" TargetMode="External"/><Relationship Id="rId12" Type="http://schemas.openxmlformats.org/officeDocument/2006/relationships/image" Target="../media/image22.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www.dptel.com/" TargetMode="External"/><Relationship Id="rId11" Type="http://schemas.openxmlformats.org/officeDocument/2006/relationships/image" Target="../media/image21.png"/><Relationship Id="rId5" Type="http://schemas.openxmlformats.org/officeDocument/2006/relationships/image" Target="../media/image18.svg"/><Relationship Id="rId10" Type="http://schemas.openxmlformats.org/officeDocument/2006/relationships/image" Target="../media/image20.svg"/><Relationship Id="rId4" Type="http://schemas.openxmlformats.org/officeDocument/2006/relationships/image" Target="../media/image17.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E:\雪君工作文件\公司其他资料与素材\大普通信ppt\新封面.jpg新封面"/>
          <p:cNvPicPr>
            <a:picLocks noChangeAspect="1"/>
          </p:cNvPicPr>
          <p:nvPr/>
        </p:nvPicPr>
        <p:blipFill>
          <a:blip r:embed="rId3"/>
          <a:srcRect/>
          <a:stretch>
            <a:fillRect/>
          </a:stretch>
        </p:blipFill>
        <p:spPr>
          <a:xfrm>
            <a:off x="318" y="318"/>
            <a:ext cx="12216130" cy="6857365"/>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160" y="477719"/>
            <a:ext cx="1446502" cy="272146"/>
          </a:xfrm>
          <a:prstGeom prst="rect">
            <a:avLst/>
          </a:prstGeom>
          <a:ln>
            <a:noFill/>
          </a:ln>
        </p:spPr>
      </p:pic>
      <p:pic>
        <p:nvPicPr>
          <p:cNvPr id="8" name="图形 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020" y="6125845"/>
            <a:ext cx="2656840" cy="401320"/>
          </a:xfrm>
          <a:prstGeom prst="rect">
            <a:avLst/>
          </a:prstGeom>
        </p:spPr>
      </p:pic>
      <p:sp>
        <p:nvSpPr>
          <p:cNvPr id="10" name="文本框 9">
            <a:extLst>
              <a:ext uri="{FF2B5EF4-FFF2-40B4-BE49-F238E27FC236}">
                <a16:creationId xmlns:a16="http://schemas.microsoft.com/office/drawing/2014/main" id="{2CDE36B1-47C8-4918-AE19-9075D8C4FA19}"/>
              </a:ext>
            </a:extLst>
          </p:cNvPr>
          <p:cNvSpPr txBox="1"/>
          <p:nvPr/>
        </p:nvSpPr>
        <p:spPr>
          <a:xfrm>
            <a:off x="691586" y="3617616"/>
            <a:ext cx="6961433" cy="646331"/>
          </a:xfrm>
          <a:prstGeom prst="rect">
            <a:avLst/>
          </a:prstGeom>
          <a:noFill/>
        </p:spPr>
        <p:txBody>
          <a:bodyPr wrap="square">
            <a:spAutoFit/>
          </a:bodyPr>
          <a:lstStyle/>
          <a:p>
            <a:r>
              <a:rPr lang="zh-CN" altLang="en-US" sz="3600" b="1" kern="1600" spc="1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sym typeface="+mn-ea"/>
              </a:rPr>
              <a:t>质量事件分析总结</a:t>
            </a:r>
            <a:r>
              <a:rPr lang="en-US" altLang="zh-CN" sz="3600" b="1" kern="1600" spc="1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sym typeface="+mn-ea"/>
              </a:rPr>
              <a:t>—1pager</a:t>
            </a:r>
            <a:endParaRPr lang="zh-CN" altLang="en-US" sz="3600" b="1" kern="1600" spc="100" dirty="0">
              <a:solidFill>
                <a:schemeClr val="bg1"/>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133949" y="186576"/>
            <a:ext cx="7463819" cy="4603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kern="1600" spc="100" dirty="0">
                <a:solidFill>
                  <a:prstClr val="white"/>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sym typeface="+mn-ea"/>
              </a:rPr>
              <a:t>重点问题</a:t>
            </a:r>
            <a:r>
              <a:rPr kumimoji="0" lang="en-US" altLang="zh-CN" sz="2400" b="1" i="0" u="none" strike="noStrike" kern="1600" cap="none" spc="10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cs"/>
                <a:sym typeface="+mn-ea"/>
              </a:rPr>
              <a:t>/</a:t>
            </a:r>
            <a:r>
              <a:rPr kumimoji="0" lang="zh-CN" altLang="en-US" sz="2400" b="1" i="0" u="none" strike="noStrike" kern="1600" cap="none" spc="10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cs"/>
                <a:sym typeface="+mn-ea"/>
              </a:rPr>
              <a:t>重大</a:t>
            </a:r>
            <a:r>
              <a:rPr lang="zh-CN" altLang="en-US" sz="2400" b="1" kern="1600" spc="100" dirty="0">
                <a:solidFill>
                  <a:prstClr val="white"/>
                </a:solidFill>
                <a:effectLst>
                  <a:outerShdw blurRad="38100" dist="38100" dir="2700000" algn="tl">
                    <a:srgbClr val="000000">
                      <a:alpha val="43137"/>
                    </a:srgbClr>
                  </a:outerShdw>
                </a:effectLst>
                <a:latin typeface="思源黑体 Medium" panose="020B0600000000000000" pitchFamily="34" charset="-122"/>
                <a:ea typeface="思源黑体 Medium" panose="020B0600000000000000" pitchFamily="34" charset="-122"/>
                <a:sym typeface="+mn-ea"/>
              </a:rPr>
              <a:t>事件</a:t>
            </a:r>
            <a:r>
              <a:rPr kumimoji="0" lang="zh-CN" altLang="en-US" sz="2400" b="1" i="0" u="none" strike="noStrike" kern="1600" cap="none" spc="10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cs"/>
                <a:sym typeface="+mn-ea"/>
              </a:rPr>
              <a:t>（进行中）</a:t>
            </a:r>
            <a:r>
              <a:rPr kumimoji="0" lang="en-US" altLang="zh-CN" sz="2400" b="1" i="0" u="none" strike="noStrike" kern="1600" cap="none" spc="10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cs"/>
                <a:sym typeface="+mn-ea"/>
              </a:rPr>
              <a:t>—2pager</a:t>
            </a:r>
            <a:endParaRPr kumimoji="0" lang="zh-CN" altLang="en-US" sz="2400" b="1" i="0" u="none" strike="noStrike" kern="1600" cap="none" spc="100" normalizeH="0" baseline="0" noProof="0" dirty="0">
              <a:ln>
                <a:noFill/>
              </a:ln>
              <a:solidFill>
                <a:prstClr val="white"/>
              </a:solidFill>
              <a:effectLst>
                <a:outerShdw blurRad="38100" dist="38100" dir="2700000" algn="tl">
                  <a:srgbClr val="000000">
                    <a:alpha val="43137"/>
                  </a:srgbClr>
                </a:outerShdw>
              </a:effectLst>
              <a:uLnTx/>
              <a:uFillTx/>
              <a:latin typeface="思源黑体 Medium" panose="020B0600000000000000" pitchFamily="34" charset="-122"/>
              <a:ea typeface="思源黑体 Medium" panose="020B0600000000000000" pitchFamily="34" charset="-122"/>
              <a:cs typeface="+mn-cs"/>
            </a:endParaRPr>
          </a:p>
        </p:txBody>
      </p:sp>
      <p:graphicFrame>
        <p:nvGraphicFramePr>
          <p:cNvPr id="24" name="表格 1">
            <a:extLst>
              <a:ext uri="{FF2B5EF4-FFF2-40B4-BE49-F238E27FC236}">
                <a16:creationId xmlns:a16="http://schemas.microsoft.com/office/drawing/2014/main" id="{B12B0707-A54F-46C2-9AC3-D6F03C686F45}"/>
              </a:ext>
            </a:extLst>
          </p:cNvPr>
          <p:cNvGraphicFramePr>
            <a:graphicFrameLocks noGrp="1"/>
          </p:cNvGraphicFramePr>
          <p:nvPr>
            <p:extLst>
              <p:ext uri="{D42A27DB-BD31-4B8C-83A1-F6EECF244321}">
                <p14:modId xmlns:p14="http://schemas.microsoft.com/office/powerpoint/2010/main" val="1982842440"/>
              </p:ext>
            </p:extLst>
          </p:nvPr>
        </p:nvGraphicFramePr>
        <p:xfrm>
          <a:off x="48227" y="911218"/>
          <a:ext cx="12143774" cy="6167021"/>
        </p:xfrm>
        <a:graphic>
          <a:graphicData uri="http://schemas.openxmlformats.org/drawingml/2006/table">
            <a:tbl>
              <a:tblPr firstRow="1" bandRow="1"/>
              <a:tblGrid>
                <a:gridCol w="1502781">
                  <a:extLst>
                    <a:ext uri="{9D8B030D-6E8A-4147-A177-3AD203B41FA5}">
                      <a16:colId xmlns:a16="http://schemas.microsoft.com/office/drawing/2014/main" val="20000"/>
                    </a:ext>
                  </a:extLst>
                </a:gridCol>
                <a:gridCol w="1533162">
                  <a:extLst>
                    <a:ext uri="{9D8B030D-6E8A-4147-A177-3AD203B41FA5}">
                      <a16:colId xmlns:a16="http://schemas.microsoft.com/office/drawing/2014/main" val="20001"/>
                    </a:ext>
                  </a:extLst>
                </a:gridCol>
                <a:gridCol w="6288326">
                  <a:extLst>
                    <a:ext uri="{9D8B030D-6E8A-4147-A177-3AD203B41FA5}">
                      <a16:colId xmlns:a16="http://schemas.microsoft.com/office/drawing/2014/main" val="20002"/>
                    </a:ext>
                  </a:extLst>
                </a:gridCol>
                <a:gridCol w="214236">
                  <a:extLst>
                    <a:ext uri="{9D8B030D-6E8A-4147-A177-3AD203B41FA5}">
                      <a16:colId xmlns:a16="http://schemas.microsoft.com/office/drawing/2014/main" val="20003"/>
                    </a:ext>
                  </a:extLst>
                </a:gridCol>
                <a:gridCol w="2605269">
                  <a:extLst>
                    <a:ext uri="{9D8B030D-6E8A-4147-A177-3AD203B41FA5}">
                      <a16:colId xmlns:a16="http://schemas.microsoft.com/office/drawing/2014/main" val="20004"/>
                    </a:ext>
                  </a:extLst>
                </a:gridCol>
              </a:tblGrid>
              <a:tr h="554524">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Site</a:t>
                      </a:r>
                      <a:r>
                        <a:rPr kumimoji="0" lang="zh-CN" altLang="en-US"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地点</a:t>
                      </a:r>
                      <a:endParaRPr kumimoji="0" lang="en-US" altLang="zh-CN"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生产</a:t>
                      </a:r>
                      <a:r>
                        <a:rPr kumimoji="0" lang="en-US" altLang="zh-CN"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1</a:t>
                      </a:r>
                      <a:r>
                        <a:rPr kumimoji="0" lang="zh-CN" altLang="en-US"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a:t>
                      </a:r>
                      <a:r>
                        <a:rPr kumimoji="0" lang="en-US" altLang="zh-CN"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2</a:t>
                      </a:r>
                      <a:r>
                        <a:rPr kumimoji="0" lang="zh-CN" altLang="en-US"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线</a:t>
                      </a:r>
                      <a:endParaRPr kumimoji="0" lang="en-US" altLang="zh-CN" sz="16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Owner#</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林振宝</a:t>
                      </a:r>
                      <a:endParaRPr kumimoji="0" lang="en-US" altLang="zh-CN" sz="1200" b="0" i="0" u="none" strike="noStrike" kern="1200"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Customer/Supplier/Internal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0" i="0" u="none" strike="noStrike" kern="1200"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内部</a:t>
                      </a:r>
                      <a:endParaRPr kumimoji="0" lang="en-US" altLang="zh-CN" sz="1600" b="0" i="0" u="none" strike="noStrike" kern="1200"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200" b="1" i="0" u="sng"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External Quality Incident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2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rPr>
                        <a:t>内部质量事件</a:t>
                      </a:r>
                      <a:endParaRPr kumimoji="0" lang="en-US" altLang="zh-CN" sz="1200" b="0" i="0" u="none" strike="noStrike" cap="none" normalizeH="0" baseline="0" dirty="0">
                        <a:ln>
                          <a:noFill/>
                        </a:ln>
                        <a:solidFill>
                          <a:schemeClr val="bg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zh-CN" sz="1400" b="1" i="0" u="none" strike="noStrike" cap="none" normalizeH="0" baseline="0" dirty="0">
                        <a:ln>
                          <a:noFill/>
                        </a:ln>
                        <a:solidFill>
                          <a:srgbClr val="3333FF"/>
                        </a:solidFill>
                        <a:effectLst/>
                        <a:latin typeface="Arial" panose="020B0604020202020204" pitchFamily="34" charset="0"/>
                        <a:ea typeface="+mn-ea"/>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2E3"/>
                    </a:solidFill>
                  </a:tcPr>
                </a:tc>
                <a:extLst>
                  <a:ext uri="{0D108BD9-81ED-4DB2-BD59-A6C34878D82A}">
                    <a16:rowId xmlns:a16="http://schemas.microsoft.com/office/drawing/2014/main" val="10000"/>
                  </a:ext>
                </a:extLst>
              </a:tr>
              <a:tr h="554384">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rPr>
                        <a:t>报告日期</a:t>
                      </a:r>
                      <a:endParaRPr kumimoji="0" lang="en-US" altLang="zh-CN"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u="none"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rPr>
                        <a:t>2024/11/5</a:t>
                      </a:r>
                      <a:endParaRPr kumimoji="0" lang="en-US" altLang="zh-CN" sz="12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rPr>
                        <a:t>制造日期</a:t>
                      </a:r>
                      <a:endParaRPr kumimoji="0" lang="en-US" altLang="zh-CN"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200" b="0"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rPr>
                        <a:t>11/2</a:t>
                      </a:r>
                      <a:endParaRPr kumimoji="0" lang="zh-CN" altLang="zh-CN" sz="1200" b="0"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1"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rPr>
                        <a:t>产品名称</a:t>
                      </a:r>
                      <a:r>
                        <a:rPr kumimoji="0" lang="en-US" altLang="zh-CN" sz="1200" b="1"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rPr>
                        <a:t>/</a:t>
                      </a:r>
                      <a:r>
                        <a:rPr kumimoji="0" lang="zh-CN" altLang="en-US" sz="1200" b="1"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rPr>
                        <a:t>物料名称（料号）</a:t>
                      </a:r>
                      <a:endParaRPr kumimoji="0" lang="en-US" altLang="zh-CN" sz="1200" b="1"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u="none" strike="noStrike" kern="1200" cap="none" normalizeH="0" baseline="0" dirty="0">
                          <a:ln>
                            <a:noFill/>
                          </a:ln>
                          <a:solidFill>
                            <a:schemeClr val="dk1"/>
                          </a:solidFill>
                          <a:effectLst/>
                          <a:latin typeface="宋体" panose="02010600030101010101" pitchFamily="2" charset="-122"/>
                          <a:ea typeface="宋体" panose="02010600030101010101" pitchFamily="2" charset="-122"/>
                          <a:cs typeface="Arial" panose="020B0604020202020204" pitchFamily="34" charset="0"/>
                        </a:rPr>
                        <a:t>O22S-3704-10.00MHz</a:t>
                      </a:r>
                      <a:endParaRPr lang="zh-CN" altLang="en-US" sz="1200" b="0" kern="1200" dirty="0">
                        <a:solidFill>
                          <a:schemeClr val="dk1"/>
                        </a:solidFill>
                        <a:latin typeface="宋体" panose="02010600030101010101" pitchFamily="2" charset="-122"/>
                        <a:ea typeface="宋体" panose="02010600030101010101" pitchFamily="2" charset="-122"/>
                        <a:cs typeface="Arial" panose="020B0604020202020204"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200" b="0"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endParaRP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rPr>
                        <a:t>缺陷</a:t>
                      </a:r>
                      <a:endParaRPr kumimoji="0" lang="en-US" altLang="zh-CN" sz="1200" b="1" u="sng"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200" b="0" u="none"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rPr>
                        <a:t>转换板与大外壳缝隙大</a:t>
                      </a:r>
                      <a:endParaRPr kumimoji="0" lang="en-US" altLang="zh-CN" sz="1200" b="0" u="none" strike="noStrike" cap="none" normalizeH="0" baseline="0" dirty="0">
                        <a:ln>
                          <a:noFill/>
                        </a:ln>
                        <a:effectLst/>
                        <a:latin typeface="宋体" panose="02010600030101010101" pitchFamily="2" charset="-122"/>
                        <a:ea typeface="宋体" panose="02010600030101010101" pitchFamily="2" charset="-122"/>
                        <a:cs typeface="Arial" panose="020B060402020202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extLst>
                  <a:ext uri="{0D108BD9-81ED-4DB2-BD59-A6C34878D82A}">
                    <a16:rowId xmlns:a16="http://schemas.microsoft.com/office/drawing/2014/main" val="10001"/>
                  </a:ext>
                </a:extLst>
              </a:tr>
              <a:tr h="685000">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Problem Description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问题描述</a:t>
                      </a:r>
                      <a:endPar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eaLnBrk="1" hangingPunct="1">
                        <a:spcBef>
                          <a:spcPct val="0"/>
                        </a:spcBef>
                        <a:buFontTx/>
                        <a:buNone/>
                      </a:pPr>
                      <a:r>
                        <a:rPr kumimoji="0" lang="zh-CN" altLang="en-US" sz="900" dirty="0">
                          <a:latin typeface="宋体" panose="02010600030101010101" pitchFamily="2" charset="-122"/>
                          <a:ea typeface="宋体" panose="02010600030101010101" pitchFamily="2" charset="-122"/>
                        </a:rPr>
                        <a:t>不良内容：转换板与大外壳过炉后缝隙偏大，大外壳弹出</a:t>
                      </a:r>
                      <a:r>
                        <a:rPr kumimoji="0" lang="en-US" altLang="zh-CN" sz="900" dirty="0">
                          <a:latin typeface="宋体" panose="02010600030101010101" pitchFamily="2" charset="-122"/>
                          <a:ea typeface="宋体" panose="02010600030101010101" pitchFamily="2" charset="-122"/>
                        </a:rPr>
                        <a:t>PCB</a:t>
                      </a:r>
                      <a:r>
                        <a:rPr kumimoji="0" lang="zh-CN" altLang="en-US" sz="900" dirty="0">
                          <a:latin typeface="宋体" panose="02010600030101010101" pitchFamily="2" charset="-122"/>
                          <a:ea typeface="宋体" panose="02010600030101010101" pitchFamily="2" charset="-122"/>
                        </a:rPr>
                        <a:t>凹糟</a:t>
                      </a:r>
                      <a:endParaRPr kumimoji="0" lang="en-US" altLang="zh-CN" sz="900" dirty="0">
                        <a:latin typeface="宋体" panose="02010600030101010101" pitchFamily="2" charset="-122"/>
                        <a:ea typeface="宋体" panose="02010600030101010101" pitchFamily="2" charset="-122"/>
                      </a:endParaRPr>
                    </a:p>
                    <a:p>
                      <a:pPr eaLnBrk="1" hangingPunct="1">
                        <a:spcBef>
                          <a:spcPct val="0"/>
                        </a:spcBef>
                        <a:buFontTx/>
                        <a:buNone/>
                      </a:pPr>
                      <a:r>
                        <a:rPr kumimoji="0" lang="zh-CN" altLang="en-US" sz="900" dirty="0">
                          <a:latin typeface="宋体" panose="02010600030101010101" pitchFamily="2" charset="-122"/>
                          <a:ea typeface="宋体" panose="02010600030101010101" pitchFamily="2" charset="-122"/>
                        </a:rPr>
                        <a:t>发生状况</a:t>
                      </a:r>
                      <a:r>
                        <a:rPr kumimoji="0" lang="en-US" altLang="zh-CN" sz="900" dirty="0">
                          <a:latin typeface="宋体" panose="02010600030101010101" pitchFamily="2" charset="-122"/>
                          <a:ea typeface="宋体" panose="02010600030101010101" pitchFamily="2" charset="-122"/>
                        </a:rPr>
                        <a:t>:</a:t>
                      </a:r>
                    </a:p>
                    <a:p>
                      <a:pPr eaLnBrk="1" hangingPunct="1">
                        <a:spcBef>
                          <a:spcPct val="0"/>
                        </a:spcBef>
                        <a:buFontTx/>
                        <a:buNone/>
                      </a:pPr>
                      <a:r>
                        <a:rPr kumimoji="0" lang="en-US" altLang="zh-CN" sz="900" dirty="0">
                          <a:latin typeface="宋体" panose="02010600030101010101" pitchFamily="2" charset="-122"/>
                          <a:ea typeface="宋体" panose="02010600030101010101" pitchFamily="2" charset="-122"/>
                        </a:rPr>
                        <a:t>①</a:t>
                      </a:r>
                      <a:r>
                        <a:rPr kumimoji="0" lang="zh-CN" altLang="en-US" sz="900" dirty="0">
                          <a:latin typeface="宋体" panose="02010600030101010101" pitchFamily="2" charset="-122"/>
                          <a:ea typeface="宋体" panose="02010600030101010101" pitchFamily="2" charset="-122"/>
                        </a:rPr>
                        <a:t>发现场所：装配</a:t>
                      </a:r>
                      <a:r>
                        <a:rPr kumimoji="0" lang="en-US" altLang="zh-CN" sz="900" dirty="0">
                          <a:latin typeface="宋体" panose="02010600030101010101" pitchFamily="2" charset="-122"/>
                          <a:ea typeface="宋体" panose="02010600030101010101" pitchFamily="2" charset="-122"/>
                        </a:rPr>
                        <a:t>QC1</a:t>
                      </a:r>
                    </a:p>
                    <a:p>
                      <a:pPr eaLnBrk="1" hangingPunct="1">
                        <a:spcBef>
                          <a:spcPct val="0"/>
                        </a:spcBef>
                        <a:buFontTx/>
                        <a:buNone/>
                      </a:pPr>
                      <a:r>
                        <a:rPr kumimoji="0" lang="zh-CN" altLang="zh-CN" sz="900" dirty="0">
                          <a:latin typeface="宋体" panose="02010600030101010101" pitchFamily="2" charset="-122"/>
                          <a:ea typeface="宋体" panose="02010600030101010101" pitchFamily="2" charset="-122"/>
                        </a:rPr>
                        <a:t>②</a:t>
                      </a:r>
                      <a:r>
                        <a:rPr kumimoji="0" lang="zh-CN" altLang="en-US" sz="900" dirty="0">
                          <a:latin typeface="宋体" panose="02010600030101010101" pitchFamily="2" charset="-122"/>
                          <a:ea typeface="宋体" panose="02010600030101010101" pitchFamily="2" charset="-122"/>
                        </a:rPr>
                        <a:t>不良发现日：</a:t>
                      </a:r>
                      <a:r>
                        <a:rPr kumimoji="0" lang="en-US" altLang="zh-CN" sz="900" dirty="0">
                          <a:latin typeface="宋体" panose="02010600030101010101" pitchFamily="2" charset="-122"/>
                          <a:ea typeface="宋体" panose="02010600030101010101" pitchFamily="2" charset="-122"/>
                        </a:rPr>
                        <a:t>2024/11/22</a:t>
                      </a:r>
                    </a:p>
                    <a:p>
                      <a:pPr eaLnBrk="1" hangingPunct="1">
                        <a:spcBef>
                          <a:spcPct val="0"/>
                        </a:spcBef>
                        <a:buFontTx/>
                        <a:buNone/>
                      </a:pPr>
                      <a:r>
                        <a:rPr kumimoji="0" lang="zh-CN" altLang="en-US" sz="900" dirty="0">
                          <a:latin typeface="宋体" panose="02010600030101010101" pitchFamily="2" charset="-122"/>
                          <a:ea typeface="宋体" panose="02010600030101010101" pitchFamily="2" charset="-122"/>
                        </a:rPr>
                        <a:t>③不良率：</a:t>
                      </a:r>
                      <a:r>
                        <a:rPr kumimoji="0" lang="en-US" altLang="zh-CN" sz="900" dirty="0">
                          <a:latin typeface="宋体" panose="02010600030101010101" pitchFamily="2" charset="-122"/>
                          <a:ea typeface="宋体" panose="02010600030101010101" pitchFamily="2" charset="-122"/>
                        </a:rPr>
                        <a:t>N=1886  R=129  P=6.83%</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hMerge="1">
                  <a:txBody>
                    <a:bodyPr/>
                    <a:lstStyle/>
                    <a:p>
                      <a:endParaRPr lang="zh-CN" altLang="en-US" sz="1100" dirty="0">
                        <a:latin typeface="+mn-lt"/>
                      </a:endParaRPr>
                    </a:p>
                  </a:txBody>
                  <a:tcPr/>
                </a:tc>
                <a:tc rowSpan="6" gridSpan="2">
                  <a:txBody>
                    <a:body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rowSpan="6" hMerge="1">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endParaRPr lang="zh-CN" altLang="en-US" sz="1100" dirty="0">
                        <a:latin typeface="Arial" panose="020B0604020202020204" pitchFamily="34" charset="0"/>
                        <a:cs typeface="Arial" panose="020B060402020202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extLst>
                  <a:ext uri="{0D108BD9-81ED-4DB2-BD59-A6C34878D82A}">
                    <a16:rowId xmlns:a16="http://schemas.microsoft.com/office/drawing/2014/main" val="10002"/>
                  </a:ext>
                </a:extLst>
              </a:tr>
              <a:tr h="786401">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Cause analysis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原因分析</a:t>
                      </a:r>
                      <a:endPar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228600" lvl="0" indent="-228600" algn="l" defTabSz="914400" rtl="0" eaLnBrk="1" latinLnBrk="0" hangingPunct="1">
                        <a:buFont typeface="+mj-lt"/>
                        <a:buAutoNum type="arabicPeriod"/>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大外壳品号：</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WEN222212Y0S</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版本</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1.1</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，内尺寸要求：</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21.2*20.9±0.1mm</a:t>
                      </a:r>
                    </a:p>
                    <a:p>
                      <a:pPr marL="228600" lvl="0" indent="-228600" algn="l" defTabSz="914400" rtl="0" eaLnBrk="1" latinLnBrk="0" hangingPunct="1">
                        <a:buFont typeface="+mj-lt"/>
                        <a:buAutoNum type="arabicPeriod"/>
                      </a:pP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品号：</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PYO2522026</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宽度尺寸</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22.1±0.1mm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，凹槽</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0.95*0.6±0.1mm</a:t>
                      </a:r>
                    </a:p>
                    <a:p>
                      <a:pPr marL="228600" lvl="0" indent="-228600" algn="l" defTabSz="914400" rtl="0" eaLnBrk="1" latinLnBrk="0" hangingPunct="1">
                        <a:buFont typeface="+mj-lt"/>
                        <a:buAutoNum type="arabicPeriod"/>
                      </a:pP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放置外壳理论宽度</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20.7~21.2mm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，中心值</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20.9mm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，当大外壳内尺寸来料偏下限，</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凹槽来料宽度偏上限， 两个因素在一起就造成尺寸不匹配大外壳无法装入</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板，</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228600" lvl="0" indent="-228600" algn="l" defTabSz="914400" rtl="0" eaLnBrk="1" latinLnBrk="0" hangingPunct="1">
                        <a:buFont typeface="+mj-lt"/>
                        <a:buAutoNum type="arabicPeriod"/>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生产在组装大外壳时由于外壳与转换板凹糟尺寸偏差不大，作业员就用手把大外壳按压装入装换板点锡膏过炉，本次组装转换板有治具按压住大外壳所以外壳未弹出</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 </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凹糟，再模拟过第二次回流焊时大外壳与转换板两边锡膏重融，大外壳没有治具按就压弹出转换板凹糟产生缝隙</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hMerge="1">
                  <a:txBody>
                    <a:bodyPr/>
                    <a:lstStyle/>
                    <a:p>
                      <a:endParaRPr lang="zh-CN" altLang="en-US" sz="1100" dirty="0">
                        <a:latin typeface="+mn-lt"/>
                      </a:endParaRPr>
                    </a:p>
                  </a:txBody>
                  <a:tcPr/>
                </a:tc>
                <a:tc gridSpan="2" vMerge="1">
                  <a:txBody>
                    <a:body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hMerge="1" vMerge="1">
                  <a:txBody>
                    <a:bodyPr/>
                    <a:lstStyle/>
                    <a:p>
                      <a:endParaRPr lang="zh-CN" altLang="en-US" sz="1100" dirty="0">
                        <a:latin typeface="+mn-lt"/>
                      </a:endParaRPr>
                    </a:p>
                  </a:txBody>
                  <a:tcPr/>
                </a:tc>
                <a:extLst>
                  <a:ext uri="{0D108BD9-81ED-4DB2-BD59-A6C34878D82A}">
                    <a16:rowId xmlns:a16="http://schemas.microsoft.com/office/drawing/2014/main" val="10003"/>
                  </a:ext>
                </a:extLst>
              </a:tr>
              <a:tr h="941410">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Containment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cap="none" normalizeH="0" baseline="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围堵措施</a:t>
                      </a:r>
                      <a:endParaRPr kumimoji="0" lang="en-US" altLang="zh-CN" sz="12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模拟二次回流焊后产品全部全检外观，大外壳崩离转换板凹糟的产品全部隔离</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hMerge="1">
                  <a:txBody>
                    <a:bodyPr/>
                    <a:lstStyle/>
                    <a:p>
                      <a:endParaRPr lang="zh-CN" altLang="en-US" sz="1100" dirty="0">
                        <a:latin typeface="+mn-lt"/>
                      </a:endParaRPr>
                    </a:p>
                  </a:txBody>
                  <a:tcPr/>
                </a:tc>
                <a:tc gridSpan="2" vMerge="1">
                  <a:txBody>
                    <a:body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hMerge="1" vMerge="1">
                  <a:txBody>
                    <a:bodyPr/>
                    <a:lstStyle/>
                    <a:p>
                      <a:endParaRPr lang="zh-CN" altLang="en-US" sz="1100" dirty="0">
                        <a:latin typeface="+mn-lt"/>
                      </a:endParaRPr>
                    </a:p>
                  </a:txBody>
                  <a:tcPr/>
                </a:tc>
                <a:extLst>
                  <a:ext uri="{0D108BD9-81ED-4DB2-BD59-A6C34878D82A}">
                    <a16:rowId xmlns:a16="http://schemas.microsoft.com/office/drawing/2014/main" val="10004"/>
                  </a:ext>
                </a:extLst>
              </a:tr>
              <a:tr h="916637">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Root Cause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根本原因</a:t>
                      </a:r>
                      <a:endPar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228600" lvl="0" indent="-228600" algn="l" defTabSz="914400" rtl="0" eaLnBrk="1" latinLnBrk="0" hangingPunct="1">
                        <a:buFont typeface="+mj-lt"/>
                        <a:buAutoNum type="arabicPeriod"/>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研发物料搭配尺寸设计上的缺陷，只考虑单种物料尺寸上下限的范围，未考虑到两种物料搭配后尺寸是否能满足需求，</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228600" lvl="0" indent="-228600" algn="l" defTabSz="914400" rtl="0" eaLnBrk="1" latinLnBrk="0" hangingPunct="1">
                        <a:buFont typeface="+mj-lt"/>
                        <a:buAutoNum type="arabicPeriod"/>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作业员在组装大外壳时发现只有一点未装到位就用手把大外壳按压装入装换板点锡膏过炉、未反馈给组长或</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QE</a:t>
                      </a:r>
                      <a:r>
                        <a:rPr lang="zh-CN" altLang="en-US" sz="900" kern="1200">
                          <a:solidFill>
                            <a:schemeClr val="dk1"/>
                          </a:solidFill>
                          <a:effectLst/>
                          <a:latin typeface="宋体" panose="02010600030101010101" pitchFamily="2" charset="-122"/>
                          <a:ea typeface="宋体" panose="02010600030101010101" pitchFamily="2" charset="-122"/>
                          <a:cs typeface="Arial" panose="020B0604020202020204" pitchFamily="34" charset="0"/>
                        </a:rPr>
                        <a:t>处理，</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hMerge="1">
                  <a:txBody>
                    <a:bodyPr/>
                    <a:lstStyle/>
                    <a:p>
                      <a:endParaRPr lang="zh-CN" altLang="en-US" sz="1100" dirty="0">
                        <a:latin typeface="+mn-lt"/>
                      </a:endParaRPr>
                    </a:p>
                  </a:txBody>
                  <a:tcPr/>
                </a:tc>
                <a:tc gridSpan="2" vMerge="1">
                  <a:txBody>
                    <a:body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hMerge="1" vMerge="1">
                  <a:txBody>
                    <a:bodyPr/>
                    <a:lstStyle/>
                    <a:p>
                      <a:endParaRPr lang="zh-CN" altLang="en-US" sz="1100" dirty="0">
                        <a:latin typeface="+mn-lt"/>
                      </a:endParaRPr>
                    </a:p>
                  </a:txBody>
                  <a:tcPr/>
                </a:tc>
                <a:extLst>
                  <a:ext uri="{0D108BD9-81ED-4DB2-BD59-A6C34878D82A}">
                    <a16:rowId xmlns:a16="http://schemas.microsoft.com/office/drawing/2014/main" val="10005"/>
                  </a:ext>
                </a:extLst>
              </a:tr>
              <a:tr h="823426">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Corrective Actions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2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rPr>
                        <a:t>改进措施</a:t>
                      </a:r>
                      <a:endParaRPr kumimoji="0" lang="en-US" altLang="zh-CN" sz="1200" b="1" i="0" u="none" strike="noStrike" cap="none" normalizeH="0" baseline="0" dirty="0">
                        <a:ln>
                          <a:noFill/>
                        </a:ln>
                        <a:solidFill>
                          <a:srgbClr val="000000"/>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涉及两种物料搭配尺寸要求时，（</a:t>
                      </a:r>
                      <a:r>
                        <a:rPr lang="zh-CN" altLang="en-US" sz="900" kern="1200" dirty="0">
                          <a:solidFill>
                            <a:srgbClr val="FF0000"/>
                          </a:solidFill>
                          <a:effectLst/>
                          <a:latin typeface="宋体" panose="02010600030101010101" pitchFamily="2" charset="-122"/>
                          <a:ea typeface="宋体" panose="02010600030101010101" pitchFamily="2" charset="-122"/>
                          <a:cs typeface="Arial" panose="020B0604020202020204" pitchFamily="34" charset="0"/>
                        </a:rPr>
                        <a:t>新产品上线评审通用</a:t>
                      </a:r>
                      <a:r>
                        <a:rPr lang="en-US" altLang="zh-CN" sz="900" kern="1200" dirty="0">
                          <a:solidFill>
                            <a:srgbClr val="FF0000"/>
                          </a:solidFill>
                          <a:effectLst/>
                          <a:latin typeface="宋体" panose="02010600030101010101" pitchFamily="2" charset="-122"/>
                          <a:ea typeface="宋体" panose="02010600030101010101" pitchFamily="2" charset="-122"/>
                          <a:cs typeface="Arial" panose="020B0604020202020204" pitchFamily="34" charset="0"/>
                        </a:rPr>
                        <a:t>Check</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）表中增加评审要求</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228600" lvl="0" indent="-228600" algn="l" defTabSz="914400" rtl="0" eaLnBrk="1" latinLnBrk="0" hangingPunct="1">
                        <a:buFont typeface="+mj-lt"/>
                        <a:buAutoNum type="arabicPeriod"/>
                      </a:pP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PCB</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品号：</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PYO2522026</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4</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个凹槽深度</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0.6±0.1mm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公差精度要提高，建议做到</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0.6+0.1mm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，只做单边公差（和工程师确认尺寸更改要求）</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228600" lvl="0" indent="-228600" algn="l" defTabSz="914400" rtl="0" eaLnBrk="1" latinLnBrk="0" hangingPunct="1">
                        <a:buFont typeface="+mj-lt"/>
                        <a:buAutoNum type="arabicPeriod"/>
                      </a:pP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WEN222212Y0S</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版本</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1.1</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宽度内尺寸建议改为</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21+0.05mm</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，只做单边公差，其它尺寸受内尺寸修改影响的应同步做相应修改</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p>
                      <a:pPr marL="228600" lvl="0" indent="-228600" algn="l" defTabSz="914400" rtl="0" eaLnBrk="1" latinLnBrk="0" hangingPunct="1">
                        <a:buFont typeface="+mj-lt"/>
                        <a:buAutoNum type="arabicPeriod"/>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宣导作业员在操作过程中只要发现异常与正常组装不一致时就及时反馈到组长、</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QE</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确认分析原因， </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hMerge="1">
                  <a:txBody>
                    <a:bodyPr/>
                    <a:lstStyle/>
                    <a:p>
                      <a:endParaRPr lang="zh-CN" altLang="en-US" sz="1100" dirty="0">
                        <a:latin typeface="+mn-lt"/>
                      </a:endParaRPr>
                    </a:p>
                  </a:txBody>
                  <a:tcPr/>
                </a:tc>
                <a:tc gridSpan="2" vMerge="1">
                  <a:txBody>
                    <a:body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lang="en-US"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40000"/>
                      </a:srgbClr>
                    </a:solidFill>
                  </a:tcPr>
                </a:tc>
                <a:tc hMerge="1" vMerge="1">
                  <a:txBody>
                    <a:bodyPr/>
                    <a:lstStyle/>
                    <a:p>
                      <a:endParaRPr lang="zh-CN" altLang="en-US" sz="1100" dirty="0">
                        <a:latin typeface="+mn-lt"/>
                      </a:endParaRPr>
                    </a:p>
                  </a:txBody>
                  <a:tcPr/>
                </a:tc>
                <a:extLst>
                  <a:ext uri="{0D108BD9-81ED-4DB2-BD59-A6C34878D82A}">
                    <a16:rowId xmlns:a16="http://schemas.microsoft.com/office/drawing/2014/main" val="10006"/>
                  </a:ext>
                </a:extLst>
              </a:tr>
              <a:tr h="685000">
                <a:tc>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Risk/Claim/Help Needed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风险</a:t>
                      </a: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索赔</a:t>
                      </a:r>
                      <a:r>
                        <a:rPr kumimoji="0" lang="en-US" altLang="zh-CN"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zh-CN"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帮助</a:t>
                      </a:r>
                      <a:endParaRPr kumimoji="0" lang="en-US" altLang="en-US" sz="12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gridSpan="2">
                  <a:txBody>
                    <a:bodyPr/>
                    <a:lstStyle>
                      <a:lvl1pPr marL="0" algn="l" defTabSz="914400" rtl="0" eaLnBrk="1" latinLnBrk="0" hangingPunct="1">
                        <a:defRPr sz="1800" kern="1200">
                          <a:solidFill>
                            <a:schemeClr val="dk1"/>
                          </a:solidFill>
                          <a:latin typeface="Arial"/>
                          <a:ea typeface="Adobe 명조 Std Acro M"/>
                          <a:cs typeface="Adobe 명조 Std Acro M"/>
                        </a:defRPr>
                      </a:lvl1pPr>
                      <a:lvl2pPr marL="457200" algn="l" defTabSz="914400" rtl="0" eaLnBrk="1" latinLnBrk="0" hangingPunct="1">
                        <a:defRPr sz="1800" kern="1200">
                          <a:solidFill>
                            <a:schemeClr val="dk1"/>
                          </a:solidFill>
                          <a:latin typeface="Arial"/>
                          <a:ea typeface="Adobe 명조 Std Acro M"/>
                          <a:cs typeface="Adobe 명조 Std Acro M"/>
                        </a:defRPr>
                      </a:lvl2pPr>
                      <a:lvl3pPr marL="914400" algn="l" defTabSz="914400" rtl="0" eaLnBrk="1" latinLnBrk="0" hangingPunct="1">
                        <a:defRPr sz="1800" kern="1200">
                          <a:solidFill>
                            <a:schemeClr val="dk1"/>
                          </a:solidFill>
                          <a:latin typeface="Arial"/>
                          <a:ea typeface="Adobe 명조 Std Acro M"/>
                          <a:cs typeface="Adobe 명조 Std Acro M"/>
                        </a:defRPr>
                      </a:lvl3pPr>
                      <a:lvl4pPr marL="1371600" algn="l" defTabSz="914400" rtl="0" eaLnBrk="1" latinLnBrk="0" hangingPunct="1">
                        <a:defRPr sz="1800" kern="1200">
                          <a:solidFill>
                            <a:schemeClr val="dk1"/>
                          </a:solidFill>
                          <a:latin typeface="Arial"/>
                          <a:ea typeface="Adobe 명조 Std Acro M"/>
                          <a:cs typeface="Adobe 명조 Std Acro M"/>
                        </a:defRPr>
                      </a:lvl4pPr>
                      <a:lvl5pPr marL="1828800" algn="l" defTabSz="914400" rtl="0" eaLnBrk="1" latinLnBrk="0" hangingPunct="1">
                        <a:defRPr sz="1800" kern="1200">
                          <a:solidFill>
                            <a:schemeClr val="dk1"/>
                          </a:solidFill>
                          <a:latin typeface="Arial"/>
                          <a:ea typeface="Adobe 명조 Std Acro M"/>
                          <a:cs typeface="Adobe 명조 Std Acro M"/>
                        </a:defRPr>
                      </a:lvl5pPr>
                      <a:lvl6pPr marL="2286000" algn="l" defTabSz="914400" rtl="0" eaLnBrk="1" latinLnBrk="0" hangingPunct="1">
                        <a:defRPr sz="1800" kern="1200">
                          <a:solidFill>
                            <a:schemeClr val="dk1"/>
                          </a:solidFill>
                          <a:latin typeface="Arial"/>
                          <a:ea typeface="Adobe 명조 Std Acro M"/>
                          <a:cs typeface="Adobe 명조 Std Acro M"/>
                        </a:defRPr>
                      </a:lvl6pPr>
                      <a:lvl7pPr marL="2743200" algn="l" defTabSz="914400" rtl="0" eaLnBrk="1" latinLnBrk="0" hangingPunct="1">
                        <a:defRPr sz="1800" kern="1200">
                          <a:solidFill>
                            <a:schemeClr val="dk1"/>
                          </a:solidFill>
                          <a:latin typeface="Arial"/>
                          <a:ea typeface="Adobe 명조 Std Acro M"/>
                          <a:cs typeface="Adobe 명조 Std Acro M"/>
                        </a:defRPr>
                      </a:lvl7pPr>
                      <a:lvl8pPr marL="3200400" algn="l" defTabSz="914400" rtl="0" eaLnBrk="1" latinLnBrk="0" hangingPunct="1">
                        <a:defRPr sz="1800" kern="1200">
                          <a:solidFill>
                            <a:schemeClr val="dk1"/>
                          </a:solidFill>
                          <a:latin typeface="Arial"/>
                          <a:ea typeface="Adobe 명조 Std Acro M"/>
                          <a:cs typeface="Adobe 명조 Std Acro M"/>
                        </a:defRPr>
                      </a:lvl8pPr>
                      <a:lvl9pPr marL="3657600" algn="l" defTabSz="914400" rtl="0" eaLnBrk="1" latinLnBrk="0" hangingPunct="1">
                        <a:defRPr sz="1800" kern="1200">
                          <a:solidFill>
                            <a:schemeClr val="dk1"/>
                          </a:solidFill>
                          <a:latin typeface="Arial"/>
                          <a:ea typeface="Adobe 명조 Std Acro M"/>
                          <a:cs typeface="Adobe 명조 Std Acro M"/>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外观全检不良能拦截在调式</a:t>
                      </a:r>
                      <a:r>
                        <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QC1</a:t>
                      </a:r>
                      <a:r>
                        <a:rPr lang="zh-CN" altLang="en-US"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rPr>
                        <a:t>工序，</a:t>
                      </a:r>
                      <a:endParaRPr lang="en-US" altLang="zh-CN" sz="900" kern="1200" dirty="0">
                        <a:solidFill>
                          <a:schemeClr val="dk1"/>
                        </a:solidFill>
                        <a:effectLst/>
                        <a:latin typeface="宋体" panose="02010600030101010101" pitchFamily="2" charset="-122"/>
                        <a:ea typeface="宋体" panose="02010600030101010101" pitchFamily="2" charset="-122"/>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BE0E3">
                        <a:tint val="20000"/>
                      </a:srgbClr>
                    </a:solidFill>
                  </a:tcPr>
                </a:tc>
                <a:tc hMerge="1">
                  <a:txBody>
                    <a:bodyPr/>
                    <a:lstStyle/>
                    <a:p>
                      <a:endParaRPr lang="zh-CN" altLang="en-US" sz="1100" dirty="0">
                        <a:latin typeface="+mn-lt"/>
                      </a:endParaRPr>
                    </a:p>
                  </a:txBody>
                  <a:tcPr/>
                </a:tc>
                <a:tc gridSpan="2" vMerge="1">
                  <a:txBody>
                    <a:bodyPr/>
                    <a:lstStyle/>
                    <a:p>
                      <a:pPr marL="342900" indent="-342900">
                        <a:buNone/>
                      </a:pPr>
                      <a:endParaRPr lang="en-US" sz="9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BE0E3">
                        <a:tint val="20000"/>
                      </a:srgbClr>
                    </a:solidFill>
                  </a:tcPr>
                </a:tc>
                <a:tc hMerge="1" vMerge="1">
                  <a:txBody>
                    <a:bodyPr/>
                    <a:lstStyle/>
                    <a:p>
                      <a:endParaRPr lang="zh-CN" altLang="en-US" sz="1100" dirty="0">
                        <a:latin typeface="+mn-lt"/>
                      </a:endParaRPr>
                    </a:p>
                  </a:txBody>
                  <a:tcPr/>
                </a:tc>
                <a:extLst>
                  <a:ext uri="{0D108BD9-81ED-4DB2-BD59-A6C34878D82A}">
                    <a16:rowId xmlns:a16="http://schemas.microsoft.com/office/drawing/2014/main" val="10007"/>
                  </a:ext>
                </a:extLst>
              </a:tr>
            </a:tbl>
          </a:graphicData>
        </a:graphic>
      </p:graphicFrame>
      <p:pic>
        <p:nvPicPr>
          <p:cNvPr id="6" name="图片 5">
            <a:extLst>
              <a:ext uri="{FF2B5EF4-FFF2-40B4-BE49-F238E27FC236}">
                <a16:creationId xmlns:a16="http://schemas.microsoft.com/office/drawing/2014/main" id="{3A3BA627-5E55-240D-38D4-94E0434BC8BD}"/>
              </a:ext>
            </a:extLst>
          </p:cNvPr>
          <p:cNvPicPr>
            <a:picLocks noChangeAspect="1"/>
          </p:cNvPicPr>
          <p:nvPr/>
        </p:nvPicPr>
        <p:blipFill>
          <a:blip r:embed="rId3"/>
          <a:stretch>
            <a:fillRect/>
          </a:stretch>
        </p:blipFill>
        <p:spPr>
          <a:xfrm>
            <a:off x="9451732" y="2072420"/>
            <a:ext cx="2171699" cy="1075226"/>
          </a:xfrm>
          <a:prstGeom prst="rect">
            <a:avLst/>
          </a:prstGeom>
        </p:spPr>
      </p:pic>
      <p:pic>
        <p:nvPicPr>
          <p:cNvPr id="8" name="图片 7">
            <a:extLst>
              <a:ext uri="{FF2B5EF4-FFF2-40B4-BE49-F238E27FC236}">
                <a16:creationId xmlns:a16="http://schemas.microsoft.com/office/drawing/2014/main" id="{7676A887-6289-9E1F-B311-D6DBEFEE1F3B}"/>
              </a:ext>
            </a:extLst>
          </p:cNvPr>
          <p:cNvPicPr>
            <a:picLocks noChangeAspect="1"/>
          </p:cNvPicPr>
          <p:nvPr/>
        </p:nvPicPr>
        <p:blipFill>
          <a:blip r:embed="rId4"/>
          <a:stretch>
            <a:fillRect/>
          </a:stretch>
        </p:blipFill>
        <p:spPr>
          <a:xfrm>
            <a:off x="9451732" y="3232006"/>
            <a:ext cx="2171700" cy="1322409"/>
          </a:xfrm>
          <a:prstGeom prst="rect">
            <a:avLst/>
          </a:prstGeom>
        </p:spPr>
      </p:pic>
      <p:pic>
        <p:nvPicPr>
          <p:cNvPr id="3" name="图片 2">
            <a:extLst>
              <a:ext uri="{FF2B5EF4-FFF2-40B4-BE49-F238E27FC236}">
                <a16:creationId xmlns:a16="http://schemas.microsoft.com/office/drawing/2014/main" id="{C912C667-4F24-DBC3-125B-EC2CC38DD7D6}"/>
              </a:ext>
            </a:extLst>
          </p:cNvPr>
          <p:cNvPicPr>
            <a:picLocks noChangeAspect="1"/>
          </p:cNvPicPr>
          <p:nvPr/>
        </p:nvPicPr>
        <p:blipFill>
          <a:blip r:embed="rId5"/>
          <a:stretch>
            <a:fillRect/>
          </a:stretch>
        </p:blipFill>
        <p:spPr>
          <a:xfrm>
            <a:off x="9451731" y="4638775"/>
            <a:ext cx="2171700" cy="1075226"/>
          </a:xfrm>
          <a:prstGeom prst="rect">
            <a:avLst/>
          </a:prstGeom>
        </p:spPr>
      </p:pic>
      <p:pic>
        <p:nvPicPr>
          <p:cNvPr id="5" name="图片 4">
            <a:extLst>
              <a:ext uri="{FF2B5EF4-FFF2-40B4-BE49-F238E27FC236}">
                <a16:creationId xmlns:a16="http://schemas.microsoft.com/office/drawing/2014/main" id="{87D39FC2-43D5-53BA-0BDB-27886F6BAB99}"/>
              </a:ext>
            </a:extLst>
          </p:cNvPr>
          <p:cNvPicPr>
            <a:picLocks noChangeAspect="1"/>
          </p:cNvPicPr>
          <p:nvPr/>
        </p:nvPicPr>
        <p:blipFill>
          <a:blip r:embed="rId6"/>
          <a:stretch>
            <a:fillRect/>
          </a:stretch>
        </p:blipFill>
        <p:spPr>
          <a:xfrm>
            <a:off x="9451731" y="5824803"/>
            <a:ext cx="2233246" cy="1142633"/>
          </a:xfrm>
          <a:prstGeom prst="rect">
            <a:avLst/>
          </a:prstGeom>
        </p:spPr>
      </p:pic>
    </p:spTree>
    <p:extLst>
      <p:ext uri="{BB962C8B-B14F-4D97-AF65-F5344CB8AC3E}">
        <p14:creationId xmlns:p14="http://schemas.microsoft.com/office/powerpoint/2010/main" val="2715089457"/>
      </p:ext>
    </p:extLst>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864" y="373542"/>
            <a:ext cx="10338889" cy="6881720"/>
          </a:xfrm>
          <a:prstGeom prst="rect">
            <a:avLst/>
          </a:prstGeom>
        </p:spPr>
      </p:pic>
      <p:pic>
        <p:nvPicPr>
          <p:cNvPr id="5" name="图形 1"/>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96" y="3868835"/>
            <a:ext cx="12288792" cy="2989165"/>
          </a:xfrm>
          <a:prstGeom prst="rect">
            <a:avLst/>
          </a:prstGeom>
        </p:spPr>
      </p:pic>
      <p:sp>
        <p:nvSpPr>
          <p:cNvPr id="7" name="文本框 6"/>
          <p:cNvSpPr txBox="1"/>
          <p:nvPr/>
        </p:nvSpPr>
        <p:spPr>
          <a:xfrm>
            <a:off x="344560" y="5281867"/>
            <a:ext cx="7428638" cy="1198880"/>
          </a:xfrm>
          <a:prstGeom prst="rect">
            <a:avLst/>
          </a:prstGeom>
          <a:noFill/>
        </p:spPr>
        <p:txBody>
          <a:bodyPr wrap="square" rtlCol="0">
            <a:spAutoFit/>
          </a:bodyPr>
          <a:lstStyle/>
          <a:p>
            <a:pPr>
              <a:lnSpc>
                <a:spcPct val="150000"/>
              </a:lnSpc>
            </a:pPr>
            <a:r>
              <a:rPr lang="en-US" altLang="zh-CN" sz="1200" spc="200" dirty="0">
                <a:latin typeface="思源黑體 Light" panose="020B0300000000000000" pitchFamily="34" charset="-128"/>
                <a:ea typeface="思源黑體 Light" panose="020B0300000000000000" pitchFamily="34" charset="-128"/>
              </a:rPr>
              <a:t>Web</a:t>
            </a:r>
            <a:r>
              <a:rPr lang="zh-CN" altLang="en-US" sz="1200" spc="200" dirty="0">
                <a:latin typeface="思源黑體 Light" panose="020B0300000000000000" pitchFamily="34" charset="-128"/>
                <a:ea typeface="思源黑體 Light" panose="020B0300000000000000" pitchFamily="34" charset="-128"/>
              </a:rPr>
              <a:t>：</a:t>
            </a:r>
            <a:r>
              <a:rPr lang="en-US" altLang="zh-CN" sz="1200" spc="200" dirty="0">
                <a:latin typeface="思源黑體 Light" panose="020B0300000000000000" pitchFamily="34" charset="-128"/>
                <a:ea typeface="思源黑體 Light" panose="020B0300000000000000" pitchFamily="34" charset="-128"/>
                <a:hlinkClick r:id="rId6"/>
              </a:rPr>
              <a:t>www.dptel.com</a:t>
            </a:r>
            <a:r>
              <a:rPr lang="en-US" altLang="zh-CN" sz="1200" spc="200" dirty="0">
                <a:latin typeface="思源黑體 Light" panose="020B0300000000000000" pitchFamily="34" charset="-128"/>
                <a:ea typeface="思源黑體 Light" panose="020B0300000000000000" pitchFamily="34" charset="-128"/>
              </a:rPr>
              <a:t>   </a:t>
            </a:r>
          </a:p>
          <a:p>
            <a:pPr>
              <a:lnSpc>
                <a:spcPct val="150000"/>
              </a:lnSpc>
            </a:pPr>
            <a:r>
              <a:rPr lang="en-US" altLang="zh-CN" sz="1200" spc="200" dirty="0">
                <a:latin typeface="思源黑體 Light" panose="020B0300000000000000" pitchFamily="34" charset="-128"/>
                <a:ea typeface="思源黑體 Light" panose="020B0300000000000000" pitchFamily="34" charset="-128"/>
              </a:rPr>
              <a:t>E-mail</a:t>
            </a:r>
            <a:r>
              <a:rPr lang="zh-CN" altLang="en-US" sz="1200" spc="200" dirty="0">
                <a:latin typeface="思源黑體 Light" panose="020B0300000000000000" pitchFamily="34" charset="-128"/>
                <a:ea typeface="思源黑體 Light" panose="020B0300000000000000" pitchFamily="34" charset="-128"/>
              </a:rPr>
              <a:t>：</a:t>
            </a:r>
            <a:r>
              <a:rPr lang="en-US" altLang="zh-CN" sz="1200" spc="200" dirty="0">
                <a:latin typeface="思源黑體 Light" panose="020B0300000000000000" pitchFamily="34" charset="-128"/>
                <a:ea typeface="思源黑體 Light" panose="020B0300000000000000" pitchFamily="34" charset="-128"/>
                <a:hlinkClick r:id="rId7"/>
              </a:rPr>
              <a:t>sales@dptel.com</a:t>
            </a:r>
            <a:r>
              <a:rPr lang="en-US" altLang="zh-CN" sz="1200" spc="200" dirty="0">
                <a:latin typeface="思源黑體 Light" panose="020B0300000000000000" pitchFamily="34" charset="-128"/>
                <a:ea typeface="思源黑體 Light" panose="020B0300000000000000" pitchFamily="34" charset="-128"/>
              </a:rPr>
              <a:t>     </a:t>
            </a:r>
          </a:p>
          <a:p>
            <a:pPr>
              <a:lnSpc>
                <a:spcPct val="150000"/>
              </a:lnSpc>
            </a:pPr>
            <a:r>
              <a:rPr lang="en-US" altLang="zh-CN" sz="1200" spc="200" dirty="0">
                <a:latin typeface="思源黑體 Light" panose="020B0300000000000000" pitchFamily="34" charset="-128"/>
                <a:ea typeface="思源黑體 Light" panose="020B0300000000000000" pitchFamily="34" charset="-128"/>
              </a:rPr>
              <a:t>Tel</a:t>
            </a:r>
            <a:r>
              <a:rPr lang="zh-CN" altLang="en-US" sz="1200" spc="200" dirty="0">
                <a:latin typeface="思源黑體 Light" panose="020B0300000000000000" pitchFamily="34" charset="-128"/>
                <a:ea typeface="思源黑體 Light" panose="020B0300000000000000" pitchFamily="34" charset="-128"/>
              </a:rPr>
              <a:t>：</a:t>
            </a:r>
            <a:r>
              <a:rPr lang="en-US" altLang="zh-CN" sz="1200" spc="200" dirty="0">
                <a:latin typeface="思源黑體 Light" panose="020B0300000000000000" pitchFamily="34" charset="-128"/>
                <a:ea typeface="思源黑體 Light" panose="020B0300000000000000" pitchFamily="34" charset="-128"/>
              </a:rPr>
              <a:t>+86-769-88010888</a:t>
            </a:r>
          </a:p>
          <a:p>
            <a:pPr>
              <a:lnSpc>
                <a:spcPct val="150000"/>
              </a:lnSpc>
            </a:pPr>
            <a:endParaRPr lang="zh-CN" altLang="en-US" sz="1200" spc="200" dirty="0">
              <a:latin typeface="思源黑體 Light" panose="020B0300000000000000" pitchFamily="34" charset="-128"/>
              <a:ea typeface="思源黑體 Light" panose="020B0300000000000000" pitchFamily="34" charset="-128"/>
            </a:endParaRPr>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8447" y="5649558"/>
            <a:ext cx="709658" cy="709658"/>
          </a:xfrm>
          <a:prstGeom prst="rect">
            <a:avLst/>
          </a:prstGeom>
        </p:spPr>
      </p:pic>
      <p:sp>
        <p:nvSpPr>
          <p:cNvPr id="10" name="文本框 9"/>
          <p:cNvSpPr txBox="1"/>
          <p:nvPr/>
        </p:nvSpPr>
        <p:spPr>
          <a:xfrm>
            <a:off x="11086543" y="6357645"/>
            <a:ext cx="678815" cy="275590"/>
          </a:xfrm>
          <a:prstGeom prst="rect">
            <a:avLst/>
          </a:prstGeom>
          <a:noFill/>
        </p:spPr>
        <p:txBody>
          <a:bodyPr wrap="none" rtlCol="0">
            <a:spAutoFit/>
          </a:bodyPr>
          <a:lstStyle/>
          <a:p>
            <a:pPr>
              <a:lnSpc>
                <a:spcPct val="150000"/>
              </a:lnSpc>
            </a:pPr>
            <a:r>
              <a:rPr lang="en-US" altLang="zh-CN" sz="800" spc="200" dirty="0">
                <a:solidFill>
                  <a:schemeClr val="bg1"/>
                </a:solidFill>
                <a:latin typeface="思源黑體 Light" panose="020B0300000000000000" pitchFamily="34" charset="-128"/>
                <a:ea typeface="思源黑體 Light" panose="020B0300000000000000" pitchFamily="34" charset="-128"/>
              </a:rPr>
              <a:t>Wechat</a:t>
            </a:r>
          </a:p>
        </p:txBody>
      </p:sp>
      <p:pic>
        <p:nvPicPr>
          <p:cNvPr id="9" name="图形 8"/>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8722" y="3294144"/>
            <a:ext cx="1688188" cy="255050"/>
          </a:xfrm>
          <a:prstGeom prst="rect">
            <a:avLst/>
          </a:prstGeom>
        </p:spPr>
      </p:pic>
      <p:pic>
        <p:nvPicPr>
          <p:cNvPr id="12" name="图形 11"/>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03900" y="3168414"/>
            <a:ext cx="2517831" cy="380392"/>
          </a:xfrm>
          <a:prstGeom prst="rect">
            <a:avLst/>
          </a:prstGeom>
        </p:spPr>
      </p:pic>
      <p:pic>
        <p:nvPicPr>
          <p:cNvPr id="1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03114" y="250188"/>
            <a:ext cx="1510212" cy="284133"/>
          </a:xfrm>
          <a:prstGeom prst="rect">
            <a:avLst/>
          </a:prstGeom>
        </p:spPr>
      </p:pic>
      <p:sp>
        <p:nvSpPr>
          <p:cNvPr id="54276" name="文本框 12"/>
          <p:cNvSpPr txBox="1">
            <a:spLocks noChangeArrowheads="1"/>
          </p:cNvSpPr>
          <p:nvPr/>
        </p:nvSpPr>
        <p:spPr bwMode="auto">
          <a:xfrm>
            <a:off x="1771015" y="2446655"/>
            <a:ext cx="1074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400" spc="100" dirty="0">
                <a:solidFill>
                  <a:srgbClr val="005B6A"/>
                </a:solidFill>
                <a:latin typeface="思源黑体 Heavy" panose="020B0A00000000000000" pitchFamily="34" charset="-122"/>
                <a:ea typeface="思源黑体 Heavy" panose="020B0A00000000000000" pitchFamily="34" charset="-122"/>
                <a:sym typeface="华文楷体" panose="02010600040101010101" pitchFamily="2" charset="-122"/>
              </a:rPr>
              <a:t>Grow together, Enjoy together, Success together！</a:t>
            </a:r>
            <a:endParaRPr lang="zh-CN" altLang="en-US" sz="2400" spc="100" dirty="0">
              <a:solidFill>
                <a:srgbClr val="005B6A"/>
              </a:solidFill>
              <a:latin typeface="思源黑体 Heavy" panose="020B0A00000000000000" pitchFamily="34" charset="-122"/>
              <a:ea typeface="思源黑体 Heavy" panose="020B0A00000000000000"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702</Words>
  <Application>Microsoft Office PowerPoint</Application>
  <PresentationFormat>宽屏</PresentationFormat>
  <Paragraphs>67</Paragraphs>
  <Slides>3</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等线</vt:lpstr>
      <vt:lpstr>等线 Light</vt:lpstr>
      <vt:lpstr>思源黑体 ExtraLight</vt:lpstr>
      <vt:lpstr>思源黑体 Heavy</vt:lpstr>
      <vt:lpstr>思源黑体 Medium</vt:lpstr>
      <vt:lpstr>思源黑體 Light</vt:lpstr>
      <vt:lpstr>宋体</vt:lpstr>
      <vt:lpstr>Arial</vt:lpstr>
      <vt:lpstr>Wingdings</vt:lpstr>
      <vt:lpstr>Office 主题​​</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wangm</dc:creator>
  <cp:lastModifiedBy>wangxj</cp:lastModifiedBy>
  <cp:revision>773</cp:revision>
  <dcterms:created xsi:type="dcterms:W3CDTF">2022-03-07T07:17:00Z</dcterms:created>
  <dcterms:modified xsi:type="dcterms:W3CDTF">2024-11-06T01:50:53Z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F58859DF49C542C9B8D72C5690855517</vt:lpwstr>
  </property>
  <property fmtid="{D5CDD505-2E9C-101B-9397-08002B2CF9AE}" pid="3" name="KSOProductBuildVer">
    <vt:lpwstr>2052-11.1.0.11405</vt:lpwstr>
  </property>
</Properties>
</file>