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4" r:id="rId2"/>
    <p:sldId id="936" r:id="rId3"/>
    <p:sldId id="962" r:id="rId4"/>
    <p:sldId id="961" r:id="rId5"/>
    <p:sldId id="959" r:id="rId6"/>
    <p:sldId id="963" r:id="rId7"/>
    <p:sldId id="937" r:id="rId8"/>
    <p:sldId id="955" r:id="rId9"/>
    <p:sldId id="938" r:id="rId10"/>
    <p:sldId id="939" r:id="rId11"/>
    <p:sldId id="964" r:id="rId12"/>
    <p:sldId id="956" r:id="rId13"/>
    <p:sldId id="957" r:id="rId14"/>
    <p:sldId id="954" r:id="rId15"/>
    <p:sldId id="951" r:id="rId16"/>
  </p:sldIdLst>
  <p:sldSz cx="9144000" cy="6858000" type="screen4x3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996" autoAdjust="0"/>
    <p:restoredTop sz="99413" autoAdjust="0"/>
  </p:normalViewPr>
  <p:slideViewPr>
    <p:cSldViewPr>
      <p:cViewPr varScale="1">
        <p:scale>
          <a:sx n="90" d="100"/>
          <a:sy n="90" d="100"/>
        </p:scale>
        <p:origin x="-17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PI\1802%20&#30005;&#27969;&#19981;&#33391;\1802&#21152;&#28909;&#31649;&#30005;&#27969;&#19981;&#33391;&#38382;&#39064;&#35760;&#24405;10-2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PI\1802%20&#30005;&#27969;&#19981;&#33391;\1802&#21152;&#28909;&#31649;&#30005;&#27969;&#19981;&#33391;&#38382;&#39064;&#35760;&#24405;10-2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PI\1802%20&#30005;&#27969;&#19981;&#33391;\1802&#21152;&#28909;&#31649;&#30005;&#27969;&#19981;&#33391;&#38382;&#39064;&#35760;&#24405;10-2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PI\1802%20&#30005;&#27969;&#19981;&#33391;\1802&#21152;&#28909;&#31649;&#30005;&#27969;&#19981;&#33391;&#38382;&#39064;&#35760;&#24405;10-2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en-US" altLang="zh-CN"/>
              <a:t>QCA</a:t>
            </a:r>
            <a:r>
              <a:rPr lang="zh-CN" altLang="en-US"/>
              <a:t>各工单电流不良率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各工单加热管不良汇总!$G$1</c:f>
              <c:strCache>
                <c:ptCount val="1"/>
                <c:pt idx="0">
                  <c:v>不良率</c:v>
                </c:pt>
              </c:strCache>
            </c:strRef>
          </c:tx>
          <c:dLbls>
            <c:dLbl>
              <c:idx val="16"/>
              <c:layout>
                <c:manualLayout>
                  <c:x val="-3.2592364474556108E-2"/>
                  <c:y val="-5.5555378810534302E-2"/>
                </c:manualLayout>
              </c:layout>
              <c:showVal val="1"/>
            </c:dLbl>
            <c:dLbl>
              <c:idx val="22"/>
              <c:layout>
                <c:manualLayout>
                  <c:x val="-2.9629422249596388E-2"/>
                  <c:y val="-6.0605867793310085E-2"/>
                </c:manualLayout>
              </c:layout>
              <c:showVal val="1"/>
            </c:dLbl>
            <c:dLbl>
              <c:idx val="27"/>
              <c:layout/>
              <c:showVal val="1"/>
            </c:dLbl>
            <c:dLbl>
              <c:idx val="31"/>
              <c:layout/>
              <c:showVal val="1"/>
            </c:dLbl>
            <c:dLbl>
              <c:idx val="37"/>
              <c:layout/>
              <c:showVal val="1"/>
            </c:dLbl>
            <c:dLbl>
              <c:idx val="39"/>
              <c:layout>
                <c:manualLayout>
                  <c:x val="-2.8147951137116566E-2"/>
                  <c:y val="-4.0403911862206952E-2"/>
                </c:manualLayout>
              </c:layout>
              <c:showVal val="1"/>
            </c:dLbl>
            <c:dLbl>
              <c:idx val="40"/>
              <c:layout>
                <c:manualLayout>
                  <c:x val="-3.555530669951569E-2"/>
                  <c:y val="4.5454400844982756E-2"/>
                </c:manualLayout>
              </c:layout>
              <c:showVal val="1"/>
            </c:dLbl>
            <c:dLbl>
              <c:idx val="41"/>
              <c:layout>
                <c:manualLayout>
                  <c:x val="-1.7777653349757845E-2"/>
                  <c:y val="-2.5252444913879242E-2"/>
                </c:manualLayout>
              </c:layout>
              <c:showVal val="1"/>
            </c:dLbl>
            <c:dLbl>
              <c:idx val="42"/>
              <c:layout>
                <c:manualLayout>
                  <c:x val="-1.7777653349757845E-2"/>
                  <c:y val="-4.5454400844982756E-2"/>
                </c:manualLayout>
              </c:layout>
              <c:showVal val="1"/>
            </c:dLbl>
            <c:dLbl>
              <c:idx val="44"/>
              <c:layout>
                <c:manualLayout>
                  <c:x val="-2.6666480024636747E-2"/>
                  <c:y val="2.0201955931103435E-2"/>
                </c:manualLayout>
              </c:layout>
              <c:showVal val="1"/>
            </c:dLbl>
            <c:dLbl>
              <c:idx val="47"/>
              <c:layout>
                <c:manualLayout>
                  <c:x val="-2.3703654450945678E-2"/>
                  <c:y val="-5.0504889827758484E-2"/>
                </c:manualLayout>
              </c:layout>
              <c:showVal val="1"/>
            </c:dLbl>
            <c:delete val="1"/>
          </c:dLbls>
          <c:cat>
            <c:strRef>
              <c:f>各工单加热管不良汇总!$D$65:$D$121</c:f>
              <c:strCache>
                <c:ptCount val="57"/>
                <c:pt idx="0">
                  <c:v>13190824408</c:v>
                </c:pt>
                <c:pt idx="1">
                  <c:v>13190824410</c:v>
                </c:pt>
                <c:pt idx="2">
                  <c:v>13190824409</c:v>
                </c:pt>
                <c:pt idx="3">
                  <c:v>13190824411</c:v>
                </c:pt>
                <c:pt idx="4">
                  <c:v>13190824412</c:v>
                </c:pt>
                <c:pt idx="5">
                  <c:v>13200105201</c:v>
                </c:pt>
                <c:pt idx="6">
                  <c:v>13200105202</c:v>
                </c:pt>
                <c:pt idx="7">
                  <c:v>13200105203</c:v>
                </c:pt>
                <c:pt idx="8">
                  <c:v>13200105205</c:v>
                </c:pt>
                <c:pt idx="9">
                  <c:v>13200105204</c:v>
                </c:pt>
                <c:pt idx="10">
                  <c:v>13200105206</c:v>
                </c:pt>
                <c:pt idx="11">
                  <c:v>13200105208</c:v>
                </c:pt>
                <c:pt idx="12">
                  <c:v>13200105209</c:v>
                </c:pt>
                <c:pt idx="13">
                  <c:v>13200105207</c:v>
                </c:pt>
                <c:pt idx="14">
                  <c:v>13200105210</c:v>
                </c:pt>
                <c:pt idx="15">
                  <c:v>13200105211</c:v>
                </c:pt>
                <c:pt idx="16">
                  <c:v>13202001052</c:v>
                </c:pt>
                <c:pt idx="17">
                  <c:v>13200305903</c:v>
                </c:pt>
                <c:pt idx="18">
                  <c:v>13200305901</c:v>
                </c:pt>
                <c:pt idx="19">
                  <c:v>13200305902</c:v>
                </c:pt>
                <c:pt idx="20">
                  <c:v>13200105212</c:v>
                </c:pt>
                <c:pt idx="21">
                  <c:v>13200305904</c:v>
                </c:pt>
                <c:pt idx="22">
                  <c:v>13200305905</c:v>
                </c:pt>
                <c:pt idx="23">
                  <c:v>13200305906</c:v>
                </c:pt>
                <c:pt idx="24">
                  <c:v>13200305908</c:v>
                </c:pt>
                <c:pt idx="25">
                  <c:v>13200305909</c:v>
                </c:pt>
                <c:pt idx="26">
                  <c:v>13200305910</c:v>
                </c:pt>
                <c:pt idx="27">
                  <c:v>13200305911</c:v>
                </c:pt>
                <c:pt idx="28">
                  <c:v>13200305912</c:v>
                </c:pt>
                <c:pt idx="29">
                  <c:v>20200529001</c:v>
                </c:pt>
                <c:pt idx="30">
                  <c:v>20200529001</c:v>
                </c:pt>
                <c:pt idx="31">
                  <c:v>13200305918</c:v>
                </c:pt>
                <c:pt idx="32">
                  <c:v>13200305916</c:v>
                </c:pt>
                <c:pt idx="33">
                  <c:v>13200305917</c:v>
                </c:pt>
                <c:pt idx="34">
                  <c:v>13200305913</c:v>
                </c:pt>
                <c:pt idx="35">
                  <c:v>13200305915</c:v>
                </c:pt>
                <c:pt idx="36">
                  <c:v>13200305914</c:v>
                </c:pt>
                <c:pt idx="37">
                  <c:v>20200727001</c:v>
                </c:pt>
                <c:pt idx="38">
                  <c:v>20200902002</c:v>
                </c:pt>
                <c:pt idx="39">
                  <c:v>11201031501</c:v>
                </c:pt>
                <c:pt idx="40">
                  <c:v>11201031502</c:v>
                </c:pt>
                <c:pt idx="41">
                  <c:v>11201031503</c:v>
                </c:pt>
                <c:pt idx="42">
                  <c:v>11201031504</c:v>
                </c:pt>
                <c:pt idx="43">
                  <c:v>11201031505</c:v>
                </c:pt>
                <c:pt idx="44">
                  <c:v>11201031506</c:v>
                </c:pt>
                <c:pt idx="45">
                  <c:v>11201031507</c:v>
                </c:pt>
                <c:pt idx="46">
                  <c:v>11201031508</c:v>
                </c:pt>
                <c:pt idx="47">
                  <c:v>11201031509</c:v>
                </c:pt>
                <c:pt idx="48">
                  <c:v>11201031510</c:v>
                </c:pt>
                <c:pt idx="49">
                  <c:v>11201031511</c:v>
                </c:pt>
                <c:pt idx="50">
                  <c:v>11202010315</c:v>
                </c:pt>
                <c:pt idx="51">
                  <c:v>11201134001</c:v>
                </c:pt>
                <c:pt idx="52">
                  <c:v>11201134002</c:v>
                </c:pt>
                <c:pt idx="53">
                  <c:v>11201134003</c:v>
                </c:pt>
                <c:pt idx="54">
                  <c:v>11201134004</c:v>
                </c:pt>
                <c:pt idx="55">
                  <c:v>11201134005</c:v>
                </c:pt>
                <c:pt idx="56">
                  <c:v>11202011340</c:v>
                </c:pt>
              </c:strCache>
            </c:strRef>
          </c:cat>
          <c:val>
            <c:numRef>
              <c:f>各工单加热管不良汇总!$G$65:$G$121</c:f>
              <c:numCache>
                <c:formatCode>0.00%</c:formatCode>
                <c:ptCount val="57"/>
                <c:pt idx="0">
                  <c:v>0</c:v>
                </c:pt>
                <c:pt idx="1">
                  <c:v>2.6514649343762432E-4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8.3402835696414019E-5</c:v>
                </c:pt>
                <c:pt idx="6">
                  <c:v>2.506265664160401E-4</c:v>
                </c:pt>
                <c:pt idx="7">
                  <c:v>1.33422281521014E-4</c:v>
                </c:pt>
                <c:pt idx="8">
                  <c:v>0</c:v>
                </c:pt>
                <c:pt idx="9">
                  <c:v>0</c:v>
                </c:pt>
                <c:pt idx="10">
                  <c:v>3.3333333333333408E-4</c:v>
                </c:pt>
                <c:pt idx="11">
                  <c:v>0</c:v>
                </c:pt>
                <c:pt idx="12">
                  <c:v>1.8248175182481818E-4</c:v>
                </c:pt>
                <c:pt idx="13">
                  <c:v>1.6722408026755925E-4</c:v>
                </c:pt>
                <c:pt idx="14">
                  <c:v>4.1237113402061863E-4</c:v>
                </c:pt>
                <c:pt idx="15">
                  <c:v>7.8448152902581704E-4</c:v>
                </c:pt>
                <c:pt idx="16">
                  <c:v>4.5882352941176534E-3</c:v>
                </c:pt>
                <c:pt idx="17">
                  <c:v>2.4564537740062531E-3</c:v>
                </c:pt>
                <c:pt idx="18">
                  <c:v>3.0341340075853503E-3</c:v>
                </c:pt>
                <c:pt idx="19">
                  <c:v>2.0000000000000052E-3</c:v>
                </c:pt>
                <c:pt idx="20">
                  <c:v>0</c:v>
                </c:pt>
                <c:pt idx="21">
                  <c:v>2.9895366218236235E-3</c:v>
                </c:pt>
                <c:pt idx="22">
                  <c:v>2.7100271002710092E-3</c:v>
                </c:pt>
                <c:pt idx="23">
                  <c:v>3.3036848792884444E-3</c:v>
                </c:pt>
                <c:pt idx="24">
                  <c:v>2.2448979591836752E-3</c:v>
                </c:pt>
                <c:pt idx="25">
                  <c:v>3.4078993358965448E-3</c:v>
                </c:pt>
                <c:pt idx="26">
                  <c:v>3.0433679939132641E-3</c:v>
                </c:pt>
                <c:pt idx="27">
                  <c:v>8.7345114767418183E-3</c:v>
                </c:pt>
                <c:pt idx="28">
                  <c:v>1.0797192729890218E-3</c:v>
                </c:pt>
                <c:pt idx="29">
                  <c:v>0</c:v>
                </c:pt>
                <c:pt idx="30">
                  <c:v>0</c:v>
                </c:pt>
                <c:pt idx="31">
                  <c:v>7.6923076923077014E-3</c:v>
                </c:pt>
                <c:pt idx="32">
                  <c:v>0</c:v>
                </c:pt>
                <c:pt idx="33">
                  <c:v>0</c:v>
                </c:pt>
                <c:pt idx="34">
                  <c:v>1.2961762799740765E-3</c:v>
                </c:pt>
                <c:pt idx="35">
                  <c:v>0</c:v>
                </c:pt>
                <c:pt idx="36">
                  <c:v>1.0742786985880909E-3</c:v>
                </c:pt>
                <c:pt idx="37">
                  <c:v>2.5999999999999999E-2</c:v>
                </c:pt>
                <c:pt idx="38">
                  <c:v>0</c:v>
                </c:pt>
                <c:pt idx="39">
                  <c:v>1.2944983818770227E-2</c:v>
                </c:pt>
                <c:pt idx="40">
                  <c:v>9.5102234902520039E-3</c:v>
                </c:pt>
                <c:pt idx="41">
                  <c:v>1.0369014943580361E-2</c:v>
                </c:pt>
                <c:pt idx="42">
                  <c:v>1.6862170087976606E-3</c:v>
                </c:pt>
                <c:pt idx="43">
                  <c:v>9.0000000000000247E-4</c:v>
                </c:pt>
                <c:pt idx="44">
                  <c:v>5.7870370370370389E-4</c:v>
                </c:pt>
                <c:pt idx="45">
                  <c:v>1.1704119850187321E-3</c:v>
                </c:pt>
                <c:pt idx="46">
                  <c:v>2.8976818545163978E-3</c:v>
                </c:pt>
                <c:pt idx="47">
                  <c:v>4.7500000000000034E-3</c:v>
                </c:pt>
                <c:pt idx="48">
                  <c:v>2.4900398406374623E-3</c:v>
                </c:pt>
                <c:pt idx="49">
                  <c:v>3.828229027962724E-3</c:v>
                </c:pt>
                <c:pt idx="50">
                  <c:v>3.3816425120772992E-3</c:v>
                </c:pt>
                <c:pt idx="51">
                  <c:v>4.6275395033860047E-3</c:v>
                </c:pt>
                <c:pt idx="52">
                  <c:v>2.2500000000000011E-3</c:v>
                </c:pt>
                <c:pt idx="53">
                  <c:v>2.8000000000000052E-3</c:v>
                </c:pt>
                <c:pt idx="54">
                  <c:v>1.2727272727272728E-3</c:v>
                </c:pt>
                <c:pt idx="55">
                  <c:v>9.8911968348170645E-4</c:v>
                </c:pt>
                <c:pt idx="56">
                  <c:v>1.8271257905832761E-3</c:v>
                </c:pt>
              </c:numCache>
            </c:numRef>
          </c:val>
        </c:ser>
        <c:marker val="1"/>
        <c:axId val="102712832"/>
        <c:axId val="102714368"/>
      </c:lineChart>
      <c:catAx>
        <c:axId val="10271283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zh-CN"/>
          </a:p>
        </c:txPr>
        <c:crossAx val="102714368"/>
        <c:crosses val="autoZero"/>
        <c:auto val="1"/>
        <c:lblAlgn val="ctr"/>
        <c:lblOffset val="100"/>
      </c:catAx>
      <c:valAx>
        <c:axId val="102714368"/>
        <c:scaling>
          <c:orientation val="minMax"/>
        </c:scaling>
        <c:axPos val="l"/>
        <c:majorGridlines/>
        <c:numFmt formatCode="0.00%" sourceLinked="1"/>
        <c:tickLblPos val="nextTo"/>
        <c:crossAx val="10271283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layout/>
    </c:title>
    <c:plotArea>
      <c:layout/>
      <c:lineChart>
        <c:grouping val="standard"/>
        <c:ser>
          <c:idx val="0"/>
          <c:order val="0"/>
          <c:tx>
            <c:v>各工单PCB投入厂商调查</c:v>
          </c:tx>
          <c:dLbls>
            <c:showVal val="1"/>
          </c:dLbls>
          <c:cat>
            <c:strRef>
              <c:f>PCB!$A$2:$A$11</c:f>
              <c:strCache>
                <c:ptCount val="10"/>
                <c:pt idx="0">
                  <c:v>13200105205</c:v>
                </c:pt>
                <c:pt idx="1">
                  <c:v>13200105204</c:v>
                </c:pt>
                <c:pt idx="2">
                  <c:v>13200105206</c:v>
                </c:pt>
                <c:pt idx="3">
                  <c:v>13200105208</c:v>
                </c:pt>
                <c:pt idx="4">
                  <c:v>13200105209</c:v>
                </c:pt>
                <c:pt idx="5">
                  <c:v>13200105207</c:v>
                </c:pt>
                <c:pt idx="6">
                  <c:v>13200105210</c:v>
                </c:pt>
                <c:pt idx="7">
                  <c:v>13200105211</c:v>
                </c:pt>
                <c:pt idx="8">
                  <c:v>13202001052</c:v>
                </c:pt>
                <c:pt idx="9">
                  <c:v>13200305903</c:v>
                </c:pt>
              </c:strCache>
            </c:strRef>
          </c:cat>
          <c:val>
            <c:numRef>
              <c:f>PCB!$D$2:$D$11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3.3333333333333403E-4</c:v>
                </c:pt>
                <c:pt idx="3">
                  <c:v>0</c:v>
                </c:pt>
                <c:pt idx="4">
                  <c:v>1.8248175182481813E-4</c:v>
                </c:pt>
                <c:pt idx="5">
                  <c:v>1.672240802675592E-4</c:v>
                </c:pt>
                <c:pt idx="6">
                  <c:v>4.1237113402061863E-4</c:v>
                </c:pt>
                <c:pt idx="7">
                  <c:v>7.8448152902581704E-4</c:v>
                </c:pt>
                <c:pt idx="8">
                  <c:v>4.5882352941176534E-3</c:v>
                </c:pt>
                <c:pt idx="9">
                  <c:v>2.4564537740062531E-3</c:v>
                </c:pt>
              </c:numCache>
            </c:numRef>
          </c:val>
        </c:ser>
        <c:marker val="1"/>
        <c:axId val="99405184"/>
        <c:axId val="99406976"/>
      </c:lineChart>
      <c:catAx>
        <c:axId val="99405184"/>
        <c:scaling>
          <c:orientation val="minMax"/>
        </c:scaling>
        <c:axPos val="b"/>
        <c:tickLblPos val="nextTo"/>
        <c:crossAx val="99406976"/>
        <c:crosses val="autoZero"/>
        <c:auto val="1"/>
        <c:lblAlgn val="ctr"/>
        <c:lblOffset val="100"/>
      </c:catAx>
      <c:valAx>
        <c:axId val="99406976"/>
        <c:scaling>
          <c:orientation val="minMax"/>
        </c:scaling>
        <c:axPos val="l"/>
        <c:majorGridlines/>
        <c:numFmt formatCode="0.00%" sourceLinked="1"/>
        <c:tickLblPos val="nextTo"/>
        <c:crossAx val="9940518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layout/>
    </c:title>
    <c:plotArea>
      <c:layout/>
      <c:lineChart>
        <c:grouping val="standard"/>
        <c:ser>
          <c:idx val="0"/>
          <c:order val="0"/>
          <c:tx>
            <c:v>加热管同一批次在不同工单不良率</c:v>
          </c:tx>
          <c:dLbls>
            <c:showVal val="1"/>
          </c:dLbls>
          <c:cat>
            <c:strRef>
              <c:f>加热管批次!$A$5:$A$11</c:f>
              <c:strCache>
                <c:ptCount val="7"/>
                <c:pt idx="0">
                  <c:v>11201031505</c:v>
                </c:pt>
                <c:pt idx="1">
                  <c:v>11201031507</c:v>
                </c:pt>
                <c:pt idx="2">
                  <c:v>11201031508</c:v>
                </c:pt>
                <c:pt idx="3">
                  <c:v>11201031509</c:v>
                </c:pt>
                <c:pt idx="4">
                  <c:v>11201031510</c:v>
                </c:pt>
                <c:pt idx="5">
                  <c:v>11201031511</c:v>
                </c:pt>
                <c:pt idx="6">
                  <c:v>11202010315</c:v>
                </c:pt>
              </c:strCache>
            </c:strRef>
          </c:cat>
          <c:val>
            <c:numRef>
              <c:f>加热管批次!$B$5:$B$11</c:f>
              <c:numCache>
                <c:formatCode>0.00%</c:formatCode>
                <c:ptCount val="7"/>
                <c:pt idx="0">
                  <c:v>9.0000000000000236E-4</c:v>
                </c:pt>
                <c:pt idx="1">
                  <c:v>1.1704119850187308E-3</c:v>
                </c:pt>
                <c:pt idx="2">
                  <c:v>2.8976818545163956E-3</c:v>
                </c:pt>
                <c:pt idx="3">
                  <c:v>4.7500000000000034E-3</c:v>
                </c:pt>
                <c:pt idx="4">
                  <c:v>2.4900398406374606E-3</c:v>
                </c:pt>
                <c:pt idx="5">
                  <c:v>3.8282290279627222E-3</c:v>
                </c:pt>
                <c:pt idx="6">
                  <c:v>3.3816425120772992E-3</c:v>
                </c:pt>
              </c:numCache>
            </c:numRef>
          </c:val>
        </c:ser>
        <c:marker val="1"/>
        <c:axId val="103171200"/>
        <c:axId val="103172736"/>
      </c:lineChart>
      <c:catAx>
        <c:axId val="103171200"/>
        <c:scaling>
          <c:orientation val="minMax"/>
        </c:scaling>
        <c:axPos val="b"/>
        <c:tickLblPos val="nextTo"/>
        <c:crossAx val="103172736"/>
        <c:crosses val="autoZero"/>
        <c:auto val="1"/>
        <c:lblAlgn val="ctr"/>
        <c:lblOffset val="100"/>
      </c:catAx>
      <c:valAx>
        <c:axId val="103172736"/>
        <c:scaling>
          <c:orientation val="minMax"/>
        </c:scaling>
        <c:axPos val="l"/>
        <c:majorGridlines/>
        <c:numFmt formatCode="0.00%" sourceLinked="1"/>
        <c:tickLblPos val="nextTo"/>
        <c:crossAx val="10317120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layout/>
    </c:title>
    <c:plotArea>
      <c:layout/>
      <c:lineChart>
        <c:grouping val="standard"/>
        <c:ser>
          <c:idx val="0"/>
          <c:order val="0"/>
          <c:tx>
            <c:v>各工单PCB投入厂商调查</c:v>
          </c:tx>
          <c:dLbls>
            <c:showVal val="1"/>
          </c:dLbls>
          <c:cat>
            <c:strRef>
              <c:f>PCB!$A$2:$A$11</c:f>
              <c:strCache>
                <c:ptCount val="10"/>
                <c:pt idx="0">
                  <c:v>13200105205</c:v>
                </c:pt>
                <c:pt idx="1">
                  <c:v>13200105204</c:v>
                </c:pt>
                <c:pt idx="2">
                  <c:v>13200105206</c:v>
                </c:pt>
                <c:pt idx="3">
                  <c:v>13200105208</c:v>
                </c:pt>
                <c:pt idx="4">
                  <c:v>13200105209</c:v>
                </c:pt>
                <c:pt idx="5">
                  <c:v>13200105207</c:v>
                </c:pt>
                <c:pt idx="6">
                  <c:v>13200105210</c:v>
                </c:pt>
                <c:pt idx="7">
                  <c:v>13200105211</c:v>
                </c:pt>
                <c:pt idx="8">
                  <c:v>13202001052</c:v>
                </c:pt>
                <c:pt idx="9">
                  <c:v>13200305903</c:v>
                </c:pt>
              </c:strCache>
            </c:strRef>
          </c:cat>
          <c:val>
            <c:numRef>
              <c:f>PCB!$D$2:$D$11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3.3333333333333414E-4</c:v>
                </c:pt>
                <c:pt idx="3">
                  <c:v>0</c:v>
                </c:pt>
                <c:pt idx="4">
                  <c:v>1.8248175182481824E-4</c:v>
                </c:pt>
                <c:pt idx="5">
                  <c:v>1.6722408026755931E-4</c:v>
                </c:pt>
                <c:pt idx="6">
                  <c:v>4.1237113402061863E-4</c:v>
                </c:pt>
                <c:pt idx="7">
                  <c:v>7.8448152902581704E-4</c:v>
                </c:pt>
                <c:pt idx="8">
                  <c:v>4.5882352941176534E-3</c:v>
                </c:pt>
                <c:pt idx="9">
                  <c:v>2.4564537740062531E-3</c:v>
                </c:pt>
              </c:numCache>
            </c:numRef>
          </c:val>
        </c:ser>
        <c:marker val="1"/>
        <c:axId val="85246720"/>
        <c:axId val="85249408"/>
      </c:lineChart>
      <c:catAx>
        <c:axId val="85246720"/>
        <c:scaling>
          <c:orientation val="minMax"/>
        </c:scaling>
        <c:axPos val="b"/>
        <c:tickLblPos val="nextTo"/>
        <c:crossAx val="85249408"/>
        <c:crosses val="autoZero"/>
        <c:auto val="1"/>
        <c:lblAlgn val="ctr"/>
        <c:lblOffset val="100"/>
      </c:catAx>
      <c:valAx>
        <c:axId val="85249408"/>
        <c:scaling>
          <c:orientation val="minMax"/>
        </c:scaling>
        <c:axPos val="l"/>
        <c:majorGridlines/>
        <c:numFmt formatCode="0.00%" sourceLinked="1"/>
        <c:tickLblPos val="nextTo"/>
        <c:crossAx val="85246720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6B0BA-9FC7-474C-AA26-B1C98E472CC0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2C32D-2C79-490B-A3C4-50949EB656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9028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3310136" cy="1035546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7584" y="3573016"/>
            <a:ext cx="2984376" cy="55091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776" y="3283367"/>
            <a:ext cx="974450" cy="8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21" y="2708920"/>
            <a:ext cx="1649726" cy="140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直接连接符 18"/>
          <p:cNvCxnSpPr/>
          <p:nvPr/>
        </p:nvCxnSpPr>
        <p:spPr>
          <a:xfrm>
            <a:off x="0" y="4149080"/>
            <a:ext cx="9108504" cy="1314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131840" y="4221088"/>
            <a:ext cx="597666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137" y="3290203"/>
            <a:ext cx="1068853" cy="82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4032" y="3293688"/>
            <a:ext cx="969960" cy="8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F:\资料库\公司资料\公司基本资料\宣传资料\大普logo\logo\中文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836712"/>
            <a:ext cx="3668518" cy="1150297"/>
          </a:xfrm>
          <a:prstGeom prst="rect">
            <a:avLst/>
          </a:prstGeom>
          <a:noFill/>
        </p:spPr>
      </p:pic>
      <p:pic>
        <p:nvPicPr>
          <p:cNvPr id="24" name="Picture 2" descr="F:\资料库\公司资料\公司基本资料\宣传资料\大普logo\logo\sync with you 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3757" y="5661248"/>
            <a:ext cx="1944587" cy="548680"/>
          </a:xfrm>
          <a:prstGeom prst="rect">
            <a:avLst/>
          </a:prstGeom>
          <a:noFill/>
        </p:spPr>
      </p:pic>
      <p:grpSp>
        <p:nvGrpSpPr>
          <p:cNvPr id="4" name="组合 37"/>
          <p:cNvGrpSpPr/>
          <p:nvPr/>
        </p:nvGrpSpPr>
        <p:grpSpPr>
          <a:xfrm>
            <a:off x="5370857" y="4365104"/>
            <a:ext cx="2801543" cy="786846"/>
            <a:chOff x="5424296" y="4442354"/>
            <a:chExt cx="2801543" cy="786846"/>
          </a:xfrm>
        </p:grpSpPr>
        <p:pic>
          <p:nvPicPr>
            <p:cNvPr id="28" name="Picture 6" descr="F:\资料库\公司资料\公司基本资料\宣传资料\产品\背景透明\T75A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24296" y="4563959"/>
              <a:ext cx="688246" cy="665241"/>
            </a:xfrm>
            <a:prstGeom prst="rect">
              <a:avLst/>
            </a:prstGeom>
            <a:noFill/>
          </p:spPr>
        </p:pic>
        <p:pic>
          <p:nvPicPr>
            <p:cNvPr id="29" name="Picture 7" descr="F:\资料库\公司资料\公司基本资料\宣传资料\产品\背景透明\CM66L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90486" y="4467150"/>
              <a:ext cx="1035353" cy="641773"/>
            </a:xfrm>
            <a:prstGeom prst="rect">
              <a:avLst/>
            </a:prstGeom>
            <a:noFill/>
          </p:spPr>
        </p:pic>
        <p:pic>
          <p:nvPicPr>
            <p:cNvPr id="30" name="Picture 8" descr="F:\资料库\公司资料\公司基本资料\宣传资料\产品\背景透明\O11S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55133" y="4442354"/>
              <a:ext cx="974450" cy="727979"/>
            </a:xfrm>
            <a:prstGeom prst="rect">
              <a:avLst/>
            </a:prstGeom>
            <a:noFill/>
          </p:spPr>
        </p:pic>
      </p:grpSp>
      <p:pic>
        <p:nvPicPr>
          <p:cNvPr id="27" name="Picture 3" descr="F:\资料库\公司资料\公司基本资料\宣传资料\产品\产品3D效果图\产品图片\T32 拷贝.gif"/>
          <p:cNvPicPr>
            <a:picLocks noChangeAspect="1" noChangeArrowheads="1"/>
          </p:cNvPicPr>
          <p:nvPr/>
        </p:nvPicPr>
        <p:blipFill>
          <a:blip r:embed="rId11" cstate="print"/>
          <a:srcRect l="5932" t="23077" r="49581" b="30769"/>
          <a:stretch>
            <a:fillRect/>
          </a:stretch>
        </p:blipFill>
        <p:spPr bwMode="auto">
          <a:xfrm>
            <a:off x="4722785" y="4571527"/>
            <a:ext cx="504056" cy="36964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 txBox="1">
            <a:spLocks/>
          </p:cNvSpPr>
          <p:nvPr userDrawn="1"/>
        </p:nvSpPr>
        <p:spPr>
          <a:xfrm>
            <a:off x="3124201" y="6524639"/>
            <a:ext cx="2895600" cy="28892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atin typeface="+mn-lt"/>
                <a:ea typeface="+mn-ea"/>
              </a:rPr>
              <a:t>Dapu  Confidential</a:t>
            </a:r>
            <a:endParaRPr lang="zh-CN" altLang="en-US" sz="1200" dirty="0">
              <a:latin typeface="+mn-lt"/>
              <a:ea typeface="+mn-ea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6524639"/>
            <a:ext cx="9144000" cy="3333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+mj-lt"/>
                <a:ea typeface="楷体" pitchFamily="49" charset="-122"/>
              </a:rPr>
              <a:t>Dapu Confidential-Do Not Distribute</a:t>
            </a:r>
            <a:endParaRPr lang="zh-CN" altLang="en-US" sz="1400" dirty="0">
              <a:solidFill>
                <a:schemeClr val="bg1"/>
              </a:solidFill>
              <a:latin typeface="+mj-lt"/>
              <a:ea typeface="楷体" pitchFamily="49" charset="-12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6" y="-26988"/>
            <a:ext cx="9180513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:\资料库\公司资料\公司基本资料\宣传资料\产品\背景透明\T75A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7526" y="118903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F:\资料库\公司资料\公司基本资料\宣传资料\产品\背景透明\CM66L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9794" y="684213"/>
            <a:ext cx="911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F:\资料库\公司资料\公司基本资料\宣传资料\产品\背景透明\O11S.gi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90" y="825500"/>
            <a:ext cx="66516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连接符 10"/>
          <p:cNvCxnSpPr/>
          <p:nvPr userDrawn="1"/>
        </p:nvCxnSpPr>
        <p:spPr>
          <a:xfrm>
            <a:off x="6" y="1268413"/>
            <a:ext cx="63722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-36513" y="1341438"/>
            <a:ext cx="5040314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7740653" y="1268413"/>
            <a:ext cx="140335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4" descr="F:\资料库\公司资料\公司基本资料\宣传资料\大普logo\logo\中文logo.gi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6319" y="6021388"/>
            <a:ext cx="19256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标题 1"/>
          <p:cNvSpPr txBox="1">
            <a:spLocks/>
          </p:cNvSpPr>
          <p:nvPr userDrawn="1"/>
        </p:nvSpPr>
        <p:spPr>
          <a:xfrm>
            <a:off x="250826" y="404813"/>
            <a:ext cx="6121400" cy="711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zh-CN" altLang="en-US" sz="3200" b="1" dirty="0">
              <a:latin typeface="华文楷体" pitchFamily="2" charset="-122"/>
              <a:ea typeface="华文楷体" pitchFamily="2" charset="-122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1B3A-7317-4DA3-95A5-2C6837866277}" type="datetimeFigureOut">
              <a:rPr lang="en-US" altLang="zh-CN"/>
              <a:pPr>
                <a:defRPr/>
              </a:pPr>
              <a:t>3/18/2021</a:t>
            </a:fld>
            <a:endParaRPr lang="en-US" altLang="zh-CN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A72F-D418-4E03-9242-714201B283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>
            <a:extLst>
              <a:ext uri="{FF2B5EF4-FFF2-40B4-BE49-F238E27FC236}">
                <a16:creationId xmlns="" xmlns:a16="http://schemas.microsoft.com/office/drawing/2014/main" id="{5576CC46-1F36-4580-83C7-A7CC1AEB52F2}"/>
              </a:ext>
            </a:extLst>
          </p:cNvPr>
          <p:cNvSpPr txBox="1">
            <a:spLocks/>
          </p:cNvSpPr>
          <p:nvPr/>
        </p:nvSpPr>
        <p:spPr>
          <a:xfrm>
            <a:off x="3124200" y="6525684"/>
            <a:ext cx="2895600" cy="28786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b="1">
                <a:solidFill>
                  <a:srgbClr val="0D0D0D"/>
                </a:solidFill>
                <a:latin typeface="Calibri" charset="0"/>
              </a:rPr>
              <a:t>Dapu  Confidential</a:t>
            </a:r>
            <a:endParaRPr lang="zh-CN" altLang="en-US" sz="1200" b="1">
              <a:solidFill>
                <a:srgbClr val="0D0D0D"/>
              </a:solidFill>
              <a:latin typeface="Calibri" charset="0"/>
            </a:endParaRPr>
          </a:p>
        </p:txBody>
      </p:sp>
      <p:cxnSp>
        <p:nvCxnSpPr>
          <p:cNvPr id="5" name="直接连接符 7">
            <a:extLst>
              <a:ext uri="{FF2B5EF4-FFF2-40B4-BE49-F238E27FC236}">
                <a16:creationId xmlns="" xmlns:a16="http://schemas.microsoft.com/office/drawing/2014/main" id="{00CC73CD-3DE7-416D-8980-65861AE6DB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597651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EFAD7E7-4A88-4CB0-B4FA-3522DD849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25685"/>
            <a:ext cx="9144000" cy="332316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0" lang="en-US" altLang="zh-CN" sz="1400">
                <a:solidFill>
                  <a:srgbClr val="FFFFFF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Dapu Confidential-Do Not Distribute</a:t>
            </a:r>
            <a:endParaRPr kumimoji="0" lang="zh-CN" altLang="en-US" sz="1400">
              <a:solidFill>
                <a:srgbClr val="FFFFFF"/>
              </a:solidFill>
              <a:latin typeface="Calibri" panose="020F0502020204030204" pitchFamily="34" charset="0"/>
              <a:ea typeface="楷体" panose="02010609060101010101" pitchFamily="49" charset="-122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FB94254E-6971-4FA8-A121-2F03C085E8E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9147175" cy="12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:\资料库\公司资料\公司基本资料\宣传资料\产品\背景透明\T75A.gif">
            <a:extLst>
              <a:ext uri="{FF2B5EF4-FFF2-40B4-BE49-F238E27FC236}">
                <a16:creationId xmlns="" xmlns:a16="http://schemas.microsoft.com/office/drawing/2014/main" id="{B4655B77-792A-43F3-982A-E53E71F3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1189567"/>
            <a:ext cx="58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:\资料库\公司资料\公司基本资料\宣传资料\产品\背景透明\CM66L.gif">
            <a:extLst>
              <a:ext uri="{FF2B5EF4-FFF2-40B4-BE49-F238E27FC236}">
                <a16:creationId xmlns="" xmlns:a16="http://schemas.microsoft.com/office/drawing/2014/main" id="{2131367E-08E5-48C5-8DD4-5F18E95B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9" y="683684"/>
            <a:ext cx="91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:\资料库\公司资料\公司基本资料\宣传资料\产品\背景透明\O11S.gif">
            <a:extLst>
              <a:ext uri="{FF2B5EF4-FFF2-40B4-BE49-F238E27FC236}">
                <a16:creationId xmlns="" xmlns:a16="http://schemas.microsoft.com/office/drawing/2014/main" id="{A22A9D04-F6BE-465F-BC59-9A79DB9FA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825500"/>
            <a:ext cx="665162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3">
            <a:extLst>
              <a:ext uri="{FF2B5EF4-FFF2-40B4-BE49-F238E27FC236}">
                <a16:creationId xmlns="" xmlns:a16="http://schemas.microsoft.com/office/drawing/2014/main" id="{CC8BB1CA-B13C-4004-A72B-FB0B9A8D45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226" y="1267884"/>
            <a:ext cx="6372225" cy="0"/>
          </a:xfrm>
          <a:prstGeom prst="line">
            <a:avLst/>
          </a:prstGeom>
          <a:noFill/>
          <a:ln w="9525">
            <a:solidFill>
              <a:srgbClr val="BE4B48"/>
            </a:solidFill>
            <a:round/>
            <a:headEnd/>
            <a:tailEnd/>
          </a:ln>
          <a:effectLst>
            <a:outerShdw dist="38100" dir="13500000" algn="b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5D2B7CD5-25D6-4D34-BB52-F3FCE49F452D}"/>
              </a:ext>
            </a:extLst>
          </p:cNvPr>
          <p:cNvCxnSpPr/>
          <p:nvPr/>
        </p:nvCxnSpPr>
        <p:spPr>
          <a:xfrm>
            <a:off x="-3174" y="1341967"/>
            <a:ext cx="504031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5">
            <a:extLst>
              <a:ext uri="{FF2B5EF4-FFF2-40B4-BE49-F238E27FC236}">
                <a16:creationId xmlns="" xmlns:a16="http://schemas.microsoft.com/office/drawing/2014/main" id="{5CCF12CE-1687-45F2-80F5-D40748688D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40650" y="1267884"/>
            <a:ext cx="1403350" cy="0"/>
          </a:xfrm>
          <a:prstGeom prst="line">
            <a:avLst/>
          </a:prstGeom>
          <a:noFill/>
          <a:ln w="9525">
            <a:solidFill>
              <a:srgbClr val="BE4B48"/>
            </a:solidFill>
            <a:round/>
            <a:headEnd/>
            <a:tailEnd/>
          </a:ln>
          <a:effectLst>
            <a:outerShdw dist="38100" dir="10800000" algn="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" name="组合 22">
            <a:extLst>
              <a:ext uri="{FF2B5EF4-FFF2-40B4-BE49-F238E27FC236}">
                <a16:creationId xmlns="" xmlns:a16="http://schemas.microsoft.com/office/drawing/2014/main" id="{B33CA472-ACB4-4D5F-8A6C-A03D4A2EDA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431801"/>
            <a:ext cx="482600" cy="385233"/>
            <a:chOff x="0" y="431800"/>
            <a:chExt cx="649288" cy="385763"/>
          </a:xfrm>
        </p:grpSpPr>
        <p:sp>
          <p:nvSpPr>
            <p:cNvPr id="15" name="五边形 6">
              <a:extLst>
                <a:ext uri="{FF2B5EF4-FFF2-40B4-BE49-F238E27FC236}">
                  <a16:creationId xmlns="" xmlns:a16="http://schemas.microsoft.com/office/drawing/2014/main" id="{901BD5AD-BA0F-4F76-B9B3-05BC04164918}"/>
                </a:ext>
              </a:extLst>
            </p:cNvPr>
            <p:cNvSpPr/>
            <p:nvPr/>
          </p:nvSpPr>
          <p:spPr>
            <a:xfrm>
              <a:off x="217853" y="431800"/>
              <a:ext cx="431435" cy="385763"/>
            </a:xfrm>
            <a:prstGeom prst="homePlate">
              <a:avLst>
                <a:gd name="adj" fmla="val 46334"/>
              </a:avLst>
            </a:prstGeom>
            <a:solidFill>
              <a:srgbClr val="C7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7AFED2F8-3C93-4ED4-8572-36D7610F0712}"/>
                </a:ext>
              </a:extLst>
            </p:cNvPr>
            <p:cNvSpPr/>
            <p:nvPr/>
          </p:nvSpPr>
          <p:spPr>
            <a:xfrm>
              <a:off x="108927" y="431800"/>
              <a:ext cx="91839" cy="385763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549386A5-DDEC-4B86-8785-DD222364843F}"/>
                </a:ext>
              </a:extLst>
            </p:cNvPr>
            <p:cNvSpPr/>
            <p:nvPr/>
          </p:nvSpPr>
          <p:spPr>
            <a:xfrm>
              <a:off x="0" y="431800"/>
              <a:ext cx="89704" cy="385763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18" name="图片 20">
            <a:extLst>
              <a:ext uri="{FF2B5EF4-FFF2-40B4-BE49-F238E27FC236}">
                <a16:creationId xmlns="" xmlns:a16="http://schemas.microsoft.com/office/drawing/2014/main" id="{4A8E7C55-5B9D-40D3-8E65-5C406635B1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6096000"/>
            <a:ext cx="1169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2159249"/>
            <a:ext cx="8424936" cy="392129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9" name="日期占位符 14">
            <a:extLst>
              <a:ext uri="{FF2B5EF4-FFF2-40B4-BE49-F238E27FC236}">
                <a16:creationId xmlns="" xmlns:a16="http://schemas.microsoft.com/office/drawing/2014/main" id="{20B0690E-7EC6-46EB-91C8-0AAC654F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6B7D8-1471-40A6-AC50-8D9DF0E5DD32}" type="datetime1">
              <a:rPr lang="zh-CN" altLang="en-US"/>
              <a:pPr>
                <a:defRPr/>
              </a:pPr>
              <a:t>2021/3/18</a:t>
            </a:fld>
            <a:endParaRPr lang="zh-CN" altLang="en-US"/>
          </a:p>
        </p:txBody>
      </p:sp>
      <p:sp>
        <p:nvSpPr>
          <p:cNvPr id="20" name="页脚占位符 15">
            <a:extLst>
              <a:ext uri="{FF2B5EF4-FFF2-40B4-BE49-F238E27FC236}">
                <a16:creationId xmlns="" xmlns:a16="http://schemas.microsoft.com/office/drawing/2014/main" id="{C93E5E9E-88F1-413B-A05A-88F48766D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" name="灯片编号占位符 16">
            <a:extLst>
              <a:ext uri="{FF2B5EF4-FFF2-40B4-BE49-F238E27FC236}">
                <a16:creationId xmlns="" xmlns:a16="http://schemas.microsoft.com/office/drawing/2014/main" id="{F0848404-CBE7-493E-8B66-D87317FB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6A47F3-BD8A-4486-AC9C-DFC2F8A9B0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5831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6120680" cy="710952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2204864"/>
            <a:ext cx="8424936" cy="39212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7" name="页脚占位符 4"/>
          <p:cNvSpPr txBox="1">
            <a:spLocks/>
          </p:cNvSpPr>
          <p:nvPr/>
        </p:nvSpPr>
        <p:spPr>
          <a:xfrm>
            <a:off x="3124200" y="6525343"/>
            <a:ext cx="2895600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Dapu  Confidential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0" dirty="0" err="1">
                <a:solidFill>
                  <a:schemeClr val="bg1"/>
                </a:solidFill>
                <a:latin typeface="+mj-lt"/>
                <a:ea typeface="楷体" pitchFamily="49" charset="-122"/>
              </a:rPr>
              <a:t>Dapu</a:t>
            </a:r>
            <a:r>
              <a:rPr lang="en-US" altLang="zh-CN" sz="1400" b="0" baseline="0" dirty="0">
                <a:solidFill>
                  <a:schemeClr val="bg1"/>
                </a:solidFill>
                <a:latin typeface="+mj-lt"/>
                <a:ea typeface="楷体" pitchFamily="49" charset="-122"/>
              </a:rPr>
              <a:t> Confidential-Do Not Distribute</a:t>
            </a:r>
            <a:endParaRPr lang="zh-CN" altLang="en-US" sz="1400" b="0" dirty="0">
              <a:solidFill>
                <a:schemeClr val="bg1"/>
              </a:solidFill>
              <a:latin typeface="+mj-lt"/>
              <a:ea typeface="楷体" pitchFamily="49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F:\资料库\公司资料\公司基本资料\宣传资料\产品\背景透明\T75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8072" y="1188568"/>
            <a:ext cx="584248" cy="584248"/>
          </a:xfrm>
          <a:prstGeom prst="rect">
            <a:avLst/>
          </a:prstGeom>
          <a:noFill/>
        </p:spPr>
      </p:pic>
      <p:pic>
        <p:nvPicPr>
          <p:cNvPr id="12" name="Picture 7" descr="F:\资料库\公司资料\公司基本资料\宣传资料\产品\背景透明\CM66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9350" y="684511"/>
            <a:ext cx="911042" cy="584248"/>
          </a:xfrm>
          <a:prstGeom prst="rect">
            <a:avLst/>
          </a:prstGeom>
          <a:noFill/>
        </p:spPr>
      </p:pic>
      <p:pic>
        <p:nvPicPr>
          <p:cNvPr id="13" name="Picture 8" descr="F:\资料库\公司资料\公司基本资料\宣传资料\产品\背景透明\O11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826184"/>
            <a:ext cx="665782" cy="514584"/>
          </a:xfrm>
          <a:prstGeom prst="rect">
            <a:avLst/>
          </a:prstGeom>
          <a:noFill/>
        </p:spPr>
      </p:pic>
      <p:cxnSp>
        <p:nvCxnSpPr>
          <p:cNvPr id="14" name="直接连接符 13"/>
          <p:cNvCxnSpPr/>
          <p:nvPr/>
        </p:nvCxnSpPr>
        <p:spPr>
          <a:xfrm>
            <a:off x="0" y="1268760"/>
            <a:ext cx="6372200" cy="0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-36512" y="1340768"/>
            <a:ext cx="504056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740352" y="1268760"/>
            <a:ext cx="1403648" cy="0"/>
          </a:xfrm>
          <a:prstGeom prst="lin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4" descr="F:\资料库\公司资料\公司基本资料\宣传资料\大普logo\logo\中文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5816" y="6021287"/>
            <a:ext cx="1926704" cy="6041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3574847"/>
            <a:ext cx="9180512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:\资料库\公司资料\公司基本资料\宣传资料\大普logo\logo\中文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08" y="1122913"/>
            <a:ext cx="3456384" cy="1083781"/>
          </a:xfrm>
          <a:prstGeom prst="rect">
            <a:avLst/>
          </a:prstGeom>
          <a:noFill/>
        </p:spPr>
      </p:pic>
      <p:pic>
        <p:nvPicPr>
          <p:cNvPr id="9" name="Picture 6" descr="F:\资料库\公司资料\公司基本资料\宣传资料\产品\背景透明\T75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2504" y="4942999"/>
            <a:ext cx="792088" cy="792088"/>
          </a:xfrm>
          <a:prstGeom prst="rect">
            <a:avLst/>
          </a:prstGeom>
          <a:noFill/>
        </p:spPr>
      </p:pic>
      <p:pic>
        <p:nvPicPr>
          <p:cNvPr id="10" name="Picture 7" descr="F:\资料库\公司资料\公司基本资料\宣传资料\产品\背景透明\CM66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560" y="4294927"/>
            <a:ext cx="1235136" cy="792088"/>
          </a:xfrm>
          <a:prstGeom prst="rect">
            <a:avLst/>
          </a:prstGeom>
          <a:noFill/>
        </p:spPr>
      </p:pic>
      <p:pic>
        <p:nvPicPr>
          <p:cNvPr id="11" name="Picture 8" descr="F:\资料库\公司资料\公司基本资料\宣传资料\产品\背景透明\O11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2386" y="4389373"/>
            <a:ext cx="902627" cy="697642"/>
          </a:xfrm>
          <a:prstGeom prst="rect">
            <a:avLst/>
          </a:prstGeom>
          <a:noFill/>
        </p:spPr>
      </p:pic>
      <p:sp>
        <p:nvSpPr>
          <p:cNvPr id="12" name="页脚占位符 4"/>
          <p:cNvSpPr txBox="1">
            <a:spLocks/>
          </p:cNvSpPr>
          <p:nvPr/>
        </p:nvSpPr>
        <p:spPr>
          <a:xfrm>
            <a:off x="3124200" y="6525343"/>
            <a:ext cx="2895600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Dapu  Confidential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0" dirty="0" err="1">
                <a:solidFill>
                  <a:schemeClr val="bg1"/>
                </a:solidFill>
                <a:latin typeface="+mj-lt"/>
                <a:ea typeface="楷体" pitchFamily="49" charset="-122"/>
              </a:rPr>
              <a:t>Dapu</a:t>
            </a:r>
            <a:r>
              <a:rPr lang="en-US" altLang="zh-CN" sz="1400" b="0" baseline="0" dirty="0">
                <a:solidFill>
                  <a:schemeClr val="bg1"/>
                </a:solidFill>
                <a:latin typeface="+mj-lt"/>
                <a:ea typeface="楷体" pitchFamily="49" charset="-122"/>
              </a:rPr>
              <a:t> Confidential-Do Not Distribute</a:t>
            </a:r>
            <a:endParaRPr lang="zh-CN" altLang="en-US" sz="1400" b="0" dirty="0">
              <a:solidFill>
                <a:schemeClr val="bg1"/>
              </a:solidFill>
              <a:latin typeface="+mj-lt"/>
              <a:ea typeface="楷体" pitchFamily="49" charset="-122"/>
            </a:endParaRPr>
          </a:p>
        </p:txBody>
      </p:sp>
      <p:pic>
        <p:nvPicPr>
          <p:cNvPr id="14" name="Picture 4" descr="F:\资料库\公司资料\公司基本资料\宣传资料\大普logo\logo\中文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038375"/>
            <a:ext cx="1872208" cy="587048"/>
          </a:xfrm>
          <a:prstGeom prst="rect">
            <a:avLst/>
          </a:prstGeom>
          <a:noFill/>
        </p:spPr>
      </p:pic>
      <p:sp>
        <p:nvSpPr>
          <p:cNvPr id="15" name="副标题 2"/>
          <p:cNvSpPr>
            <a:spLocks noGrp="1"/>
          </p:cNvSpPr>
          <p:nvPr>
            <p:ph type="subTitle" idx="1"/>
          </p:nvPr>
        </p:nvSpPr>
        <p:spPr>
          <a:xfrm>
            <a:off x="2955776" y="3933056"/>
            <a:ext cx="2984376" cy="55091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16" name="标题 1"/>
          <p:cNvSpPr>
            <a:spLocks noGrp="1"/>
          </p:cNvSpPr>
          <p:nvPr>
            <p:ph type="ctrTitle"/>
          </p:nvPr>
        </p:nvSpPr>
        <p:spPr>
          <a:xfrm>
            <a:off x="685800" y="3041526"/>
            <a:ext cx="7558608" cy="1035546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7" name="Picture 4" descr="F:\资料库\公司资料\公司基本资料\宣传资料\大普logo\logo\中文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6038850"/>
            <a:ext cx="18716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8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604" y="2357430"/>
            <a:ext cx="6034346" cy="928694"/>
          </a:xfrm>
        </p:spPr>
        <p:txBody>
          <a:bodyPr>
            <a:normAutofit/>
          </a:bodyPr>
          <a:lstStyle/>
          <a:p>
            <a:pPr marL="357188" indent="-357188" eaLnBrk="1" hangingPunct="1">
              <a:lnSpc>
                <a:spcPct val="110000"/>
              </a:lnSpc>
              <a:spcBef>
                <a:spcPts val="1800"/>
              </a:spcBef>
            </a:pPr>
            <a:r>
              <a:rPr kumimoji="0" lang="en-US" altLang="zh-CN" b="1" dirty="0" smtClean="0">
                <a:latin typeface="微软雅黑" panose="020B0503020204020204" pitchFamily="34" charset="-122"/>
                <a:ea typeface="Arial Unicode MS" pitchFamily="34" charset="-122"/>
                <a:cs typeface="Arial Unicode MS" pitchFamily="34" charset="-122"/>
              </a:rPr>
              <a:t>1802 QCA </a:t>
            </a:r>
            <a:r>
              <a:rPr kumimoji="0" lang="zh-CN" altLang="en-US" b="1" dirty="0" smtClean="0">
                <a:latin typeface="微软雅黑" panose="020B0503020204020204" pitchFamily="34" charset="-122"/>
                <a:ea typeface="Arial Unicode MS" pitchFamily="34" charset="-122"/>
                <a:cs typeface="Arial Unicode MS" pitchFamily="34" charset="-122"/>
              </a:rPr>
              <a:t>电流不良</a:t>
            </a:r>
            <a:endParaRPr kumimoji="0" lang="en-US" altLang="zh-CN" b="1" dirty="0">
              <a:latin typeface="微软雅黑" panose="020B0503020204020204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1689" name="矩形 9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9A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Calibri" pitchFamily="34" charset="0"/>
              </a:rPr>
              <a:t>Dapu Confidential-Do Not Distribute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="" xmlns:a16="http://schemas.microsoft.com/office/drawing/2014/main" id="{0EED8FF2-8E9A-4987-BB81-C755C81CD58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5947" y="4312169"/>
            <a:ext cx="442915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 smtClean="0">
                <a:latin typeface="微软雅黑" pitchFamily="34" charset="-122"/>
                <a:ea typeface="微软雅黑" pitchFamily="34" charset="-122"/>
              </a:rPr>
              <a:t>制作人</a:t>
            </a:r>
            <a:r>
              <a:rPr lang="en-US" altLang="zh-CN" b="1" kern="0" dirty="0" smtClean="0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b="1" kern="0" dirty="0" smtClean="0">
                <a:latin typeface="微软雅黑" pitchFamily="34" charset="-122"/>
                <a:ea typeface="微软雅黑" pitchFamily="34" charset="-122"/>
              </a:rPr>
              <a:t> 丁</a:t>
            </a:r>
            <a:r>
              <a:rPr lang="zh-CN" altLang="en-US" b="1" kern="0" dirty="0">
                <a:latin typeface="微软雅黑" pitchFamily="34" charset="-122"/>
                <a:ea typeface="微软雅黑" pitchFamily="34" charset="-122"/>
              </a:rPr>
              <a:t>艳洪</a:t>
            </a:r>
            <a:endParaRPr lang="en-US" altLang="zh-CN" b="1" kern="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00" b="1" kern="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00" b="1" kern="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 smtClean="0">
                <a:latin typeface="微软雅黑" pitchFamily="34" charset="-122"/>
                <a:ea typeface="微软雅黑" pitchFamily="34" charset="-122"/>
              </a:rPr>
              <a:t>日   期</a:t>
            </a:r>
            <a:r>
              <a:rPr lang="en-US" altLang="zh-CN" b="1" kern="0" dirty="0" smtClean="0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b="1" kern="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kern="0" dirty="0" smtClean="0">
                <a:latin typeface="微软雅黑" pitchFamily="34" charset="-122"/>
                <a:ea typeface="微软雅黑" pitchFamily="34" charset="-122"/>
              </a:rPr>
              <a:t>2021.1.26</a:t>
            </a:r>
            <a:endParaRPr lang="en-US" altLang="zh-CN" b="1" kern="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9" y="4374854"/>
            <a:ext cx="2019300" cy="212598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FAE7DFD4-96FF-4867-BB7E-347144CA1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44" y="1357298"/>
            <a:ext cx="8531356" cy="5104160"/>
          </a:xfrm>
          <a:prstGeom prst="rect">
            <a:avLst/>
          </a:prstGeom>
          <a:noFill/>
          <a:ln w="12700" algn="ctr">
            <a:solidFill>
              <a:schemeClr val="accent1">
                <a:lumMod val="50000"/>
              </a:schemeClr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0200" tIns="36504" rIns="70200" bIns="36504" anchor="ctr"/>
          <a:lstStyle/>
          <a:p>
            <a:pPr>
              <a:defRPr/>
            </a:pP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571472" y="1571612"/>
          <a:ext cx="6095999" cy="2673263"/>
        </p:xfrm>
        <a:graphic>
          <a:graphicData uri="http://schemas.openxmlformats.org/drawingml/2006/table">
            <a:tbl>
              <a:tblPr/>
              <a:tblGrid>
                <a:gridCol w="199941"/>
                <a:gridCol w="879743"/>
                <a:gridCol w="746449"/>
                <a:gridCol w="746449"/>
                <a:gridCol w="713566"/>
                <a:gridCol w="488305"/>
                <a:gridCol w="206607"/>
                <a:gridCol w="861971"/>
                <a:gridCol w="699796"/>
                <a:gridCol w="553172"/>
              </a:tblGrid>
              <a:tr h="13188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工单：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p10-20210122005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工单：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p10-20210122003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188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数量：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5004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数量：</a:t>
                      </a:r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5004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188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PCB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供应商：牧泰莱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PCB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供应商：景旺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18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验证工位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投入数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说明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验证工位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投入数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说明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3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改善前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热敏电阻治具</a:t>
                      </a:r>
                      <a:b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</a:b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改善后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热敏电阻治具</a:t>
                      </a:r>
                      <a:b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</a:b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改善后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25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3621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1372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92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分板后测试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分板后测试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9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晶体绑定后测试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晶体绑定后测试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8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热敏电阻焊接后测试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1-6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位：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16</a:t>
                      </a:r>
                      <a:b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</a:b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1-7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位：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21</a:t>
                      </a:r>
                      <a:b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</a:b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1-2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位：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  <a:b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</a:b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2-6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位：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热敏电阻焊接后测试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1-7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位：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  <a:b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</a:b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1-6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位：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  <a:b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</a:b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1-3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位：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8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底座焊接后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底座焊接后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8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QCA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QCA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8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不良率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不良率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8DA8261D-FADE-4FEE-BC7B-E49EDACEC3A4}"/>
              </a:ext>
            </a:extLst>
          </p:cNvPr>
          <p:cNvSpPr/>
          <p:nvPr/>
        </p:nvSpPr>
        <p:spPr>
          <a:xfrm>
            <a:off x="4775681" y="4270854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/>
              <a:t>结论</a:t>
            </a:r>
            <a:r>
              <a:rPr lang="zh-CN" altLang="en-US" sz="1200" dirty="0" smtClean="0"/>
              <a:t>：对两个治具分穴位统计，发现不良主要集中在</a:t>
            </a:r>
            <a:r>
              <a:rPr lang="en-US" altLang="zh-CN" sz="1200" dirty="0" smtClean="0"/>
              <a:t>1</a:t>
            </a:r>
            <a:r>
              <a:rPr lang="zh-CN" altLang="en-US" sz="1200" dirty="0" smtClean="0"/>
              <a:t>号治具</a:t>
            </a:r>
            <a:r>
              <a:rPr lang="en-US" altLang="zh-CN" sz="1200" dirty="0" smtClean="0"/>
              <a:t>6</a:t>
            </a:r>
            <a:r>
              <a:rPr lang="zh-CN" altLang="en-US" sz="1200" dirty="0" smtClean="0"/>
              <a:t>、</a:t>
            </a:r>
            <a:r>
              <a:rPr lang="en-US" altLang="zh-CN" sz="1200" dirty="0" smtClean="0"/>
              <a:t>7</a:t>
            </a:r>
            <a:r>
              <a:rPr lang="zh-CN" altLang="en-US" sz="1200" dirty="0" smtClean="0"/>
              <a:t>穴位。</a:t>
            </a:r>
            <a:endParaRPr lang="en-US" altLang="zh-CN" sz="1200" dirty="0" smtClean="0"/>
          </a:p>
          <a:p>
            <a:endParaRPr lang="en-US" altLang="zh-CN" sz="800" dirty="0" smtClean="0"/>
          </a:p>
          <a:p>
            <a:r>
              <a:rPr lang="zh-CN" altLang="en-US" sz="1400" b="1" dirty="0" smtClean="0"/>
              <a:t>原因</a:t>
            </a:r>
            <a:r>
              <a:rPr lang="zh-CN" altLang="en-US" sz="1200" dirty="0" smtClean="0"/>
              <a:t>：</a:t>
            </a:r>
            <a:r>
              <a:rPr lang="en-US" altLang="zh-CN" sz="1200" dirty="0" smtClean="0"/>
              <a:t> 1</a:t>
            </a:r>
            <a:r>
              <a:rPr lang="zh-CN" altLang="en-US" sz="1200" dirty="0" smtClean="0"/>
              <a:t>号治具</a:t>
            </a:r>
            <a:r>
              <a:rPr lang="en-US" altLang="zh-CN" sz="1200" dirty="0" smtClean="0"/>
              <a:t>6</a:t>
            </a:r>
            <a:r>
              <a:rPr lang="zh-CN" altLang="en-US" sz="1200" dirty="0" smtClean="0"/>
              <a:t>、</a:t>
            </a:r>
            <a:r>
              <a:rPr lang="en-US" altLang="zh-CN" sz="1200" dirty="0" smtClean="0"/>
              <a:t>7</a:t>
            </a:r>
            <a:r>
              <a:rPr lang="zh-CN" altLang="en-US" sz="1200" dirty="0" smtClean="0"/>
              <a:t>穴位有定位针，导致应力增大。</a:t>
            </a:r>
            <a:endParaRPr lang="en-US" altLang="zh-CN" sz="1400" b="1" dirty="0" smtClean="0"/>
          </a:p>
          <a:p>
            <a:endParaRPr lang="en-US" altLang="zh-CN" sz="800" b="1" dirty="0" smtClean="0"/>
          </a:p>
          <a:p>
            <a:r>
              <a:rPr lang="zh-CN" altLang="en-US" sz="1400" b="1" dirty="0" smtClean="0"/>
              <a:t>其他问题</a:t>
            </a:r>
            <a:r>
              <a:rPr lang="zh-CN" altLang="en-US" sz="1200" dirty="0" smtClean="0"/>
              <a:t>：</a:t>
            </a:r>
            <a:r>
              <a:rPr lang="en-US" altLang="zh-CN" sz="1200" dirty="0" smtClean="0"/>
              <a:t>1.</a:t>
            </a:r>
            <a:r>
              <a:rPr lang="zh-CN" altLang="en-US" sz="1200" dirty="0" smtClean="0"/>
              <a:t>治具</a:t>
            </a:r>
            <a:r>
              <a:rPr lang="en-US" altLang="zh-CN" sz="1200" dirty="0" smtClean="0"/>
              <a:t>2</a:t>
            </a:r>
            <a:r>
              <a:rPr lang="zh-CN" altLang="en-US" sz="1200" dirty="0" smtClean="0"/>
              <a:t>套，程序</a:t>
            </a:r>
            <a:r>
              <a:rPr lang="en-US" altLang="zh-CN" sz="1200" dirty="0" smtClean="0"/>
              <a:t>2</a:t>
            </a:r>
            <a:r>
              <a:rPr lang="zh-CN" altLang="en-US" sz="1200" dirty="0" smtClean="0"/>
              <a:t>个（高度不一样）</a:t>
            </a:r>
            <a:endParaRPr lang="en-US" altLang="zh-CN" sz="1200" dirty="0" smtClean="0"/>
          </a:p>
          <a:p>
            <a:r>
              <a:rPr lang="en-US" altLang="zh-CN" sz="1200" dirty="0" smtClean="0"/>
              <a:t>                          2.2</a:t>
            </a:r>
            <a:r>
              <a:rPr lang="zh-CN" altLang="en-US" sz="1200" dirty="0" smtClean="0"/>
              <a:t>个压板厚度不一样</a:t>
            </a:r>
            <a:endParaRPr lang="en-US" altLang="zh-CN" sz="1200" dirty="0" smtClean="0"/>
          </a:p>
          <a:p>
            <a:r>
              <a:rPr lang="en-US" altLang="zh-CN" sz="1200" dirty="0" smtClean="0"/>
              <a:t>                          3.</a:t>
            </a:r>
            <a:r>
              <a:rPr lang="zh-CN" altLang="en-US" sz="1200" dirty="0" smtClean="0"/>
              <a:t>不应压加热管</a:t>
            </a:r>
            <a:endParaRPr lang="en-US" altLang="zh-CN" sz="1200" dirty="0" smtClean="0"/>
          </a:p>
          <a:p>
            <a:endParaRPr lang="en-US" altLang="zh-CN" sz="800" dirty="0" smtClean="0"/>
          </a:p>
          <a:p>
            <a:r>
              <a:rPr lang="en-US" altLang="zh-CN" sz="1200" dirty="0" smtClean="0"/>
              <a:t> </a:t>
            </a:r>
            <a:r>
              <a:rPr lang="zh-CN" altLang="en-US" sz="1400" b="1" dirty="0" smtClean="0"/>
              <a:t>不良率或高或低原因</a:t>
            </a:r>
            <a:r>
              <a:rPr lang="zh-CN" altLang="en-US" sz="1200" dirty="0" smtClean="0"/>
              <a:t>：实际使用中治具、压板、程序有</a:t>
            </a:r>
            <a:r>
              <a:rPr lang="en-US" altLang="zh-CN" sz="1200" dirty="0" smtClean="0"/>
              <a:t>8</a:t>
            </a:r>
            <a:r>
              <a:rPr lang="zh-CN" altLang="en-US" sz="1200" dirty="0" smtClean="0"/>
              <a:t>种组合</a:t>
            </a:r>
            <a:endParaRPr lang="en-US" altLang="zh-CN" sz="1200" dirty="0" smtClean="0"/>
          </a:p>
          <a:p>
            <a:endParaRPr lang="en-US" altLang="zh-CN" sz="1200" dirty="0" smtClean="0"/>
          </a:p>
        </p:txBody>
      </p:sp>
      <p:sp>
        <p:nvSpPr>
          <p:cNvPr id="24" name="乘号 23"/>
          <p:cNvSpPr/>
          <p:nvPr/>
        </p:nvSpPr>
        <p:spPr>
          <a:xfrm>
            <a:off x="1704955" y="5491177"/>
            <a:ext cx="285752" cy="285752"/>
          </a:xfrm>
          <a:prstGeom prst="mathMultiply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乘号 24"/>
          <p:cNvSpPr/>
          <p:nvPr/>
        </p:nvSpPr>
        <p:spPr>
          <a:xfrm>
            <a:off x="1166789" y="5905517"/>
            <a:ext cx="285752" cy="285752"/>
          </a:xfrm>
          <a:prstGeom prst="mathMultiply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="" xmlns:a16="http://schemas.microsoft.com/office/drawing/2014/main" id="{E9AF89BC-853C-47DF-9172-E31B33E7AC6F}"/>
              </a:ext>
            </a:extLst>
          </p:cNvPr>
          <p:cNvSpPr txBox="1">
            <a:spLocks/>
          </p:cNvSpPr>
          <p:nvPr/>
        </p:nvSpPr>
        <p:spPr>
          <a:xfrm>
            <a:off x="489401" y="386072"/>
            <a:ext cx="8501122" cy="496888"/>
          </a:xfrm>
          <a:prstGeom prst="rect">
            <a:avLst/>
          </a:prstGeom>
        </p:spPr>
        <p:txBody>
          <a:bodyPr lIns="81043" tIns="40522" rIns="81043" bIns="40522"/>
          <a:lstStyle/>
          <a:p>
            <a:pPr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工位应力排查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热敏电阻焊接工位</a:t>
            </a:r>
            <a:endParaRPr lang="zh-CN" altLang="en-US" sz="2400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2000240"/>
            <a:ext cx="2087880" cy="22479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367234"/>
            <a:ext cx="2019300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49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24" y="1621943"/>
            <a:ext cx="3672840" cy="39700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854" y="1621943"/>
            <a:ext cx="3642360" cy="397002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="" xmlns:a16="http://schemas.microsoft.com/office/drawing/2014/main" id="{E9AF89BC-853C-47DF-9172-E31B33E7AC6F}"/>
              </a:ext>
            </a:extLst>
          </p:cNvPr>
          <p:cNvSpPr txBox="1">
            <a:spLocks/>
          </p:cNvSpPr>
          <p:nvPr/>
        </p:nvSpPr>
        <p:spPr>
          <a:xfrm>
            <a:off x="489401" y="386072"/>
            <a:ext cx="8501122" cy="496888"/>
          </a:xfrm>
          <a:prstGeom prst="rect">
            <a:avLst/>
          </a:prstGeom>
        </p:spPr>
        <p:txBody>
          <a:bodyPr lIns="81043" tIns="40522" rIns="81043" bIns="40522"/>
          <a:lstStyle/>
          <a:p>
            <a:pPr>
              <a:defRPr/>
            </a:pPr>
            <a:r>
              <a:rPr lang="zh-CN" altLang="en-US" sz="2400" b="1" dirty="0" smtClean="0"/>
              <a:t>治具问题点横向展开调查</a:t>
            </a:r>
            <a:endParaRPr lang="zh-CN" altLang="en-US" sz="2400" b="1" dirty="0"/>
          </a:p>
        </p:txBody>
      </p:sp>
      <p:sp>
        <p:nvSpPr>
          <p:cNvPr id="9" name="标题 1">
            <a:extLst>
              <a:ext uri="{FF2B5EF4-FFF2-40B4-BE49-F238E27FC236}">
                <a16:creationId xmlns="" xmlns:a16="http://schemas.microsoft.com/office/drawing/2014/main" id="{E9AF89BC-853C-47DF-9172-E31B33E7AC6F}"/>
              </a:ext>
            </a:extLst>
          </p:cNvPr>
          <p:cNvSpPr txBox="1">
            <a:spLocks/>
          </p:cNvSpPr>
          <p:nvPr/>
        </p:nvSpPr>
        <p:spPr>
          <a:xfrm>
            <a:off x="1223393" y="5107151"/>
            <a:ext cx="2428892" cy="496888"/>
          </a:xfrm>
          <a:prstGeom prst="rect">
            <a:avLst/>
          </a:prstGeom>
        </p:spPr>
        <p:txBody>
          <a:bodyPr lIns="81043" tIns="40522" rIns="81043" bIns="40522"/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FF0000"/>
                </a:solidFill>
              </a:rPr>
              <a:t>O22S-1802-10M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="" xmlns:a16="http://schemas.microsoft.com/office/drawing/2014/main" id="{E9AF89BC-853C-47DF-9172-E31B33E7AC6F}"/>
              </a:ext>
            </a:extLst>
          </p:cNvPr>
          <p:cNvSpPr txBox="1">
            <a:spLocks/>
          </p:cNvSpPr>
          <p:nvPr/>
        </p:nvSpPr>
        <p:spPr>
          <a:xfrm>
            <a:off x="5368451" y="5146690"/>
            <a:ext cx="2428892" cy="496888"/>
          </a:xfrm>
          <a:prstGeom prst="rect">
            <a:avLst/>
          </a:prstGeom>
        </p:spPr>
        <p:txBody>
          <a:bodyPr lIns="81043" tIns="40522" rIns="81043" bIns="40522"/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FF0000"/>
                </a:solidFill>
              </a:rPr>
              <a:t>O22S-2601-10M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85720" y="1643050"/>
          <a:ext cx="4857783" cy="3546250"/>
        </p:xfrm>
        <a:graphic>
          <a:graphicData uri="http://schemas.openxmlformats.org/drawingml/2006/table">
            <a:tbl>
              <a:tblPr/>
              <a:tblGrid>
                <a:gridCol w="225771"/>
                <a:gridCol w="767621"/>
                <a:gridCol w="1364061"/>
                <a:gridCol w="1000132"/>
                <a:gridCol w="1500198"/>
              </a:tblGrid>
              <a:tr h="209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项目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景旺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牧泰莱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  <a:r>
                        <a:rPr lang="zh-CN" altLang="en-US" sz="11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差异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40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板材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FR-4ITEQIT-180TC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FR-4IT180A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19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板厚</a:t>
                      </a:r>
                      <a:b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</a:b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0.7±0.1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0.665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815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铜箔硬度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77.01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94.37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119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外观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颜色偏深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颜色较浅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56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6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6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176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89" y="3071810"/>
            <a:ext cx="3714776" cy="2050691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="" xmlns:a16="http://schemas.microsoft.com/office/drawing/2014/main" id="{E9AF89BC-853C-47DF-9172-E31B33E7AC6F}"/>
              </a:ext>
            </a:extLst>
          </p:cNvPr>
          <p:cNvSpPr txBox="1">
            <a:spLocks/>
          </p:cNvSpPr>
          <p:nvPr/>
        </p:nvSpPr>
        <p:spPr>
          <a:xfrm>
            <a:off x="489401" y="386072"/>
            <a:ext cx="8501122" cy="496888"/>
          </a:xfrm>
          <a:prstGeom prst="rect">
            <a:avLst/>
          </a:prstGeom>
        </p:spPr>
        <p:txBody>
          <a:bodyPr lIns="81043" tIns="40522" rIns="81043" bIns="40522"/>
          <a:lstStyle/>
          <a:p>
            <a:pPr>
              <a:defRPr/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PCB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供应商工艺差异调查</a:t>
            </a:r>
            <a:endParaRPr lang="zh-CN" altLang="en-US" sz="2400" b="1" dirty="0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8DA8261D-FADE-4FEE-BC7B-E49EDACEC3A4}"/>
              </a:ext>
            </a:extLst>
          </p:cNvPr>
          <p:cNvSpPr/>
          <p:nvPr/>
        </p:nvSpPr>
        <p:spPr>
          <a:xfrm>
            <a:off x="214282" y="5498443"/>
            <a:ext cx="64294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/>
              <a:t>结论</a:t>
            </a:r>
            <a:r>
              <a:rPr lang="zh-CN" altLang="en-US" sz="1200" dirty="0" smtClean="0"/>
              <a:t>：景旺</a:t>
            </a:r>
            <a:r>
              <a:rPr lang="en-US" altLang="zh-CN" sz="1200" dirty="0" smtClean="0"/>
              <a:t>PCB</a:t>
            </a:r>
            <a:r>
              <a:rPr lang="zh-CN" altLang="en-US" sz="1200" dirty="0" smtClean="0"/>
              <a:t>相对牧泰莱</a:t>
            </a:r>
            <a:r>
              <a:rPr lang="en-US" altLang="zh-CN" sz="1200" dirty="0" smtClean="0"/>
              <a:t>PCB</a:t>
            </a:r>
            <a:r>
              <a:rPr lang="zh-CN" altLang="en-US" sz="1200" dirty="0" smtClean="0"/>
              <a:t>板增厚</a:t>
            </a:r>
            <a:r>
              <a:rPr lang="en-US" altLang="zh-CN" sz="1200" dirty="0" smtClean="0"/>
              <a:t>0.015mm</a:t>
            </a:r>
            <a:r>
              <a:rPr lang="zh-CN" altLang="en-US" sz="1200" dirty="0" smtClean="0"/>
              <a:t>，导到挤压应力更大，所以不良更高</a:t>
            </a:r>
            <a:endParaRPr lang="en-US" altLang="zh-CN" sz="1200" dirty="0" smtClean="0"/>
          </a:p>
          <a:p>
            <a:endParaRPr lang="en-US" altLang="zh-CN" sz="800" dirty="0" smtClean="0"/>
          </a:p>
        </p:txBody>
      </p:sp>
      <p:graphicFrame>
        <p:nvGraphicFramePr>
          <p:cNvPr id="7" name="图表 6"/>
          <p:cNvGraphicFramePr/>
          <p:nvPr/>
        </p:nvGraphicFramePr>
        <p:xfrm>
          <a:off x="5286381" y="1632417"/>
          <a:ext cx="371477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矩形 7"/>
          <p:cNvSpPr/>
          <p:nvPr/>
        </p:nvSpPr>
        <p:spPr>
          <a:xfrm>
            <a:off x="5791206" y="3624647"/>
            <a:ext cx="2424132" cy="865290"/>
          </a:xfrm>
          <a:prstGeom prst="rect">
            <a:avLst/>
          </a:prstGeom>
          <a:solidFill>
            <a:srgbClr val="00B05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00" dirty="0" smtClean="0">
                <a:solidFill>
                  <a:srgbClr val="0070C0"/>
                </a:solidFill>
              </a:rPr>
              <a:t>牧</a:t>
            </a:r>
            <a:r>
              <a:rPr lang="zh-CN" altLang="en-US" sz="1800" dirty="0">
                <a:solidFill>
                  <a:srgbClr val="0070C0"/>
                </a:solidFill>
              </a:rPr>
              <a:t>泰莱</a:t>
            </a:r>
          </a:p>
        </p:txBody>
      </p:sp>
      <p:sp>
        <p:nvSpPr>
          <p:cNvPr id="9" name="矩形 8"/>
          <p:cNvSpPr/>
          <p:nvPr/>
        </p:nvSpPr>
        <p:spPr>
          <a:xfrm>
            <a:off x="8368847" y="2203921"/>
            <a:ext cx="601004" cy="2260715"/>
          </a:xfrm>
          <a:prstGeom prst="rect">
            <a:avLst/>
          </a:prstGeom>
          <a:solidFill>
            <a:srgbClr val="FF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dirty="0">
              <a:solidFill>
                <a:srgbClr val="0070C0"/>
              </a:solidFill>
            </a:endParaRPr>
          </a:p>
          <a:p>
            <a:pPr algn="ctr"/>
            <a:endParaRPr lang="en-US" altLang="zh-CN" sz="2400" dirty="0">
              <a:solidFill>
                <a:srgbClr val="0070C0"/>
              </a:solidFill>
            </a:endParaRPr>
          </a:p>
          <a:p>
            <a:pPr algn="ctr"/>
            <a:r>
              <a:rPr lang="zh-CN" altLang="en-US" sz="1800" dirty="0">
                <a:solidFill>
                  <a:srgbClr val="0070C0"/>
                </a:solidFill>
              </a:rPr>
              <a:t>景旺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85720" y="1857364"/>
          <a:ext cx="8572560" cy="407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239"/>
                <a:gridCol w="3086661"/>
                <a:gridCol w="3214710"/>
                <a:gridCol w="1000132"/>
                <a:gridCol w="785818"/>
              </a:tblGrid>
              <a:tr h="5060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N0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问题点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改善方案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担当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完成日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12084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治具</a:t>
                      </a:r>
                      <a:r>
                        <a:rPr lang="en-US" altLang="zh-CN" sz="1400" dirty="0" smtClean="0"/>
                        <a:t>2</a:t>
                      </a:r>
                      <a:r>
                        <a:rPr lang="zh-CN" altLang="en-US" sz="1400" dirty="0" smtClean="0"/>
                        <a:t>套，程序</a:t>
                      </a:r>
                      <a:r>
                        <a:rPr lang="en-US" altLang="zh-CN" sz="1400" dirty="0" smtClean="0"/>
                        <a:t>2</a:t>
                      </a:r>
                      <a:r>
                        <a:rPr lang="zh-CN" altLang="en-US" sz="1400" dirty="0" smtClean="0"/>
                        <a:t>个（高度不一样）</a:t>
                      </a:r>
                      <a:endParaRPr lang="en-US" altLang="zh-CN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修订或重做确认治具一致性，使用一个程序对应。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工艺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3/15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2</a:t>
                      </a:r>
                      <a:r>
                        <a:rPr lang="zh-CN" altLang="en-US" sz="1400" dirty="0" smtClean="0"/>
                        <a:t>个盖板厚度不一样</a:t>
                      </a:r>
                      <a:endParaRPr lang="en-US" altLang="zh-CN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盖板修订或重做确认治具一致性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工艺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3/15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7843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盖板压加热管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/>
                        <a:t>修订或重新设计方案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工艺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3/15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71589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横向展开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同加热管生产工艺排查、改善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工艺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3/15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标题 1">
            <a:extLst>
              <a:ext uri="{FF2B5EF4-FFF2-40B4-BE49-F238E27FC236}">
                <a16:creationId xmlns="" xmlns:a16="http://schemas.microsoft.com/office/drawing/2014/main" id="{E9AF89BC-853C-47DF-9172-E31B33E7AC6F}"/>
              </a:ext>
            </a:extLst>
          </p:cNvPr>
          <p:cNvSpPr txBox="1">
            <a:spLocks/>
          </p:cNvSpPr>
          <p:nvPr/>
        </p:nvSpPr>
        <p:spPr>
          <a:xfrm>
            <a:off x="489401" y="386072"/>
            <a:ext cx="8501122" cy="496888"/>
          </a:xfrm>
          <a:prstGeom prst="rect">
            <a:avLst/>
          </a:prstGeom>
        </p:spPr>
        <p:txBody>
          <a:bodyPr lIns="81043" tIns="40522" rIns="81043" bIns="40522"/>
          <a:lstStyle/>
          <a:p>
            <a:pPr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工艺改善对策</a:t>
            </a:r>
            <a:endParaRPr lang="zh-CN" altLang="en-US" sz="2400" b="1" dirty="0"/>
          </a:p>
        </p:txBody>
      </p:sp>
      <p:sp>
        <p:nvSpPr>
          <p:cNvPr id="9" name="标题 1">
            <a:extLst>
              <a:ext uri="{FF2B5EF4-FFF2-40B4-BE49-F238E27FC236}">
                <a16:creationId xmlns="" xmlns:a16="http://schemas.microsoft.com/office/drawing/2014/main" id="{E9AF89BC-853C-47DF-9172-E31B33E7AC6F}"/>
              </a:ext>
            </a:extLst>
          </p:cNvPr>
          <p:cNvSpPr txBox="1">
            <a:spLocks/>
          </p:cNvSpPr>
          <p:nvPr/>
        </p:nvSpPr>
        <p:spPr>
          <a:xfrm>
            <a:off x="357158" y="6075384"/>
            <a:ext cx="8501122" cy="496888"/>
          </a:xfrm>
          <a:prstGeom prst="rect">
            <a:avLst/>
          </a:prstGeom>
        </p:spPr>
        <p:txBody>
          <a:bodyPr lIns="81043" tIns="40522" rIns="81043" bIns="40522"/>
          <a:lstStyle/>
          <a:p>
            <a:pPr>
              <a:defRPr/>
            </a:pPr>
            <a:r>
              <a:rPr lang="zh-CN" altLang="en-US" sz="2400" b="1" dirty="0" smtClean="0"/>
              <a:t>其他：建议请购应力测试仪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矩形 111"/>
          <p:cNvSpPr/>
          <p:nvPr/>
        </p:nvSpPr>
        <p:spPr>
          <a:xfrm>
            <a:off x="85064" y="1424089"/>
            <a:ext cx="8968216" cy="5072098"/>
          </a:xfrm>
          <a:prstGeom prst="rect">
            <a:avLst/>
          </a:prstGeom>
          <a:solidFill>
            <a:schemeClr val="bg1">
              <a:lumMod val="85000"/>
              <a:alpha val="89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2"/>
          <p:cNvSpPr/>
          <p:nvPr/>
        </p:nvSpPr>
        <p:spPr>
          <a:xfrm>
            <a:off x="235580" y="1611012"/>
            <a:ext cx="978834" cy="27320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突增不良 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3"/>
          <p:cNvSpPr/>
          <p:nvPr/>
        </p:nvSpPr>
        <p:spPr>
          <a:xfrm>
            <a:off x="219795" y="2092785"/>
            <a:ext cx="979091" cy="33727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设计参数</a:t>
            </a:r>
            <a:endParaRPr lang="en-US" altLang="zh-CN" sz="9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不匹配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4"/>
          <p:cNvSpPr/>
          <p:nvPr/>
        </p:nvSpPr>
        <p:spPr>
          <a:xfrm>
            <a:off x="222944" y="2638902"/>
            <a:ext cx="979091" cy="33727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清洗验证 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OK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5"/>
          <p:cNvSpPr/>
          <p:nvPr/>
        </p:nvSpPr>
        <p:spPr>
          <a:xfrm>
            <a:off x="226094" y="3185019"/>
            <a:ext cx="944394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放大倍数对比 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OK</a:t>
            </a:r>
            <a:endParaRPr lang="zh-CN" altLang="en-US" sz="9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6"/>
          <p:cNvSpPr/>
          <p:nvPr/>
        </p:nvSpPr>
        <p:spPr>
          <a:xfrm>
            <a:off x="219783" y="3664250"/>
            <a:ext cx="944394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单品</a:t>
            </a:r>
            <a:r>
              <a:rPr lang="en-US" altLang="zh-CN" sz="900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Vces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值</a:t>
            </a:r>
            <a:r>
              <a:rPr lang="zh-CN" altLang="en-US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NG</a:t>
            </a:r>
            <a:endParaRPr lang="zh-CN" altLang="en-US" sz="9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7"/>
          <p:cNvSpPr/>
          <p:nvPr/>
        </p:nvSpPr>
        <p:spPr>
          <a:xfrm>
            <a:off x="222932" y="4108353"/>
            <a:ext cx="944394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送样供应商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9"/>
          <p:cNvSpPr/>
          <p:nvPr/>
        </p:nvSpPr>
        <p:spPr>
          <a:xfrm>
            <a:off x="226087" y="4605838"/>
            <a:ext cx="944394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分析结果 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OK</a:t>
            </a:r>
            <a:endParaRPr lang="zh-CN" altLang="en-US" sz="9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10"/>
          <p:cNvSpPr/>
          <p:nvPr/>
        </p:nvSpPr>
        <p:spPr>
          <a:xfrm>
            <a:off x="219777" y="5165642"/>
            <a:ext cx="944394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回复供应商调查</a:t>
            </a:r>
          </a:p>
        </p:txBody>
      </p:sp>
      <p:sp>
        <p:nvSpPr>
          <p:cNvPr id="29" name="矩形 11"/>
          <p:cNvSpPr/>
          <p:nvPr/>
        </p:nvSpPr>
        <p:spPr>
          <a:xfrm>
            <a:off x="232400" y="5605471"/>
            <a:ext cx="944394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分析为裂纹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12"/>
          <p:cNvSpPr/>
          <p:nvPr/>
        </p:nvSpPr>
        <p:spPr>
          <a:xfrm>
            <a:off x="2498079" y="5626743"/>
            <a:ext cx="944394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次推迟会议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13"/>
          <p:cNvSpPr/>
          <p:nvPr/>
        </p:nvSpPr>
        <p:spPr>
          <a:xfrm>
            <a:off x="2484710" y="4564967"/>
            <a:ext cx="944394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厂商筛选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15"/>
          <p:cNvSpPr/>
          <p:nvPr/>
        </p:nvSpPr>
        <p:spPr>
          <a:xfrm>
            <a:off x="2495618" y="3978587"/>
            <a:ext cx="1076250" cy="27000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供应商电话会议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矩形 16"/>
          <p:cNvSpPr/>
          <p:nvPr/>
        </p:nvSpPr>
        <p:spPr>
          <a:xfrm>
            <a:off x="2474266" y="2907680"/>
            <a:ext cx="1026163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供应商电话会议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17"/>
          <p:cNvSpPr/>
          <p:nvPr/>
        </p:nvSpPr>
        <p:spPr>
          <a:xfrm>
            <a:off x="2471723" y="1774069"/>
            <a:ext cx="944394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供应商检讨会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19"/>
          <p:cNvSpPr/>
          <p:nvPr/>
        </p:nvSpPr>
        <p:spPr>
          <a:xfrm>
            <a:off x="4725163" y="1739423"/>
            <a:ext cx="944394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走刀分板异常</a:t>
            </a:r>
            <a:endParaRPr lang="zh-CN" altLang="en-US" sz="9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20"/>
          <p:cNvSpPr/>
          <p:nvPr/>
        </p:nvSpPr>
        <p:spPr>
          <a:xfrm>
            <a:off x="4742569" y="2214969"/>
            <a:ext cx="944394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改激光分板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21"/>
          <p:cNvSpPr/>
          <p:nvPr/>
        </p:nvSpPr>
        <p:spPr>
          <a:xfrm>
            <a:off x="4749531" y="2711444"/>
            <a:ext cx="944394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改激光分板后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22"/>
          <p:cNvSpPr/>
          <p:nvPr/>
        </p:nvSpPr>
        <p:spPr>
          <a:xfrm>
            <a:off x="4746050" y="3168696"/>
            <a:ext cx="944394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品质检讨会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23"/>
          <p:cNvSpPr/>
          <p:nvPr/>
        </p:nvSpPr>
        <p:spPr>
          <a:xfrm>
            <a:off x="4773900" y="3664048"/>
            <a:ext cx="944394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专案跟进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24"/>
          <p:cNvSpPr/>
          <p:nvPr/>
        </p:nvSpPr>
        <p:spPr>
          <a:xfrm>
            <a:off x="4776793" y="4169628"/>
            <a:ext cx="1620000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①近期加热管批次差异调查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25"/>
          <p:cNvSpPr/>
          <p:nvPr/>
        </p:nvSpPr>
        <p:spPr>
          <a:xfrm>
            <a:off x="4776793" y="4598256"/>
            <a:ext cx="1620000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②景旺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牧泰菜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PCB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投入调查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4" name="直接箭头连接符 53"/>
          <p:cNvCxnSpPr/>
          <p:nvPr/>
        </p:nvCxnSpPr>
        <p:spPr>
          <a:xfrm rot="5400000">
            <a:off x="594378" y="1989060"/>
            <a:ext cx="158169" cy="1487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rot="5400000">
            <a:off x="594378" y="2535715"/>
            <a:ext cx="158169" cy="1487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rot="5400000">
            <a:off x="594378" y="3082371"/>
            <a:ext cx="158169" cy="1487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rot="5400000">
            <a:off x="594378" y="3554105"/>
            <a:ext cx="158169" cy="1487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rot="5400000">
            <a:off x="594378" y="4007912"/>
            <a:ext cx="158169" cy="1487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5400000">
            <a:off x="594378" y="4471813"/>
            <a:ext cx="158169" cy="1487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rot="5400000">
            <a:off x="553054" y="5011616"/>
            <a:ext cx="240819" cy="746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 rot="5400000">
            <a:off x="583463" y="5511706"/>
            <a:ext cx="180000" cy="746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 rot="5400000">
            <a:off x="5106192" y="2082774"/>
            <a:ext cx="180000" cy="746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rot="5400000">
            <a:off x="5106192" y="2575726"/>
            <a:ext cx="180000" cy="746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 rot="5400000">
            <a:off x="5106192" y="3053152"/>
            <a:ext cx="180000" cy="746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rot="5400000">
            <a:off x="5106192" y="3525929"/>
            <a:ext cx="180000" cy="746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 rot="5400000">
            <a:off x="5106192" y="4041533"/>
            <a:ext cx="180000" cy="746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>
            <a:off x="1205422" y="5755914"/>
            <a:ext cx="1152000" cy="1185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/>
          <p:nvPr/>
        </p:nvCxnSpPr>
        <p:spPr>
          <a:xfrm rot="5400000" flipH="1" flipV="1">
            <a:off x="2831883" y="5463338"/>
            <a:ext cx="216000" cy="0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/>
          <p:nvPr/>
        </p:nvCxnSpPr>
        <p:spPr>
          <a:xfrm rot="5400000" flipH="1" flipV="1">
            <a:off x="2831883" y="3816982"/>
            <a:ext cx="216000" cy="0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/>
          <p:nvPr/>
        </p:nvCxnSpPr>
        <p:spPr>
          <a:xfrm rot="5400000" flipH="1" flipV="1">
            <a:off x="2818432" y="2776762"/>
            <a:ext cx="241416" cy="1487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 rot="5400000" flipH="1" flipV="1">
            <a:off x="2805945" y="2173222"/>
            <a:ext cx="266390" cy="1487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>
          <a:xfrm>
            <a:off x="3428075" y="1848709"/>
            <a:ext cx="1224000" cy="1185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4"/>
          <p:cNvSpPr/>
          <p:nvPr/>
        </p:nvSpPr>
        <p:spPr>
          <a:xfrm>
            <a:off x="1095352" y="2544276"/>
            <a:ext cx="1285883" cy="41910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96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台前：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2020/5/29</a:t>
            </a:r>
          </a:p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2020/6/1</a:t>
            </a:r>
          </a:p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2020/6/4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矩形 4"/>
          <p:cNvSpPr/>
          <p:nvPr/>
        </p:nvSpPr>
        <p:spPr>
          <a:xfrm>
            <a:off x="1023913" y="4138287"/>
            <a:ext cx="928694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2020/6/23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矩形 4"/>
          <p:cNvSpPr/>
          <p:nvPr/>
        </p:nvSpPr>
        <p:spPr>
          <a:xfrm>
            <a:off x="3162291" y="5641462"/>
            <a:ext cx="792238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周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" name="矩形 4"/>
          <p:cNvSpPr/>
          <p:nvPr/>
        </p:nvSpPr>
        <p:spPr>
          <a:xfrm>
            <a:off x="3338504" y="4595398"/>
            <a:ext cx="785818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2020/8/20 </a:t>
            </a:r>
            <a:r>
              <a:rPr lang="en-US" altLang="zh-CN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NG</a:t>
            </a:r>
            <a:endParaRPr lang="zh-CN" altLang="en-US" sz="9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4" name="矩形 4"/>
          <p:cNvSpPr/>
          <p:nvPr/>
        </p:nvSpPr>
        <p:spPr>
          <a:xfrm>
            <a:off x="1119164" y="1585238"/>
            <a:ext cx="928694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1052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工单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6" name="矩形 4"/>
          <p:cNvSpPr/>
          <p:nvPr/>
        </p:nvSpPr>
        <p:spPr>
          <a:xfrm>
            <a:off x="800076" y="3180686"/>
            <a:ext cx="1285883" cy="41910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2020/6/9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7" name="矩形 4"/>
          <p:cNvSpPr/>
          <p:nvPr/>
        </p:nvSpPr>
        <p:spPr>
          <a:xfrm>
            <a:off x="823886" y="3656939"/>
            <a:ext cx="1285883" cy="41910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2020/6/19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8" name="矩形 4"/>
          <p:cNvSpPr/>
          <p:nvPr/>
        </p:nvSpPr>
        <p:spPr>
          <a:xfrm>
            <a:off x="990575" y="4611216"/>
            <a:ext cx="928694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2020/7/6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" name="矩形 4"/>
          <p:cNvSpPr/>
          <p:nvPr/>
        </p:nvSpPr>
        <p:spPr>
          <a:xfrm>
            <a:off x="1014388" y="5164331"/>
            <a:ext cx="928694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2020/7/21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1" name="矩形 4"/>
          <p:cNvSpPr/>
          <p:nvPr/>
        </p:nvSpPr>
        <p:spPr>
          <a:xfrm>
            <a:off x="623861" y="4817775"/>
            <a:ext cx="1143008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供应商放高温假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" name="矩形 4"/>
          <p:cNvSpPr/>
          <p:nvPr/>
        </p:nvSpPr>
        <p:spPr>
          <a:xfrm>
            <a:off x="1019151" y="5655088"/>
            <a:ext cx="928694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2020/7/27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5" name="矩形 4"/>
          <p:cNvSpPr/>
          <p:nvPr/>
        </p:nvSpPr>
        <p:spPr>
          <a:xfrm>
            <a:off x="3479164" y="4034274"/>
            <a:ext cx="785818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2020/8/24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6" name="矩形 4"/>
          <p:cNvSpPr/>
          <p:nvPr/>
        </p:nvSpPr>
        <p:spPr>
          <a:xfrm>
            <a:off x="3343268" y="3489526"/>
            <a:ext cx="871542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9/4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内部会议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7" name="矩形 4"/>
          <p:cNvSpPr/>
          <p:nvPr/>
        </p:nvSpPr>
        <p:spPr>
          <a:xfrm>
            <a:off x="3362317" y="2929480"/>
            <a:ext cx="785818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2020/9/8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8" name="矩形 4"/>
          <p:cNvSpPr/>
          <p:nvPr/>
        </p:nvSpPr>
        <p:spPr>
          <a:xfrm>
            <a:off x="3309928" y="1883668"/>
            <a:ext cx="852493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2020/10/19</a:t>
            </a:r>
          </a:p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转内部排查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9" name="矩形 16"/>
          <p:cNvSpPr/>
          <p:nvPr/>
        </p:nvSpPr>
        <p:spPr>
          <a:xfrm>
            <a:off x="2466960" y="2359084"/>
            <a:ext cx="944394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月业务变更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0" name="矩形 4"/>
          <p:cNvSpPr/>
          <p:nvPr/>
        </p:nvSpPr>
        <p:spPr>
          <a:xfrm>
            <a:off x="3212135" y="2371359"/>
            <a:ext cx="785818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王相键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rot="5400000" flipH="1" flipV="1">
            <a:off x="2831883" y="4346255"/>
            <a:ext cx="216000" cy="0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487882" y="3395762"/>
            <a:ext cx="944394" cy="30807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8/9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月停产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rot="5400000" flipH="1" flipV="1">
            <a:off x="2831883" y="3271176"/>
            <a:ext cx="216000" cy="0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矩形 15"/>
          <p:cNvSpPr/>
          <p:nvPr/>
        </p:nvSpPr>
        <p:spPr>
          <a:xfrm>
            <a:off x="2490773" y="5098532"/>
            <a:ext cx="1076250" cy="27000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供应商电话会议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" name="矩形 4"/>
          <p:cNvSpPr/>
          <p:nvPr/>
        </p:nvSpPr>
        <p:spPr>
          <a:xfrm>
            <a:off x="3495668" y="5141395"/>
            <a:ext cx="785818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2020/8/20 </a:t>
            </a:r>
            <a:endParaRPr lang="zh-CN" altLang="en-US" sz="9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4" name="直接箭头连接符 133"/>
          <p:cNvCxnSpPr/>
          <p:nvPr/>
        </p:nvCxnSpPr>
        <p:spPr>
          <a:xfrm rot="5400000" flipH="1" flipV="1">
            <a:off x="2831938" y="4954118"/>
            <a:ext cx="216000" cy="0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矩形 4"/>
          <p:cNvSpPr/>
          <p:nvPr/>
        </p:nvSpPr>
        <p:spPr>
          <a:xfrm>
            <a:off x="5562608" y="1769308"/>
            <a:ext cx="852493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2020/11/2</a:t>
            </a:r>
          </a:p>
        </p:txBody>
      </p:sp>
      <p:sp>
        <p:nvSpPr>
          <p:cNvPr id="136" name="矩形 4"/>
          <p:cNvSpPr/>
          <p:nvPr/>
        </p:nvSpPr>
        <p:spPr>
          <a:xfrm>
            <a:off x="5595945" y="2260255"/>
            <a:ext cx="1119195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个工单连续下降</a:t>
            </a:r>
            <a:endParaRPr lang="en-US" altLang="zh-CN" sz="9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7" name="矩形 4"/>
          <p:cNvSpPr/>
          <p:nvPr/>
        </p:nvSpPr>
        <p:spPr>
          <a:xfrm>
            <a:off x="5476883" y="2674597"/>
            <a:ext cx="976318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后</a:t>
            </a:r>
            <a:endParaRPr lang="en-US" altLang="zh-CN" sz="9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再次上升</a:t>
            </a:r>
            <a:endParaRPr lang="en-US" altLang="zh-CN" sz="9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矩形 4"/>
          <p:cNvSpPr/>
          <p:nvPr/>
        </p:nvSpPr>
        <p:spPr>
          <a:xfrm>
            <a:off x="5586421" y="3679489"/>
            <a:ext cx="976318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12/24 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丁艳洪</a:t>
            </a:r>
            <a:endParaRPr lang="en-US" altLang="zh-CN" sz="9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矩形 4"/>
          <p:cNvSpPr/>
          <p:nvPr/>
        </p:nvSpPr>
        <p:spPr>
          <a:xfrm>
            <a:off x="5605471" y="3203240"/>
            <a:ext cx="976318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12/23</a:t>
            </a:r>
          </a:p>
        </p:txBody>
      </p:sp>
      <p:sp>
        <p:nvSpPr>
          <p:cNvPr id="74" name="矩形 25"/>
          <p:cNvSpPr/>
          <p:nvPr/>
        </p:nvSpPr>
        <p:spPr>
          <a:xfrm>
            <a:off x="4776793" y="5026884"/>
            <a:ext cx="1620000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③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Q2.Q3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不同发生比率调查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矩形 24"/>
          <p:cNvSpPr/>
          <p:nvPr/>
        </p:nvSpPr>
        <p:spPr>
          <a:xfrm>
            <a:off x="6457964" y="4603017"/>
            <a:ext cx="1476000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r>
              <a:rPr lang="zh-CN" altLang="en-US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景旺</a:t>
            </a:r>
            <a:r>
              <a:rPr lang="en-US" altLang="zh-CN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PCB</a:t>
            </a:r>
            <a:r>
              <a:rPr lang="zh-CN" altLang="en-US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投入时不良突增</a:t>
            </a:r>
            <a:endParaRPr lang="zh-CN" altLang="en-US" sz="9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矩形 25"/>
          <p:cNvSpPr/>
          <p:nvPr/>
        </p:nvSpPr>
        <p:spPr>
          <a:xfrm>
            <a:off x="6457964" y="4174395"/>
            <a:ext cx="792000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批次无影响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矩形 4"/>
          <p:cNvSpPr/>
          <p:nvPr/>
        </p:nvSpPr>
        <p:spPr>
          <a:xfrm>
            <a:off x="3305167" y="1602618"/>
            <a:ext cx="1071570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供应商到厂确认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矩形 24"/>
          <p:cNvSpPr/>
          <p:nvPr/>
        </p:nvSpPr>
        <p:spPr>
          <a:xfrm>
            <a:off x="7981974" y="4603017"/>
            <a:ext cx="720000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各投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5004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矩形 24"/>
          <p:cNvSpPr/>
          <p:nvPr/>
        </p:nvSpPr>
        <p:spPr>
          <a:xfrm>
            <a:off x="7981974" y="4898292"/>
            <a:ext cx="720000" cy="42862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zh-CN" altLang="en-US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热敏电阻焊接治具异常</a:t>
            </a:r>
            <a:endParaRPr lang="zh-CN" altLang="en-US" sz="9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矩形 24"/>
          <p:cNvSpPr/>
          <p:nvPr/>
        </p:nvSpPr>
        <p:spPr>
          <a:xfrm>
            <a:off x="7081855" y="5469798"/>
            <a:ext cx="1620000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r>
              <a:rPr lang="zh-CN" altLang="en-US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① 治具盖板主要压</a:t>
            </a:r>
            <a:r>
              <a:rPr lang="en-US" altLang="zh-CN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Q3</a:t>
            </a:r>
            <a:r>
              <a:rPr lang="zh-CN" altLang="en-US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本体</a:t>
            </a:r>
            <a:endParaRPr lang="zh-CN" altLang="en-US" sz="9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矩形 25"/>
          <p:cNvSpPr/>
          <p:nvPr/>
        </p:nvSpPr>
        <p:spPr>
          <a:xfrm>
            <a:off x="7086600" y="5817460"/>
            <a:ext cx="1620000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r>
              <a:rPr lang="zh-CN" altLang="en-US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② </a:t>
            </a:r>
            <a:r>
              <a:rPr lang="en-US" altLang="zh-CN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号治具</a:t>
            </a:r>
            <a:r>
              <a:rPr lang="en-US" altLang="zh-CN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6.7</a:t>
            </a:r>
            <a:r>
              <a:rPr lang="zh-CN" altLang="en-US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号位置压太紧</a:t>
            </a:r>
            <a:endParaRPr lang="zh-CN" altLang="en-US" sz="9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8" name="直接箭头连接符 87"/>
          <p:cNvCxnSpPr/>
          <p:nvPr/>
        </p:nvCxnSpPr>
        <p:spPr>
          <a:xfrm rot="5400000">
            <a:off x="5106265" y="4511665"/>
            <a:ext cx="180000" cy="746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>
          <a:xfrm rot="5400000">
            <a:off x="5106265" y="4940293"/>
            <a:ext cx="180000" cy="746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/>
          <p:nvPr/>
        </p:nvCxnSpPr>
        <p:spPr>
          <a:xfrm rot="10800000">
            <a:off x="6253174" y="5293582"/>
            <a:ext cx="785818" cy="285752"/>
          </a:xfrm>
          <a:prstGeom prst="straightConnector1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25"/>
          <p:cNvSpPr/>
          <p:nvPr/>
        </p:nvSpPr>
        <p:spPr>
          <a:xfrm>
            <a:off x="5404705" y="5817460"/>
            <a:ext cx="1620000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r>
              <a:rPr lang="zh-CN" altLang="en-US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③ 景旺</a:t>
            </a:r>
            <a:r>
              <a:rPr lang="en-US" altLang="zh-CN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PCB</a:t>
            </a:r>
            <a:r>
              <a:rPr lang="zh-CN" altLang="en-US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原</a:t>
            </a:r>
            <a:r>
              <a:rPr lang="en-US" altLang="zh-CN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0.015mm</a:t>
            </a:r>
            <a:endParaRPr lang="zh-CN" altLang="en-US" sz="9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1" name="矩形 25"/>
          <p:cNvSpPr/>
          <p:nvPr/>
        </p:nvSpPr>
        <p:spPr>
          <a:xfrm>
            <a:off x="6462726" y="5036405"/>
            <a:ext cx="900000" cy="24808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设计上不影响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" name="矩形 4"/>
          <p:cNvSpPr/>
          <p:nvPr/>
        </p:nvSpPr>
        <p:spPr>
          <a:xfrm>
            <a:off x="6943744" y="4198198"/>
            <a:ext cx="976318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12/26</a:t>
            </a:r>
          </a:p>
        </p:txBody>
      </p:sp>
      <p:sp>
        <p:nvSpPr>
          <p:cNvPr id="105" name="矩形 4"/>
          <p:cNvSpPr/>
          <p:nvPr/>
        </p:nvSpPr>
        <p:spPr>
          <a:xfrm>
            <a:off x="8072432" y="4350600"/>
            <a:ext cx="976318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1/20 </a:t>
            </a:r>
          </a:p>
        </p:txBody>
      </p:sp>
      <p:sp>
        <p:nvSpPr>
          <p:cNvPr id="106" name="矩形 4"/>
          <p:cNvSpPr/>
          <p:nvPr/>
        </p:nvSpPr>
        <p:spPr>
          <a:xfrm>
            <a:off x="7291405" y="4369650"/>
            <a:ext cx="976318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12/26</a:t>
            </a:r>
          </a:p>
        </p:txBody>
      </p:sp>
      <p:sp>
        <p:nvSpPr>
          <p:cNvPr id="107" name="矩形 4"/>
          <p:cNvSpPr/>
          <p:nvPr/>
        </p:nvSpPr>
        <p:spPr>
          <a:xfrm>
            <a:off x="8272457" y="4798840"/>
            <a:ext cx="976318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 </a:t>
            </a:r>
          </a:p>
        </p:txBody>
      </p:sp>
      <p:sp>
        <p:nvSpPr>
          <p:cNvPr id="108" name="矩形 4"/>
          <p:cNvSpPr/>
          <p:nvPr/>
        </p:nvSpPr>
        <p:spPr>
          <a:xfrm>
            <a:off x="8353451" y="5113712"/>
            <a:ext cx="976318" cy="3372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1/26 </a:t>
            </a:r>
          </a:p>
        </p:txBody>
      </p:sp>
      <p:sp>
        <p:nvSpPr>
          <p:cNvPr id="95" name="矩形 94"/>
          <p:cNvSpPr/>
          <p:nvPr/>
        </p:nvSpPr>
        <p:spPr>
          <a:xfrm>
            <a:off x="1079178" y="5929330"/>
            <a:ext cx="4071966" cy="57150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r>
              <a:rPr lang="zh-CN" altLang="en-US" sz="9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因为之前不良一直较低，突发不良，研发也承认为设计问题，所以认为内部工艺无问题，供应也分析为裂纹，温度导致，所以一致认为是供应商问题。没有想到内部过程导致。</a:t>
            </a:r>
            <a:endParaRPr lang="zh-CN" altLang="en-US" sz="9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" name="右大括号 99"/>
          <p:cNvSpPr/>
          <p:nvPr/>
        </p:nvSpPr>
        <p:spPr>
          <a:xfrm>
            <a:off x="1814824" y="3714751"/>
            <a:ext cx="328284" cy="2118881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2" name="右大括号 101"/>
          <p:cNvSpPr/>
          <p:nvPr/>
        </p:nvSpPr>
        <p:spPr>
          <a:xfrm>
            <a:off x="4034049" y="1912183"/>
            <a:ext cx="285752" cy="392909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4103833" y="3605429"/>
            <a:ext cx="785818" cy="57150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r>
              <a:rPr lang="zh-CN" altLang="en-US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风险评诂及原因验证。</a:t>
            </a:r>
            <a:endParaRPr lang="zh-CN" altLang="en-US" sz="9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1881615" y="4492930"/>
            <a:ext cx="690121" cy="57150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r>
              <a:rPr lang="zh-CN" altLang="en-US" sz="9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反馈供应商问题</a:t>
            </a:r>
            <a:endParaRPr lang="zh-CN" altLang="en-US" sz="9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" name="标题 1">
            <a:extLst>
              <a:ext uri="{FF2B5EF4-FFF2-40B4-BE49-F238E27FC236}">
                <a16:creationId xmlns="" xmlns:a16="http://schemas.microsoft.com/office/drawing/2014/main" id="{E9AF89BC-853C-47DF-9172-E31B33E7AC6F}"/>
              </a:ext>
            </a:extLst>
          </p:cNvPr>
          <p:cNvSpPr txBox="1">
            <a:spLocks/>
          </p:cNvSpPr>
          <p:nvPr/>
        </p:nvSpPr>
        <p:spPr>
          <a:xfrm>
            <a:off x="489401" y="386072"/>
            <a:ext cx="8501122" cy="496888"/>
          </a:xfrm>
          <a:prstGeom prst="rect">
            <a:avLst/>
          </a:prstGeom>
        </p:spPr>
        <p:txBody>
          <a:bodyPr lIns="81043" tIns="40522" rIns="81043" bIns="40522"/>
          <a:lstStyle/>
          <a:p>
            <a:pPr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项目跟进过反省</a:t>
            </a:r>
            <a:endParaRPr lang="zh-CN" altLang="en-US" sz="2400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64903"/>
            <a:ext cx="9144000" cy="322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678775" y="1628762"/>
            <a:ext cx="425598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THE   END</a:t>
            </a:r>
            <a:r>
              <a:rPr lang="zh-CN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xmlns="" val="49673490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="" xmlns:a16="http://schemas.microsoft.com/office/drawing/2014/main" id="{E9AF89BC-853C-47DF-9172-E31B33E7AC6F}"/>
              </a:ext>
            </a:extLst>
          </p:cNvPr>
          <p:cNvSpPr txBox="1">
            <a:spLocks/>
          </p:cNvSpPr>
          <p:nvPr/>
        </p:nvSpPr>
        <p:spPr>
          <a:xfrm>
            <a:off x="467926" y="404664"/>
            <a:ext cx="8501122" cy="496888"/>
          </a:xfrm>
          <a:prstGeom prst="rect">
            <a:avLst/>
          </a:prstGeom>
        </p:spPr>
        <p:txBody>
          <a:bodyPr lIns="81043" tIns="40522" rIns="81043" bIns="40522"/>
          <a:lstStyle/>
          <a:p>
            <a:pPr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背景说明</a:t>
            </a:r>
            <a:endParaRPr lang="zh-CN" alt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166A64C-D7BE-406C-BE88-F65827B9F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314134"/>
            <a:ext cx="8531356" cy="5115262"/>
          </a:xfrm>
          <a:prstGeom prst="rect">
            <a:avLst/>
          </a:prstGeom>
          <a:noFill/>
          <a:ln w="12700" algn="ctr">
            <a:solidFill>
              <a:schemeClr val="accent1">
                <a:lumMod val="50000"/>
              </a:schemeClr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0200" tIns="36504" rIns="70200" bIns="36504" anchor="ctr"/>
          <a:lstStyle/>
          <a:p>
            <a:pPr>
              <a:defRPr/>
            </a:pP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1840DA6D-294F-4A08-9CB3-240EE14E2760}"/>
              </a:ext>
            </a:extLst>
          </p:cNvPr>
          <p:cNvSpPr/>
          <p:nvPr/>
        </p:nvSpPr>
        <p:spPr>
          <a:xfrm>
            <a:off x="476587" y="1421484"/>
            <a:ext cx="1762125" cy="2564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>
            <a:lvl1pPr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2" charset="-122"/>
              </a:rPr>
              <a:t>一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2" charset="-122"/>
              </a:rPr>
              <a:t>.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2" charset="-122"/>
              </a:rPr>
              <a:t>发生状况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="" xmlns:a16="http://schemas.microsoft.com/office/drawing/2014/main" id="{32D3CE8C-2224-40B2-B351-42667AF9C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25" y="1726496"/>
            <a:ext cx="3121477" cy="125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100" dirty="0">
                <a:latin typeface="黑体" panose="02010609060101010101" pitchFamily="2" charset="-122"/>
              </a:rPr>
              <a:t>1.</a:t>
            </a:r>
            <a:r>
              <a:rPr kumimoji="0" lang="zh-CN" altLang="en-US" sz="1100" dirty="0">
                <a:latin typeface="黑体" panose="02010609060101010101" pitchFamily="2" charset="-122"/>
              </a:rPr>
              <a:t>不良机种</a:t>
            </a:r>
            <a:r>
              <a:rPr kumimoji="0" lang="en-US" altLang="zh-CN" sz="1100" dirty="0">
                <a:latin typeface="黑体" panose="02010609060101010101" pitchFamily="2" charset="-122"/>
              </a:rPr>
              <a:t>: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O22S-1802-10MHz</a:t>
            </a:r>
            <a:endParaRPr kumimoji="0" lang="en-US" altLang="zh-CN" sz="1100" dirty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100" dirty="0">
                <a:latin typeface="黑体" panose="02010609060101010101" pitchFamily="2" charset="-122"/>
              </a:rPr>
              <a:t>2.</a:t>
            </a:r>
            <a:r>
              <a:rPr kumimoji="0" lang="zh-CN" altLang="en-US" sz="1100" dirty="0">
                <a:latin typeface="黑体" panose="02010609060101010101" pitchFamily="2" charset="-122"/>
              </a:rPr>
              <a:t>不良内容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：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QCA 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电流不良</a:t>
            </a:r>
            <a:endParaRPr kumimoji="0" lang="en-US" altLang="zh-CN" sz="1100" dirty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100" dirty="0">
                <a:latin typeface="黑体" panose="02010609060101010101" pitchFamily="2" charset="-122"/>
              </a:rPr>
              <a:t>3.</a:t>
            </a:r>
            <a:r>
              <a:rPr kumimoji="0" lang="zh-CN" altLang="en-US" sz="1100" dirty="0">
                <a:latin typeface="黑体" panose="02010609060101010101" pitchFamily="2" charset="-122"/>
              </a:rPr>
              <a:t>不良原因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：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Q2.Q3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差异性导致匹配性不良</a:t>
            </a:r>
            <a:endParaRPr kumimoji="0" lang="en-US" altLang="zh-CN" sz="1100" dirty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100" dirty="0">
                <a:latin typeface="黑体" panose="02010609060101010101" pitchFamily="2" charset="-122"/>
              </a:rPr>
              <a:t>4.</a:t>
            </a:r>
            <a:r>
              <a:rPr kumimoji="0" lang="zh-CN" altLang="en-US" sz="1100" dirty="0">
                <a:latin typeface="黑体" panose="02010609060101010101" pitchFamily="2" charset="-122"/>
              </a:rPr>
              <a:t>发生状况</a:t>
            </a:r>
            <a:r>
              <a:rPr kumimoji="0" lang="en-US" altLang="zh-CN" sz="1100" dirty="0">
                <a:latin typeface="黑体" panose="02010609060101010101" pitchFamily="2" charset="-122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100" dirty="0">
                <a:latin typeface="黑体" panose="02010609060101010101" pitchFamily="2" charset="-122"/>
              </a:rPr>
              <a:t>①</a:t>
            </a:r>
            <a:r>
              <a:rPr kumimoji="0" lang="zh-CN" altLang="en-US" sz="1100" dirty="0">
                <a:latin typeface="黑体" panose="02010609060101010101" pitchFamily="2" charset="-122"/>
              </a:rPr>
              <a:t>发现场所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：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QCA</a:t>
            </a:r>
            <a:endParaRPr kumimoji="0" lang="en-US" altLang="zh-CN" sz="1100" dirty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zh-CN" sz="1100" dirty="0">
                <a:latin typeface="黑体" panose="02010609060101010101" pitchFamily="2" charset="-122"/>
              </a:rPr>
              <a:t>②</a:t>
            </a:r>
            <a:r>
              <a:rPr kumimoji="0" lang="zh-CN" altLang="en-US" sz="1100" dirty="0">
                <a:latin typeface="黑体" panose="02010609060101010101" pitchFamily="2" charset="-122"/>
              </a:rPr>
              <a:t>不良发现日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：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2020.5</a:t>
            </a:r>
            <a:endParaRPr kumimoji="0" lang="en-US" altLang="zh-CN" sz="1100" dirty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100" dirty="0">
                <a:latin typeface="黑体" panose="02010609060101010101" pitchFamily="2" charset="-122"/>
              </a:rPr>
              <a:t>③不良率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：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N=1700  R=78  P=0.46%</a:t>
            </a:r>
            <a:endParaRPr kumimoji="0" lang="en-US" altLang="zh-CN" sz="1100" dirty="0">
              <a:latin typeface="黑体" panose="02010609060101010101" pitchFamily="2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10DC49C3-BB88-4675-A948-FFD3B47ED9E1}"/>
              </a:ext>
            </a:extLst>
          </p:cNvPr>
          <p:cNvCxnSpPr/>
          <p:nvPr/>
        </p:nvCxnSpPr>
        <p:spPr bwMode="auto">
          <a:xfrm>
            <a:off x="384408" y="3091917"/>
            <a:ext cx="8280000" cy="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9">
            <a:extLst>
              <a:ext uri="{FF2B5EF4-FFF2-40B4-BE49-F238E27FC236}">
                <a16:creationId xmlns="" xmlns:a16="http://schemas.microsoft.com/office/drawing/2014/main" id="{9FF1E1F6-CD4F-48D3-B272-1C253B426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391" y="1418935"/>
            <a:ext cx="1110381" cy="2107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100" b="1" dirty="0">
                <a:latin typeface="黑体" panose="02010609060101010101" pitchFamily="2" charset="-122"/>
              </a:rPr>
              <a:t>二</a:t>
            </a:r>
            <a:r>
              <a:rPr kumimoji="0" lang="en-US" altLang="zh-CN" sz="1100" b="1" dirty="0">
                <a:latin typeface="黑体" panose="02010609060101010101" pitchFamily="2" charset="-122"/>
              </a:rPr>
              <a:t>.</a:t>
            </a:r>
            <a:r>
              <a:rPr kumimoji="0" lang="zh-CN" altLang="en-US" sz="1100" b="1" dirty="0">
                <a:latin typeface="黑体" panose="02010609060101010101" pitchFamily="2" charset="-122"/>
              </a:rPr>
              <a:t>不良写真</a:t>
            </a:r>
          </a:p>
        </p:txBody>
      </p:sp>
      <p:sp>
        <p:nvSpPr>
          <p:cNvPr id="9" name="矩形 10">
            <a:extLst>
              <a:ext uri="{FF2B5EF4-FFF2-40B4-BE49-F238E27FC236}">
                <a16:creationId xmlns="" xmlns:a16="http://schemas.microsoft.com/office/drawing/2014/main" id="{2EB1761F-1316-4884-A7FC-4495CD387552}"/>
              </a:ext>
            </a:extLst>
          </p:cNvPr>
          <p:cNvSpPr/>
          <p:nvPr/>
        </p:nvSpPr>
        <p:spPr>
          <a:xfrm>
            <a:off x="412403" y="3204793"/>
            <a:ext cx="1212477" cy="2620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>
            <a:lvl1pPr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dirty="0">
                <a:solidFill>
                  <a:schemeClr val="tx1"/>
                </a:solidFill>
                <a:latin typeface="黑体" panose="02010609060101010101" pitchFamily="2" charset="-122"/>
              </a:rPr>
              <a:t>三</a:t>
            </a:r>
            <a:r>
              <a:rPr lang="en-US" altLang="zh-CN" sz="1200" dirty="0">
                <a:solidFill>
                  <a:schemeClr val="tx1"/>
                </a:solidFill>
                <a:latin typeface="黑体" panose="02010609060101010101" pitchFamily="2" charset="-122"/>
              </a:rPr>
              <a:t>.</a:t>
            </a:r>
            <a:r>
              <a:rPr lang="zh-CN" altLang="en-US" sz="1200" dirty="0">
                <a:solidFill>
                  <a:schemeClr val="tx1"/>
                </a:solidFill>
                <a:latin typeface="黑体" panose="02010609060101010101" pitchFamily="2" charset="-122"/>
              </a:rPr>
              <a:t>原因分析：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="" xmlns:a16="http://schemas.microsoft.com/office/drawing/2014/main" id="{32D3CE8C-2224-40B2-B351-42667AF9C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44" y="1714488"/>
            <a:ext cx="3121477" cy="24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100" dirty="0" smtClean="0">
                <a:latin typeface="黑体" panose="02010609060101010101" pitchFamily="2" charset="-122"/>
              </a:rPr>
              <a:t>规格：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450-550mA     </a:t>
            </a:r>
            <a:r>
              <a:rPr kumimoji="0" lang="zh-CN" altLang="en-US" sz="1100" dirty="0" smtClean="0">
                <a:solidFill>
                  <a:schemeClr val="bg1"/>
                </a:solidFill>
                <a:latin typeface="黑体" panose="02010609060101010101" pitchFamily="2" charset="-122"/>
              </a:rPr>
              <a:t>实测：小于</a:t>
            </a:r>
            <a:r>
              <a:rPr kumimoji="0" lang="en-US" altLang="zh-CN" sz="1100" dirty="0" smtClean="0">
                <a:solidFill>
                  <a:schemeClr val="bg1"/>
                </a:solidFill>
                <a:latin typeface="黑体" panose="02010609060101010101" pitchFamily="2" charset="-122"/>
              </a:rPr>
              <a:t>450</a:t>
            </a:r>
            <a:r>
              <a:rPr kumimoji="0" lang="zh-CN" altLang="en-US" sz="1100" dirty="0" smtClean="0">
                <a:solidFill>
                  <a:schemeClr val="bg1"/>
                </a:solidFill>
                <a:latin typeface="黑体" panose="02010609060101010101" pitchFamily="2" charset="-122"/>
              </a:rPr>
              <a:t>，大于</a:t>
            </a:r>
            <a:r>
              <a:rPr kumimoji="0" lang="en-US" altLang="zh-CN" sz="1100" dirty="0" smtClean="0">
                <a:solidFill>
                  <a:schemeClr val="bg1"/>
                </a:solidFill>
                <a:latin typeface="黑体" panose="02010609060101010101" pitchFamily="2" charset="-122"/>
              </a:rPr>
              <a:t>550</a:t>
            </a:r>
            <a:endParaRPr kumimoji="0" lang="en-US" altLang="zh-CN" sz="1100" dirty="0">
              <a:solidFill>
                <a:schemeClr val="bg1"/>
              </a:solidFill>
              <a:latin typeface="黑体" panose="02010609060101010101" pitchFamily="2" charset="-122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32D3CE8C-2224-40B2-B351-42667AF9C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3548064"/>
            <a:ext cx="3286148" cy="168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100" dirty="0" smtClean="0">
                <a:latin typeface="黑体" panose="02010609060101010101" pitchFamily="2" charset="-122"/>
              </a:rPr>
              <a:t>1.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分析过程：</a:t>
            </a:r>
            <a:endParaRPr kumimoji="0" lang="en-US" altLang="zh-CN" sz="1100" dirty="0" smtClean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100" dirty="0" smtClean="0">
                <a:latin typeface="黑体" panose="02010609060101010101" pitchFamily="2" charset="-122"/>
              </a:rPr>
              <a:t>①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.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电流小更换加热管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Q3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后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OK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；</a:t>
            </a:r>
            <a:endParaRPr kumimoji="0" lang="en-US" altLang="zh-CN" sz="1100" dirty="0" smtClean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100" dirty="0" smtClean="0">
                <a:latin typeface="黑体" panose="02010609060101010101" pitchFamily="2" charset="-122"/>
              </a:rPr>
              <a:t>②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.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电流大更加加热管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Q2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后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OK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；</a:t>
            </a:r>
            <a:endParaRPr kumimoji="0" lang="en-US" altLang="zh-CN" sz="1100" dirty="0" smtClean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100" dirty="0" smtClean="0">
                <a:latin typeface="黑体" panose="02010609060101010101" pitchFamily="2" charset="-122"/>
              </a:rPr>
              <a:t>③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.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将电流小产品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Q2.Q3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互换，产品电流大；</a:t>
            </a:r>
            <a:endParaRPr kumimoji="0" lang="en-US" altLang="zh-CN" sz="1100" dirty="0" smtClean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kumimoji="0" lang="zh-CN" altLang="en-US" sz="1100" dirty="0" smtClean="0">
                <a:latin typeface="黑体" panose="02010609060101010101" pitchFamily="2" charset="-122"/>
              </a:rPr>
              <a:t>④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.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将电流大产品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Q2.Q3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互换，产品电流小；</a:t>
            </a:r>
            <a:endParaRPr kumimoji="0" lang="en-US" altLang="zh-CN" sz="1100" dirty="0" smtClean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100" dirty="0" smtClean="0">
                <a:latin typeface="黑体" panose="02010609060101010101" pitchFamily="2" charset="-122"/>
              </a:rPr>
              <a:t>⑤</a:t>
            </a:r>
            <a:r>
              <a:rPr kumimoji="0" lang="en-US" altLang="zh-CN" sz="1100" dirty="0" smtClean="0">
                <a:latin typeface="黑体" panose="02010609060101010101" pitchFamily="2" charset="-122"/>
              </a:rPr>
              <a:t>.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将不良的加热管更换在良品产品上，不良复现。</a:t>
            </a:r>
            <a:endParaRPr kumimoji="0" lang="en-US" altLang="zh-CN" sz="1100" dirty="0" smtClean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CN" sz="500" dirty="0" smtClean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100" dirty="0" smtClean="0">
                <a:latin typeface="黑体" panose="02010609060101010101" pitchFamily="2" charset="-122"/>
              </a:rPr>
              <a:t>2.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加热管放大倍数分析：</a:t>
            </a:r>
            <a:endParaRPr kumimoji="0" lang="en-US" altLang="zh-CN" sz="1100" dirty="0" smtClean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CN" sz="1100" dirty="0" smtClean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CN" sz="1100" dirty="0">
              <a:latin typeface="黑体" panose="02010609060101010101" pitchFamily="2" charset="-122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="" xmlns:a16="http://schemas.microsoft.com/office/drawing/2014/main" id="{32D3CE8C-2224-40B2-B351-42667AF9C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71" y="6100781"/>
            <a:ext cx="2357454" cy="24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100" dirty="0" smtClean="0">
                <a:latin typeface="黑体" panose="02010609060101010101" pitchFamily="2" charset="-122"/>
              </a:rPr>
              <a:t>结论：放大倍数未发现差异。</a:t>
            </a:r>
            <a:endParaRPr kumimoji="0" lang="en-US" altLang="zh-CN" sz="1100" dirty="0">
              <a:latin typeface="黑体" panose="02010609060101010101" pitchFamily="2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428596" y="4881574"/>
          <a:ext cx="3214710" cy="1162743"/>
        </p:xfrm>
        <a:graphic>
          <a:graphicData uri="http://schemas.openxmlformats.org/drawingml/2006/table">
            <a:tbl>
              <a:tblPr/>
              <a:tblGrid>
                <a:gridCol w="246462"/>
                <a:gridCol w="1182298"/>
                <a:gridCol w="714380"/>
                <a:gridCol w="571504"/>
                <a:gridCol w="500066"/>
              </a:tblGrid>
              <a:tr h="2845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dirty="0"/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dirty="0"/>
                        <a:t>产品条码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dirty="0"/>
                        <a:t>QCA</a:t>
                      </a:r>
                      <a:r>
                        <a:rPr lang="zh-CN" altLang="en-US" sz="1050" dirty="0"/>
                        <a:t>电流</a:t>
                      </a:r>
                      <a:br>
                        <a:rPr lang="zh-CN" altLang="en-US" sz="1050" dirty="0"/>
                      </a:br>
                      <a:r>
                        <a:rPr lang="en-US" altLang="zh-CN" sz="1050" dirty="0"/>
                        <a:t>450-550</a:t>
                      </a:r>
                      <a:r>
                        <a:rPr lang="en-US" sz="1050" dirty="0"/>
                        <a:t>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dirty="0"/>
                        <a:t>放大</a:t>
                      </a:r>
                      <a:r>
                        <a:rPr lang="zh-CN" altLang="en-US" sz="1050" dirty="0" smtClean="0"/>
                        <a:t>倍数</a:t>
                      </a:r>
                      <a:r>
                        <a:rPr lang="en-US" altLang="zh-CN" sz="1050" dirty="0" smtClean="0"/>
                        <a:t>200-560</a:t>
                      </a:r>
                      <a:endParaRPr lang="en-US" altLang="zh-CN" sz="105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409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dirty="0"/>
                        <a:t>Q2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dirty="0" smtClean="0"/>
                        <a:t>Q3</a:t>
                      </a:r>
                      <a:endParaRPr lang="en-US" sz="105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4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/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dirty="0"/>
                        <a:t>13200305906p1002586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/>
                        <a:t>561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 smtClean="0"/>
                        <a:t>277</a:t>
                      </a:r>
                      <a:endParaRPr lang="en-US" altLang="zh-CN" sz="11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/>
                        <a:t>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574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/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dirty="0"/>
                        <a:t>BEEDEIGMRJSp10ADHIE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/>
                        <a:t>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 smtClean="0"/>
                        <a:t>294</a:t>
                      </a:r>
                      <a:endParaRPr lang="en-US" altLang="zh-CN" sz="11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 smtClean="0"/>
                        <a:t>292</a:t>
                      </a:r>
                      <a:endParaRPr lang="en-US" altLang="zh-CN" sz="11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4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/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dirty="0"/>
                        <a:t>BEEDEIGMRJSp10ACJEG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/>
                        <a:t>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574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/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dirty="0"/>
                        <a:t>BEEDEIGMRJSp10AEFEF</a:t>
                      </a:r>
                      <a:endParaRPr lang="en-US" sz="10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/>
                        <a:t>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smtClean="0"/>
                        <a:t>302</a:t>
                      </a:r>
                      <a:endParaRPr lang="en-US" sz="11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 smtClean="0"/>
                        <a:t>292</a:t>
                      </a:r>
                      <a:endParaRPr lang="en-US" altLang="zh-CN" sz="11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32D3CE8C-2224-40B2-B351-42667AF9C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19" y="3214686"/>
            <a:ext cx="3071834" cy="24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100" dirty="0" smtClean="0">
                <a:latin typeface="黑体" panose="02010609060101010101" pitchFamily="2" charset="-122"/>
              </a:rPr>
              <a:t>3.</a:t>
            </a:r>
            <a:r>
              <a:rPr kumimoji="0" lang="zh-CN" altLang="en-US" sz="1100" dirty="0" smtClean="0">
                <a:latin typeface="黑体" panose="02010609060101010101" pitchFamily="2" charset="-122"/>
              </a:rPr>
              <a:t>加热管单品指标测试：</a:t>
            </a:r>
            <a:r>
              <a:rPr lang="en-US" sz="1100" b="1" dirty="0" smtClean="0"/>
              <a:t>PCP1103-TD-H</a:t>
            </a:r>
            <a:endParaRPr kumimoji="0" lang="en-US" altLang="zh-CN" sz="1100" dirty="0">
              <a:latin typeface="黑体" panose="02010609060101010101" pitchFamily="2" charset="-122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3795707" y="1976427"/>
          <a:ext cx="2266966" cy="1022985"/>
        </p:xfrm>
        <a:graphic>
          <a:graphicData uri="http://schemas.openxmlformats.org/drawingml/2006/table">
            <a:tbl>
              <a:tblPr/>
              <a:tblGrid>
                <a:gridCol w="246462"/>
                <a:gridCol w="1182298"/>
                <a:gridCol w="838206"/>
              </a:tblGrid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dirty="0"/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dirty="0"/>
                        <a:t>产品条码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dirty="0"/>
                        <a:t>QCA</a:t>
                      </a:r>
                      <a:r>
                        <a:rPr lang="zh-CN" altLang="en-US" sz="1000" dirty="0"/>
                        <a:t>电流</a:t>
                      </a:r>
                      <a:br>
                        <a:rPr lang="zh-CN" altLang="en-US" sz="1000" dirty="0"/>
                      </a:br>
                      <a:r>
                        <a:rPr lang="en-US" altLang="zh-CN" sz="1000" dirty="0"/>
                        <a:t>450-550</a:t>
                      </a:r>
                      <a:r>
                        <a:rPr lang="en-US" sz="1000" dirty="0"/>
                        <a:t>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4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/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dirty="0"/>
                        <a:t>13200305906p1002586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/>
                        <a:t>561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574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/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dirty="0"/>
                        <a:t>BEEDEIGMRJSp10ADHIE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/>
                        <a:t>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4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/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dirty="0"/>
                        <a:t>BEEDEIGMRJSp10ACJEG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/>
                        <a:t>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574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/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dirty="0"/>
                        <a:t>BEEDEIGMRJSp10AEFEF</a:t>
                      </a:r>
                      <a:endParaRPr lang="en-US" sz="10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/>
                        <a:t>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3929058" y="3586163"/>
          <a:ext cx="4643472" cy="2457468"/>
        </p:xfrm>
        <a:graphic>
          <a:graphicData uri="http://schemas.openxmlformats.org/drawingml/2006/table">
            <a:tbl>
              <a:tblPr/>
              <a:tblGrid>
                <a:gridCol w="580434"/>
                <a:gridCol w="491136"/>
                <a:gridCol w="785818"/>
                <a:gridCol w="571504"/>
                <a:gridCol w="473278"/>
                <a:gridCol w="580434"/>
                <a:gridCol w="580434"/>
                <a:gridCol w="580434"/>
              </a:tblGrid>
              <a:tr h="24321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800" dirty="0"/>
                        <a:t>不良岗位及现象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/>
                        <a:t>QCA</a:t>
                      </a:r>
                      <a:r>
                        <a:rPr lang="zh-CN" altLang="en-US" sz="800"/>
                        <a:t>启动电流小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dirty="0"/>
                        <a:t>QCA</a:t>
                      </a:r>
                      <a:r>
                        <a:rPr lang="zh-CN" altLang="en-US" sz="800" dirty="0"/>
                        <a:t>启动电流大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4321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800" dirty="0"/>
                        <a:t>规格</a:t>
                      </a:r>
                      <a:r>
                        <a:rPr lang="en-US" altLang="zh-CN" sz="800" dirty="0"/>
                        <a:t>450-550</a:t>
                      </a:r>
                      <a:r>
                        <a:rPr lang="en-US" sz="800" dirty="0"/>
                        <a:t>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/>
                        <a:t>不良品①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/>
                        <a:t>不良品②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/>
                        <a:t>不良品③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dirty="0"/>
                        <a:t>不良品④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 gridSpan="4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dirty="0">
                          <a:solidFill>
                            <a:srgbClr val="FF0000"/>
                          </a:solidFill>
                          <a:latin typeface="Arial"/>
                        </a:rPr>
                        <a:t>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dirty="0">
                          <a:solidFill>
                            <a:srgbClr val="FF0000"/>
                          </a:solidFill>
                          <a:latin typeface="Arial"/>
                        </a:rPr>
                        <a:t>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dirty="0">
                          <a:solidFill>
                            <a:srgbClr val="FF0000"/>
                          </a:solidFill>
                          <a:latin typeface="Arial"/>
                        </a:rPr>
                        <a:t>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dirty="0">
                          <a:solidFill>
                            <a:srgbClr val="FF0000"/>
                          </a:solidFill>
                          <a:latin typeface="Arial"/>
                        </a:rPr>
                        <a:t>561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1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800" dirty="0"/>
                        <a:t>万用表测出放大倍数</a:t>
                      </a:r>
                      <a:r>
                        <a:rPr lang="en-US" altLang="zh-CN" sz="800" dirty="0"/>
                        <a:t>200-560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dirty="0">
                          <a:latin typeface="Arial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dirty="0">
                          <a:latin typeface="Arial"/>
                        </a:rPr>
                        <a:t>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366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000"/>
                        <a:t>晶体管测试仪测试结果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/>
                        <a:t>参数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/>
                        <a:t>参数管理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dirty="0"/>
                        <a:t>良品数据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dirty="0">
                          <a:latin typeface="Arial"/>
                        </a:rPr>
                        <a:t>Q3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>
                          <a:latin typeface="Arial"/>
                        </a:rPr>
                        <a:t>Q3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>
                          <a:latin typeface="Arial"/>
                        </a:rPr>
                        <a:t>Q2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>
                          <a:latin typeface="Arial"/>
                        </a:rPr>
                        <a:t>Q2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3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>
                          <a:latin typeface="Arial"/>
                        </a:rPr>
                        <a:t>Icbo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>
                          <a:latin typeface="Arial"/>
                        </a:rPr>
                        <a:t>max 0.1uA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0.001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dirty="0">
                          <a:latin typeface="Arial"/>
                        </a:rPr>
                        <a:t>0.001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0.001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0.001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dirty="0">
                          <a:latin typeface="Arial"/>
                        </a:rPr>
                        <a:t>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3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>
                          <a:latin typeface="Arial"/>
                        </a:rPr>
                        <a:t>Iebo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>
                          <a:latin typeface="Arial"/>
                        </a:rPr>
                        <a:t>max 0.1uA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0.002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0.002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3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>
                          <a:latin typeface="Arial"/>
                        </a:rPr>
                        <a:t>V(br)ceo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>
                          <a:latin typeface="Arial"/>
                        </a:rPr>
                        <a:t>min 30V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39.5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43.2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45.6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41.0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43.3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3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>
                          <a:latin typeface="Arial"/>
                        </a:rPr>
                        <a:t>V(br)cbo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>
                          <a:latin typeface="Arial"/>
                        </a:rPr>
                        <a:t>min 30V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dirty="0">
                          <a:latin typeface="Arial"/>
                        </a:rPr>
                        <a:t>60.7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dirty="0">
                          <a:latin typeface="Arial"/>
                        </a:rPr>
                        <a:t>32.6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59.5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30.9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3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>
                          <a:latin typeface="Arial"/>
                        </a:rPr>
                        <a:t>V(br)ebo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>
                          <a:latin typeface="Arial"/>
                        </a:rPr>
                        <a:t>min 5V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6.0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9.8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dirty="0">
                          <a:latin typeface="Arial"/>
                        </a:rPr>
                        <a:t>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2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>
                          <a:latin typeface="Arial"/>
                        </a:rPr>
                        <a:t>Vces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>
                          <a:latin typeface="Arial"/>
                        </a:rPr>
                        <a:t>0.250-0.375mV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0.227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0.498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dirty="0">
                          <a:latin typeface="Arial"/>
                        </a:rPr>
                        <a:t>2.068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dirty="0">
                          <a:latin typeface="Arial"/>
                        </a:rPr>
                        <a:t>1.206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0.541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23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>
                          <a:latin typeface="Arial"/>
                        </a:rPr>
                        <a:t>Vbes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>
                          <a:latin typeface="Arial"/>
                        </a:rPr>
                        <a:t>0.85-1.2V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0.898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/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latin typeface="Arial"/>
                        </a:rPr>
                        <a:t>/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dirty="0">
                          <a:latin typeface="Arial"/>
                        </a:rPr>
                        <a:t>/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dirty="0">
                          <a:latin typeface="Arial"/>
                        </a:rPr>
                        <a:t>/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3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/>
                        <a:t>综合判定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/>
                        <a:t>/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dirty="0">
                          <a:latin typeface="Arial"/>
                        </a:rPr>
                        <a:t>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dirty="0">
                          <a:latin typeface="Arial"/>
                        </a:rPr>
                        <a:t>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>
                          <a:latin typeface="Arial"/>
                        </a:rPr>
                        <a:t>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dirty="0">
                          <a:latin typeface="Arial"/>
                        </a:rPr>
                        <a:t>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dirty="0">
                          <a:latin typeface="Arial"/>
                        </a:rPr>
                        <a:t>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6875" t="23333" r="52344" b="32500"/>
          <a:stretch>
            <a:fillRect/>
          </a:stretch>
        </p:blipFill>
        <p:spPr bwMode="auto">
          <a:xfrm>
            <a:off x="6429388" y="1643050"/>
            <a:ext cx="222805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729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xmlns="" id="{6AA4D964-5F32-4234-8EBE-1BA75AAF0C9E}"/>
              </a:ext>
            </a:extLst>
          </p:cNvPr>
          <p:cNvSpPr txBox="1"/>
          <p:nvPr/>
        </p:nvSpPr>
        <p:spPr>
          <a:xfrm>
            <a:off x="4643438" y="2000240"/>
            <a:ext cx="428628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、进一步分析发现在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PCP DB#1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机器上组装，确认了粘片机轨道的温度分布，并发现在芯片接合点后有一个额外的温度峰值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。结合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点后的额外温度峰值将导致芯片过热，并可能导致芯片失效。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461C21B-6668-42B8-A80E-EC968A78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2" t="14273" r="2865" b="2468"/>
          <a:stretch>
            <a:fillRect/>
          </a:stretch>
        </p:blipFill>
        <p:spPr>
          <a:xfrm>
            <a:off x="4643438" y="3214686"/>
            <a:ext cx="4286280" cy="250033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38094" y="3190873"/>
            <a:ext cx="4214842" cy="2834086"/>
            <a:chOff x="5786446" y="1571612"/>
            <a:chExt cx="2928959" cy="133834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DD9B8437-37D2-4C60-8B6C-3EE5187AD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b="21820"/>
            <a:stretch>
              <a:fillRect/>
            </a:stretch>
          </p:blipFill>
          <p:spPr>
            <a:xfrm>
              <a:off x="5786446" y="1571612"/>
              <a:ext cx="2928958" cy="1191984"/>
            </a:xfrm>
            <a:prstGeom prst="rect">
              <a:avLst/>
            </a:prstGeom>
          </p:spPr>
        </p:pic>
        <p:sp>
          <p:nvSpPr>
            <p:cNvPr id="8" name="TextBox 8">
              <a:extLst>
                <a:ext uri="{FF2B5EF4-FFF2-40B4-BE49-F238E27FC236}">
                  <a16:creationId xmlns="" xmlns:a16="http://schemas.microsoft.com/office/drawing/2014/main" id="{32D3CE8C-2224-40B2-B351-42667AF9C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6447" y="2793066"/>
              <a:ext cx="2928958" cy="116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1323" tIns="35662" rIns="71323" bIns="35662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1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厂商分析原因：共晶部位侧向芯片附着裂纹</a:t>
              </a:r>
              <a:endParaRPr kumimoji="0" lang="en-US" altLang="zh-CN" sz="1100" dirty="0">
                <a:latin typeface="黑体" panose="02010609060101010101" pitchFamily="2" charset="-122"/>
              </a:endParaRPr>
            </a:p>
          </p:txBody>
        </p:sp>
      </p:grpSp>
      <p:sp>
        <p:nvSpPr>
          <p:cNvPr id="9" name="文本框 6">
            <a:extLst>
              <a:ext uri="{FF2B5EF4-FFF2-40B4-BE49-F238E27FC236}">
                <a16:creationId xmlns:a16="http://schemas.microsoft.com/office/drawing/2014/main" xmlns="" id="{8EB0E0E8-9DD7-47AA-AA9E-EE63BF3B8DC9}"/>
              </a:ext>
            </a:extLst>
          </p:cNvPr>
          <p:cNvSpPr txBox="1"/>
          <p:nvPr/>
        </p:nvSpPr>
        <p:spPr>
          <a:xfrm>
            <a:off x="214282" y="2000240"/>
            <a:ext cx="421484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、选择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2pcs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样品进行化学蚀刻。在共晶部位发现侧向芯片附着裂纹。选择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个样品进行研磨和抛光。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模具底部出现裂纹。综上所述，发现侧向模具附着裂纹是导致这一失效的原因。</a:t>
            </a:r>
            <a:endParaRPr lang="zh-CN" altLang="en-US" dirty="0"/>
          </a:p>
        </p:txBody>
      </p:sp>
      <p:sp>
        <p:nvSpPr>
          <p:cNvPr id="10" name="矩形 10">
            <a:extLst>
              <a:ext uri="{FF2B5EF4-FFF2-40B4-BE49-F238E27FC236}">
                <a16:creationId xmlns="" xmlns:a16="http://schemas.microsoft.com/office/drawing/2014/main" id="{2EB1761F-1316-4884-A7FC-4495CD387552}"/>
              </a:ext>
            </a:extLst>
          </p:cNvPr>
          <p:cNvSpPr/>
          <p:nvPr/>
        </p:nvSpPr>
        <p:spPr>
          <a:xfrm>
            <a:off x="142844" y="1500173"/>
            <a:ext cx="1857388" cy="2620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>
            <a:lvl1pPr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dirty="0">
                <a:solidFill>
                  <a:schemeClr val="tx1"/>
                </a:solidFill>
                <a:latin typeface="黑体" panose="02010609060101010101" pitchFamily="2" charset="-122"/>
              </a:rPr>
              <a:t>三</a:t>
            </a:r>
            <a:r>
              <a:rPr lang="en-US" altLang="zh-CN" sz="1200" dirty="0" smtClean="0">
                <a:solidFill>
                  <a:schemeClr val="tx1"/>
                </a:solidFill>
                <a:latin typeface="黑体" panose="02010609060101010101" pitchFamily="2" charset="-122"/>
              </a:rPr>
              <a:t>.</a:t>
            </a:r>
            <a:r>
              <a:rPr lang="zh-CN" altLang="en-US" sz="1200" dirty="0" smtClean="0">
                <a:solidFill>
                  <a:schemeClr val="tx1"/>
                </a:solidFill>
                <a:latin typeface="黑体" panose="02010609060101010101" pitchFamily="2" charset="-122"/>
              </a:rPr>
              <a:t>供应商原因</a:t>
            </a:r>
            <a:r>
              <a:rPr lang="zh-CN" altLang="en-US" sz="1200" dirty="0">
                <a:solidFill>
                  <a:schemeClr val="tx1"/>
                </a:solidFill>
                <a:latin typeface="黑体" panose="02010609060101010101" pitchFamily="2" charset="-122"/>
              </a:rPr>
              <a:t>分析：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="" xmlns:a16="http://schemas.microsoft.com/office/drawing/2014/main" id="{32D3CE8C-2224-40B2-B351-42667AF9C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786454"/>
            <a:ext cx="4214841" cy="24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厂商分析原因：回流焊温度异常导致</a:t>
            </a:r>
            <a:endParaRPr kumimoji="0" lang="en-US" altLang="zh-CN" sz="1100" dirty="0">
              <a:latin typeface="黑体" panose="02010609060101010101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rot="16200000" flipV="1">
            <a:off x="7017561" y="3812384"/>
            <a:ext cx="214314" cy="14287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32D3CE8C-2224-40B2-B351-42667AF9C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6" y="6034106"/>
            <a:ext cx="4214841" cy="247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100" b="1" dirty="0" smtClean="0">
                <a:solidFill>
                  <a:srgbClr val="FF0000"/>
                </a:solidFill>
                <a:latin typeface="黑体" panose="02010609060101010101" pitchFamily="2" charset="-122"/>
              </a:rPr>
              <a:t>疑问点：这个温度异常厂商无法提供返验证证明与部品风险评诂。</a:t>
            </a:r>
            <a:endParaRPr kumimoji="0" lang="en-US" altLang="zh-CN" sz="1100" b="1" dirty="0">
              <a:solidFill>
                <a:srgbClr val="FF0000"/>
              </a:solidFill>
              <a:latin typeface="黑体" panose="02010609060101010101" pitchFamily="2" charset="-122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="" xmlns:a16="http://schemas.microsoft.com/office/drawing/2014/main" id="{32D3CE8C-2224-40B2-B351-42667AF9C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6286520"/>
            <a:ext cx="2647969" cy="2412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100" b="1" dirty="0" smtClean="0">
                <a:solidFill>
                  <a:schemeClr val="bg1"/>
                </a:solidFill>
                <a:latin typeface="黑体" panose="02010609060101010101" pitchFamily="2" charset="-122"/>
              </a:rPr>
              <a:t>处理方案：温度异常前部品退货</a:t>
            </a:r>
            <a:r>
              <a:rPr kumimoji="0" lang="en-US" altLang="zh-CN" sz="1100" b="1" dirty="0" smtClean="0">
                <a:solidFill>
                  <a:schemeClr val="bg1"/>
                </a:solidFill>
                <a:latin typeface="黑体" panose="02010609060101010101" pitchFamily="2" charset="-122"/>
              </a:rPr>
              <a:t>244K</a:t>
            </a:r>
            <a:r>
              <a:rPr kumimoji="0" lang="zh-CN" altLang="en-US" sz="1100" b="1" dirty="0" smtClean="0">
                <a:solidFill>
                  <a:schemeClr val="bg1"/>
                </a:solidFill>
                <a:latin typeface="黑体" panose="02010609060101010101" pitchFamily="2" charset="-122"/>
              </a:rPr>
              <a:t>。</a:t>
            </a:r>
            <a:endParaRPr kumimoji="0" lang="en-US" altLang="zh-CN" sz="1100" b="1" dirty="0">
              <a:solidFill>
                <a:schemeClr val="bg1"/>
              </a:solidFill>
              <a:latin typeface="黑体" panose="02010609060101010101" pitchFamily="2" charset="-122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="" xmlns:a16="http://schemas.microsoft.com/office/drawing/2014/main" id="{E9AF89BC-853C-47DF-9172-E31B33E7AC6F}"/>
              </a:ext>
            </a:extLst>
          </p:cNvPr>
          <p:cNvSpPr txBox="1">
            <a:spLocks/>
          </p:cNvSpPr>
          <p:nvPr/>
        </p:nvSpPr>
        <p:spPr>
          <a:xfrm>
            <a:off x="467926" y="404664"/>
            <a:ext cx="8501122" cy="496888"/>
          </a:xfrm>
          <a:prstGeom prst="rect">
            <a:avLst/>
          </a:prstGeom>
        </p:spPr>
        <p:txBody>
          <a:bodyPr lIns="81043" tIns="40522" rIns="81043" bIns="40522"/>
          <a:lstStyle/>
          <a:p>
            <a:pPr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供应商回复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36236" y="1728114"/>
          <a:ext cx="8215369" cy="2143143"/>
        </p:xfrm>
        <a:graphic>
          <a:graphicData uri="http://schemas.openxmlformats.org/drawingml/2006/table">
            <a:tbl>
              <a:tblPr/>
              <a:tblGrid>
                <a:gridCol w="421300"/>
                <a:gridCol w="856192"/>
                <a:gridCol w="1916240"/>
                <a:gridCol w="2395300"/>
                <a:gridCol w="570796"/>
                <a:gridCol w="397518"/>
                <a:gridCol w="597975"/>
                <a:gridCol w="1060048"/>
              </a:tblGrid>
              <a:tr h="46984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编号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日期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工序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启动电流测试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测试</a:t>
                      </a:r>
                      <a:b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</a:b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数量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不良</a:t>
                      </a:r>
                      <a:b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</a:b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数量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不良率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备注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2020/11/1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IQC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检查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温度冲击前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整拼板状态下测试电流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6000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0.02%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与加热管无关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2020/11/2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温度冲击（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-55—125℃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）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温度冲击后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整拼板状态下测试电流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6000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0.00%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2020/11/2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晶体组装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晶体组装后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整拼板状态下测试电流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6000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0.03%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与加热管无关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2020/11/2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洗板（喷淋）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喷淋清洗后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整拼板状态下测试电流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6000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0.02%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与加热管无关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2020/11/2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分板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分板后单个产品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状态下测试电流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6000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17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0.28%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加热管不良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2020/11/2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装配（底座焊接）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安装底座后测试电流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6000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0.02%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加热管不良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2020/11/6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QCA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正常测试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6000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43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0.72%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加热管不良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标题 1">
            <a:extLst>
              <a:ext uri="{FF2B5EF4-FFF2-40B4-BE49-F238E27FC236}">
                <a16:creationId xmlns="" xmlns:a16="http://schemas.microsoft.com/office/drawing/2014/main" id="{E9AF89BC-853C-47DF-9172-E31B33E7AC6F}"/>
              </a:ext>
            </a:extLst>
          </p:cNvPr>
          <p:cNvSpPr txBox="1">
            <a:spLocks/>
          </p:cNvSpPr>
          <p:nvPr/>
        </p:nvSpPr>
        <p:spPr>
          <a:xfrm>
            <a:off x="467926" y="404664"/>
            <a:ext cx="8501122" cy="496888"/>
          </a:xfrm>
          <a:prstGeom prst="rect">
            <a:avLst/>
          </a:prstGeom>
        </p:spPr>
        <p:txBody>
          <a:bodyPr lIns="81043" tIns="40522" rIns="81043" bIns="40522"/>
          <a:lstStyle/>
          <a:p>
            <a:pPr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工位排查</a:t>
            </a:r>
            <a:endParaRPr lang="zh-CN" altLang="en-US" sz="2400" b="1" dirty="0"/>
          </a:p>
        </p:txBody>
      </p:sp>
      <p:sp>
        <p:nvSpPr>
          <p:cNvPr id="6" name="TextBox 8">
            <a:extLst>
              <a:ext uri="{FF2B5EF4-FFF2-40B4-BE49-F238E27FC236}">
                <a16:creationId xmlns="" xmlns:a16="http://schemas.microsoft.com/office/drawing/2014/main" id="{32D3CE8C-2224-40B2-B351-42667AF9C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31" y="4143380"/>
            <a:ext cx="8286808" cy="154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600" dirty="0" smtClean="0">
                <a:latin typeface="黑体" panose="02010609060101010101" pitchFamily="2" charset="-122"/>
              </a:rPr>
              <a:t>问题点：</a:t>
            </a:r>
            <a:r>
              <a:rPr kumimoji="0" lang="en-US" altLang="zh-CN" sz="1600" dirty="0" smtClean="0">
                <a:latin typeface="黑体" panose="02010609060101010101" pitchFamily="2" charset="-122"/>
              </a:rPr>
              <a:t>PCBA</a:t>
            </a:r>
            <a:r>
              <a:rPr kumimoji="0" lang="zh-CN" altLang="en-US" sz="1600" dirty="0" smtClean="0">
                <a:latin typeface="黑体" panose="02010609060101010101" pitchFamily="2" charset="-122"/>
              </a:rPr>
              <a:t>在走刀分板后发生不良。</a:t>
            </a:r>
            <a:endParaRPr kumimoji="0" lang="en-US" altLang="zh-CN" sz="1600" dirty="0" smtClean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CN" sz="1600" dirty="0" smtClean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600" dirty="0" smtClean="0">
                <a:latin typeface="黑体" panose="02010609060101010101" pitchFamily="2" charset="-122"/>
              </a:rPr>
              <a:t>原  因：手持</a:t>
            </a:r>
            <a:r>
              <a:rPr kumimoji="0" lang="en-US" altLang="zh-CN" sz="1600" dirty="0" smtClean="0">
                <a:latin typeface="黑体" panose="02010609060101010101" pitchFamily="2" charset="-122"/>
              </a:rPr>
              <a:t>PCB(</a:t>
            </a:r>
            <a:r>
              <a:rPr kumimoji="0" lang="zh-CN" altLang="en-US" sz="1600" dirty="0" smtClean="0">
                <a:latin typeface="黑体" panose="02010609060101010101" pitchFamily="2" charset="-122"/>
              </a:rPr>
              <a:t>手平衡力不稳定性</a:t>
            </a:r>
            <a:r>
              <a:rPr kumimoji="0" lang="en-US" altLang="zh-CN" sz="1600" dirty="0" smtClean="0">
                <a:latin typeface="黑体" panose="02010609060101010101" pitchFamily="2" charset="-122"/>
              </a:rPr>
              <a:t>)</a:t>
            </a:r>
            <a:r>
              <a:rPr kumimoji="0" lang="zh-CN" altLang="en-US" sz="1600" dirty="0" smtClean="0">
                <a:latin typeface="黑体" panose="02010609060101010101" pitchFamily="2" charset="-122"/>
              </a:rPr>
              <a:t>，走刀分板时</a:t>
            </a:r>
            <a:r>
              <a:rPr kumimoji="0" lang="en-US" altLang="zh-CN" sz="1600" dirty="0" smtClean="0">
                <a:latin typeface="黑体" panose="02010609060101010101" pitchFamily="2" charset="-122"/>
              </a:rPr>
              <a:t>PCB</a:t>
            </a:r>
            <a:r>
              <a:rPr kumimoji="0" lang="zh-CN" altLang="en-US" sz="1600" dirty="0" smtClean="0">
                <a:latin typeface="黑体" panose="02010609060101010101" pitchFamily="2" charset="-122"/>
              </a:rPr>
              <a:t>会产生机械应力，可能导致对加热管</a:t>
            </a:r>
            <a:endParaRPr kumimoji="0" lang="en-US" altLang="zh-CN" sz="1600" dirty="0" smtClean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600" dirty="0" smtClean="0">
                <a:latin typeface="黑体" panose="02010609060101010101" pitchFamily="2" charset="-122"/>
              </a:rPr>
              <a:t>     </a:t>
            </a:r>
            <a:r>
              <a:rPr kumimoji="0" lang="zh-CN" altLang="en-US" sz="1600" dirty="0" smtClean="0">
                <a:latin typeface="黑体" panose="02010609060101010101" pitchFamily="2" charset="-122"/>
              </a:rPr>
              <a:t>   受力</a:t>
            </a:r>
            <a:endParaRPr kumimoji="0" lang="en-US" altLang="zh-CN" sz="1600" dirty="0" smtClean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CN" sz="1600" dirty="0" smtClean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600" dirty="0" smtClean="0">
                <a:latin typeface="黑体" panose="02010609060101010101" pitchFamily="2" charset="-122"/>
              </a:rPr>
              <a:t>结  论：变更为激光分板，消除分板应力。</a:t>
            </a:r>
            <a:endParaRPr kumimoji="0" lang="en-US" altLang="zh-CN" sz="1600" dirty="0">
              <a:latin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835" t="26923" r="7065" b="20243"/>
          <a:stretch>
            <a:fillRect/>
          </a:stretch>
        </p:blipFill>
        <p:spPr bwMode="auto">
          <a:xfrm>
            <a:off x="670162" y="1532073"/>
            <a:ext cx="7858180" cy="303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>
            <a:extLst>
              <a:ext uri="{FF2B5EF4-FFF2-40B4-BE49-F238E27FC236}">
                <a16:creationId xmlns="" xmlns:a16="http://schemas.microsoft.com/office/drawing/2014/main" id="{E9AF89BC-853C-47DF-9172-E31B33E7AC6F}"/>
              </a:ext>
            </a:extLst>
          </p:cNvPr>
          <p:cNvSpPr txBox="1">
            <a:spLocks/>
          </p:cNvSpPr>
          <p:nvPr/>
        </p:nvSpPr>
        <p:spPr>
          <a:xfrm>
            <a:off x="467926" y="404664"/>
            <a:ext cx="8501122" cy="496888"/>
          </a:xfrm>
          <a:prstGeom prst="rect">
            <a:avLst/>
          </a:prstGeom>
        </p:spPr>
        <p:txBody>
          <a:bodyPr lIns="81043" tIns="40522" rIns="81043" bIns="40522"/>
          <a:lstStyle/>
          <a:p>
            <a:pPr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分板改善后效果</a:t>
            </a:r>
            <a:endParaRPr lang="zh-CN" altLang="en-US" sz="2400" b="1" dirty="0"/>
          </a:p>
        </p:txBody>
      </p:sp>
      <p:sp>
        <p:nvSpPr>
          <p:cNvPr id="5" name="TextBox 8">
            <a:extLst>
              <a:ext uri="{FF2B5EF4-FFF2-40B4-BE49-F238E27FC236}">
                <a16:creationId xmlns="" xmlns:a16="http://schemas.microsoft.com/office/drawing/2014/main" id="{32D3CE8C-2224-40B2-B351-42667AF9C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357" y="4714884"/>
            <a:ext cx="8286808" cy="87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 b="1" dirty="0" smtClean="0">
                <a:solidFill>
                  <a:srgbClr val="FF0000"/>
                </a:solidFill>
                <a:latin typeface="黑体" panose="02010609060101010101" pitchFamily="2" charset="-122"/>
              </a:rPr>
              <a:t>结  论</a:t>
            </a:r>
            <a:r>
              <a:rPr kumimoji="0" lang="zh-CN" altLang="en-US" sz="1600" dirty="0" smtClean="0">
                <a:latin typeface="黑体" panose="02010609060101010101" pitchFamily="2" charset="-122"/>
              </a:rPr>
              <a:t>：无不良发生，证明应力消除。</a:t>
            </a:r>
            <a:endParaRPr kumimoji="0" lang="en-US" altLang="zh-CN" sz="1600" dirty="0" smtClean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CN" sz="1600" dirty="0" smtClean="0">
              <a:latin typeface="黑体" panose="0201060906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 b="1" dirty="0" smtClean="0">
                <a:solidFill>
                  <a:srgbClr val="FF0000"/>
                </a:solidFill>
                <a:latin typeface="黑体" panose="02010609060101010101" pitchFamily="2" charset="-122"/>
              </a:rPr>
              <a:t>新问题</a:t>
            </a:r>
            <a:r>
              <a:rPr kumimoji="0" lang="zh-CN" altLang="en-US" sz="1600" dirty="0" smtClean="0">
                <a:latin typeface="黑体" panose="02010609060101010101" pitchFamily="2" charset="-122"/>
              </a:rPr>
              <a:t>：分板后仍有不良发生，从分板到</a:t>
            </a:r>
            <a:r>
              <a:rPr kumimoji="0" lang="en-US" altLang="zh-CN" sz="1600" dirty="0" smtClean="0">
                <a:latin typeface="黑体" panose="02010609060101010101" pitchFamily="2" charset="-122"/>
              </a:rPr>
              <a:t>QCA</a:t>
            </a:r>
            <a:r>
              <a:rPr kumimoji="0" lang="zh-CN" altLang="en-US" sz="1600" dirty="0" smtClean="0">
                <a:latin typeface="黑体" panose="02010609060101010101" pitchFamily="2" charset="-122"/>
              </a:rPr>
              <a:t>还有</a:t>
            </a:r>
            <a:r>
              <a:rPr kumimoji="0" lang="en-US" altLang="zh-CN" sz="1600" dirty="0" smtClean="0">
                <a:latin typeface="黑体" panose="02010609060101010101" pitchFamily="2" charset="-122"/>
              </a:rPr>
              <a:t>17</a:t>
            </a:r>
            <a:r>
              <a:rPr kumimoji="0" lang="zh-CN" altLang="en-US" sz="1600" dirty="0" smtClean="0">
                <a:latin typeface="黑体" panose="02010609060101010101" pitchFamily="2" charset="-122"/>
              </a:rPr>
              <a:t>个工位，都有可能。</a:t>
            </a:r>
            <a:endParaRPr kumimoji="0" lang="en-US" altLang="zh-CN" sz="1600" dirty="0">
              <a:latin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黑体" panose="02010609060101010101" pitchFamily="2" charset="-122"/>
              </a:rPr>
              <a:t>：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88"/>
          <p:cNvGrpSpPr/>
          <p:nvPr/>
        </p:nvGrpSpPr>
        <p:grpSpPr>
          <a:xfrm>
            <a:off x="87892" y="1781659"/>
            <a:ext cx="8968216" cy="4226749"/>
            <a:chOff x="95216" y="1428736"/>
            <a:chExt cx="9715568" cy="5072098"/>
          </a:xfrm>
        </p:grpSpPr>
        <p:sp>
          <p:nvSpPr>
            <p:cNvPr id="9" name="矩形 8"/>
            <p:cNvSpPr/>
            <p:nvPr/>
          </p:nvSpPr>
          <p:spPr>
            <a:xfrm>
              <a:off x="95216" y="1428736"/>
              <a:ext cx="9715568" cy="5072098"/>
            </a:xfrm>
            <a:prstGeom prst="rect">
              <a:avLst/>
            </a:prstGeom>
            <a:solidFill>
              <a:schemeClr val="bg1">
                <a:lumMod val="85000"/>
                <a:alpha val="89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" h="38100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1" name="组合 110"/>
            <p:cNvGrpSpPr/>
            <p:nvPr/>
          </p:nvGrpSpPr>
          <p:grpSpPr>
            <a:xfrm>
              <a:off x="238092" y="1517047"/>
              <a:ext cx="9309902" cy="4906726"/>
              <a:chOff x="238092" y="1517047"/>
              <a:chExt cx="9309902" cy="4906726"/>
            </a:xfrm>
          </p:grpSpPr>
          <p:grpSp>
            <p:nvGrpSpPr>
              <p:cNvPr id="20" name="组合 103"/>
              <p:cNvGrpSpPr/>
              <p:nvPr/>
            </p:nvGrpSpPr>
            <p:grpSpPr>
              <a:xfrm>
                <a:off x="238092" y="1517047"/>
                <a:ext cx="9309902" cy="4906726"/>
                <a:chOff x="238092" y="1517047"/>
                <a:chExt cx="9309902" cy="4906726"/>
              </a:xfrm>
            </p:grpSpPr>
            <p:grpSp>
              <p:nvGrpSpPr>
                <p:cNvPr id="22" name="组合 6"/>
                <p:cNvGrpSpPr/>
                <p:nvPr/>
              </p:nvGrpSpPr>
              <p:grpSpPr>
                <a:xfrm>
                  <a:off x="238092" y="1517047"/>
                  <a:ext cx="9286940" cy="4906726"/>
                  <a:chOff x="379788" y="356841"/>
                  <a:chExt cx="9153506" cy="6572725"/>
                </a:xfrm>
                <a:solidFill>
                  <a:schemeClr val="tx2">
                    <a:lumMod val="60000"/>
                    <a:lumOff val="40000"/>
                  </a:schemeClr>
                </a:solidFill>
              </p:grpSpPr>
              <p:grpSp>
                <p:nvGrpSpPr>
                  <p:cNvPr id="24" name="组合 104"/>
                  <p:cNvGrpSpPr/>
                  <p:nvPr/>
                </p:nvGrpSpPr>
                <p:grpSpPr>
                  <a:xfrm>
                    <a:off x="379788" y="356841"/>
                    <a:ext cx="9153505" cy="6572725"/>
                    <a:chOff x="379789" y="144966"/>
                    <a:chExt cx="9153505" cy="6572725"/>
                  </a:xfrm>
                  <a:grpFill/>
                </p:grpSpPr>
                <p:sp>
                  <p:nvSpPr>
                    <p:cNvPr id="32" name="矩形 2"/>
                    <p:cNvSpPr/>
                    <p:nvPr/>
                  </p:nvSpPr>
                  <p:spPr>
                    <a:xfrm>
                      <a:off x="396663" y="156889"/>
                      <a:ext cx="947722" cy="36597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晶体分档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3" name="矩形 3"/>
                    <p:cNvSpPr/>
                    <p:nvPr/>
                  </p:nvSpPr>
                  <p:spPr>
                    <a:xfrm>
                      <a:off x="379808" y="802241"/>
                      <a:ext cx="1045442" cy="451796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晶体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105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度老化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天以上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4" name="矩形 4"/>
                    <p:cNvSpPr/>
                    <p:nvPr/>
                  </p:nvSpPr>
                  <p:spPr>
                    <a:xfrm>
                      <a:off x="383171" y="1533783"/>
                      <a:ext cx="1045442" cy="451796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PCB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外发表贴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5" name="矩形 5"/>
                    <p:cNvSpPr/>
                    <p:nvPr/>
                  </p:nvSpPr>
                  <p:spPr>
                    <a:xfrm>
                      <a:off x="386534" y="2265326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IQC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检查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6" name="矩形 6"/>
                    <p:cNvSpPr/>
                    <p:nvPr/>
                  </p:nvSpPr>
                  <p:spPr>
                    <a:xfrm>
                      <a:off x="379795" y="2907272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温度冲击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7" name="矩形 7"/>
                    <p:cNvSpPr/>
                    <p:nvPr/>
                  </p:nvSpPr>
                  <p:spPr>
                    <a:xfrm>
                      <a:off x="383158" y="3661209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晶体组装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8" name="矩形 8"/>
                    <p:cNvSpPr/>
                    <p:nvPr/>
                  </p:nvSpPr>
                  <p:spPr>
                    <a:xfrm>
                      <a:off x="1513867" y="3116210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晶体引脚整形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9" name="矩形 9"/>
                    <p:cNvSpPr/>
                    <p:nvPr/>
                  </p:nvSpPr>
                  <p:spPr>
                    <a:xfrm>
                      <a:off x="386527" y="4370336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洗板（喷淋）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0" name="矩形 10"/>
                    <p:cNvSpPr/>
                    <p:nvPr/>
                  </p:nvSpPr>
                  <p:spPr>
                    <a:xfrm>
                      <a:off x="379789" y="5191429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分板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1" name="矩形 11"/>
                    <p:cNvSpPr/>
                    <p:nvPr/>
                  </p:nvSpPr>
                  <p:spPr>
                    <a:xfrm>
                      <a:off x="393267" y="6079704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热敏电阻焊接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2" name="矩形 12"/>
                    <p:cNvSpPr/>
                    <p:nvPr/>
                  </p:nvSpPr>
                  <p:spPr>
                    <a:xfrm>
                      <a:off x="2812487" y="6105829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热敏电阻点胶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3" name="矩形 13"/>
                    <p:cNvSpPr/>
                    <p:nvPr/>
                  </p:nvSpPr>
                  <p:spPr>
                    <a:xfrm>
                      <a:off x="2798213" y="5083528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高温烘烤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4" name="矩形 15"/>
                    <p:cNvSpPr/>
                    <p:nvPr/>
                  </p:nvSpPr>
                  <p:spPr>
                    <a:xfrm>
                      <a:off x="2809861" y="4141498"/>
                      <a:ext cx="1008394" cy="479515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装配（底座焊接）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5" name="矩形 16"/>
                    <p:cNvSpPr/>
                    <p:nvPr/>
                  </p:nvSpPr>
                  <p:spPr>
                    <a:xfrm>
                      <a:off x="2787062" y="2306875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装配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QC1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6" name="矩形 17"/>
                    <p:cNvSpPr/>
                    <p:nvPr/>
                  </p:nvSpPr>
                  <p:spPr>
                    <a:xfrm>
                      <a:off x="2738740" y="1500270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冲氮烘烤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7" name="矩形 18"/>
                    <p:cNvSpPr/>
                    <p:nvPr/>
                  </p:nvSpPr>
                  <p:spPr>
                    <a:xfrm>
                      <a:off x="2746174" y="660212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封壳（冲氮）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8" name="矩形 19"/>
                    <p:cNvSpPr/>
                    <p:nvPr/>
                  </p:nvSpPr>
                  <p:spPr>
                    <a:xfrm>
                      <a:off x="4615862" y="656495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装配（贴条码）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9" name="矩形 20"/>
                    <p:cNvSpPr/>
                    <p:nvPr/>
                  </p:nvSpPr>
                  <p:spPr>
                    <a:xfrm>
                      <a:off x="4634447" y="1477968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细检漏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0" name="矩形 21"/>
                    <p:cNvSpPr/>
                    <p:nvPr/>
                  </p:nvSpPr>
                  <p:spPr>
                    <a:xfrm>
                      <a:off x="4641881" y="2410953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装转换板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1" name="矩形 22"/>
                    <p:cNvSpPr/>
                    <p:nvPr/>
                  </p:nvSpPr>
                  <p:spPr>
                    <a:xfrm>
                      <a:off x="4638164" y="3265880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转换板分板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2" name="矩形 23"/>
                    <p:cNvSpPr/>
                    <p:nvPr/>
                  </p:nvSpPr>
                  <p:spPr>
                    <a:xfrm>
                      <a:off x="4667901" y="4120807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拐点调试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3" name="矩形 24"/>
                    <p:cNvSpPr/>
                    <p:nvPr/>
                  </p:nvSpPr>
                  <p:spPr>
                    <a:xfrm>
                      <a:off x="4630730" y="4998036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调试复测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4" name="矩形 25"/>
                    <p:cNvSpPr/>
                    <p:nvPr/>
                  </p:nvSpPr>
                  <p:spPr>
                    <a:xfrm>
                      <a:off x="4671618" y="6020231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过回流焊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5" name="矩形 26"/>
                    <p:cNvSpPr/>
                    <p:nvPr/>
                  </p:nvSpPr>
                  <p:spPr>
                    <a:xfrm>
                      <a:off x="6652819" y="652778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调试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QC1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6" name="矩形 27"/>
                    <p:cNvSpPr/>
                    <p:nvPr/>
                  </p:nvSpPr>
                  <p:spPr>
                    <a:xfrm>
                      <a:off x="6660253" y="1440797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QCB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7" name="矩形 28"/>
                    <p:cNvSpPr/>
                    <p:nvPr/>
                  </p:nvSpPr>
                  <p:spPr>
                    <a:xfrm>
                      <a:off x="6689990" y="2306875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QCA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8" name="矩形 29"/>
                    <p:cNvSpPr/>
                    <p:nvPr/>
                  </p:nvSpPr>
                  <p:spPr>
                    <a:xfrm>
                      <a:off x="6675122" y="3128348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低温启动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9" name="矩形 30"/>
                    <p:cNvSpPr/>
                    <p:nvPr/>
                  </p:nvSpPr>
                  <p:spPr>
                    <a:xfrm>
                      <a:off x="6704858" y="3950111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低温通断电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60" name="矩形 59"/>
                    <p:cNvSpPr/>
                    <p:nvPr/>
                  </p:nvSpPr>
                  <p:spPr>
                    <a:xfrm>
                      <a:off x="6712292" y="4715660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封壳后爬坡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61" name="矩形 60"/>
                    <p:cNvSpPr/>
                    <p:nvPr/>
                  </p:nvSpPr>
                  <p:spPr>
                    <a:xfrm>
                      <a:off x="6708575" y="5481209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老化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62" name="矩形 61"/>
                    <p:cNvSpPr/>
                    <p:nvPr/>
                  </p:nvSpPr>
                  <p:spPr>
                    <a:xfrm>
                      <a:off x="6716832" y="6151065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打标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63" name="矩形 62"/>
                    <p:cNvSpPr/>
                    <p:nvPr/>
                  </p:nvSpPr>
                  <p:spPr>
                    <a:xfrm>
                      <a:off x="8524900" y="887913"/>
                      <a:ext cx="1008394" cy="523704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清除多余物（写数据）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64" name="矩形 63"/>
                    <p:cNvSpPr/>
                    <p:nvPr/>
                  </p:nvSpPr>
                  <p:spPr>
                    <a:xfrm>
                      <a:off x="8524900" y="1844850"/>
                      <a:ext cx="1008394" cy="332317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EEPROM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测试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65" name="流程图: 决策 64"/>
                    <p:cNvSpPr/>
                    <p:nvPr/>
                  </p:nvSpPr>
                  <p:spPr>
                    <a:xfrm>
                      <a:off x="7582828" y="144966"/>
                      <a:ext cx="1237786" cy="501804"/>
                    </a:xfrm>
                    <a:prstGeom prst="flowChartDecision">
                      <a:avLst/>
                    </a:prstGeom>
                    <a:solidFill>
                      <a:srgbClr val="92D050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维修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cxnSp>
                  <p:nvCxnSpPr>
                    <p:cNvPr id="66" name="直接箭头连接符 65"/>
                    <p:cNvCxnSpPr/>
                    <p:nvPr/>
                  </p:nvCxnSpPr>
                  <p:spPr>
                    <a:xfrm rot="5400000">
                      <a:off x="758284" y="663500"/>
                      <a:ext cx="211873" cy="1588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直接箭头连接符 66"/>
                    <p:cNvCxnSpPr/>
                    <p:nvPr/>
                  </p:nvCxnSpPr>
                  <p:spPr>
                    <a:xfrm rot="5400000">
                      <a:off x="758284" y="1395763"/>
                      <a:ext cx="211873" cy="1588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直接箭头连接符 67"/>
                    <p:cNvCxnSpPr/>
                    <p:nvPr/>
                  </p:nvCxnSpPr>
                  <p:spPr>
                    <a:xfrm rot="5400000">
                      <a:off x="758284" y="2128027"/>
                      <a:ext cx="211873" cy="1588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直接箭头连接符 68"/>
                    <p:cNvCxnSpPr/>
                    <p:nvPr/>
                  </p:nvCxnSpPr>
                  <p:spPr>
                    <a:xfrm rot="5400000">
                      <a:off x="758284" y="2759931"/>
                      <a:ext cx="211873" cy="1588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接箭头连接符 69"/>
                    <p:cNvCxnSpPr/>
                    <p:nvPr/>
                  </p:nvCxnSpPr>
                  <p:spPr>
                    <a:xfrm rot="5400000">
                      <a:off x="758284" y="3469894"/>
                      <a:ext cx="211873" cy="1588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接箭头连接符 70"/>
                    <p:cNvCxnSpPr/>
                    <p:nvPr/>
                  </p:nvCxnSpPr>
                  <p:spPr>
                    <a:xfrm rot="5400000">
                      <a:off x="758284" y="4191007"/>
                      <a:ext cx="211873" cy="1588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接箭头连接符 71"/>
                    <p:cNvCxnSpPr/>
                    <p:nvPr/>
                  </p:nvCxnSpPr>
                  <p:spPr>
                    <a:xfrm rot="5400000">
                      <a:off x="702928" y="4956722"/>
                      <a:ext cx="322585" cy="797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直接箭头连接符 72"/>
                    <p:cNvCxnSpPr/>
                    <p:nvPr/>
                  </p:nvCxnSpPr>
                  <p:spPr>
                    <a:xfrm rot="5400000">
                      <a:off x="702928" y="5767046"/>
                      <a:ext cx="322585" cy="797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直接箭头连接符 73"/>
                    <p:cNvCxnSpPr/>
                    <p:nvPr/>
                  </p:nvCxnSpPr>
                  <p:spPr>
                    <a:xfrm rot="5400000">
                      <a:off x="4957519" y="1239651"/>
                      <a:ext cx="322585" cy="797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直接箭头连接符 74"/>
                    <p:cNvCxnSpPr/>
                    <p:nvPr/>
                  </p:nvCxnSpPr>
                  <p:spPr>
                    <a:xfrm rot="5400000">
                      <a:off x="4957519" y="2116880"/>
                      <a:ext cx="322585" cy="797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直接箭头连接符 75"/>
                    <p:cNvCxnSpPr/>
                    <p:nvPr/>
                  </p:nvCxnSpPr>
                  <p:spPr>
                    <a:xfrm rot="5400000">
                      <a:off x="4957519" y="3049867"/>
                      <a:ext cx="322585" cy="797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直接箭头连接符 76"/>
                    <p:cNvCxnSpPr/>
                    <p:nvPr/>
                  </p:nvCxnSpPr>
                  <p:spPr>
                    <a:xfrm rot="5400000">
                      <a:off x="4957519" y="3849037"/>
                      <a:ext cx="322585" cy="797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直接箭头连接符 77"/>
                    <p:cNvCxnSpPr/>
                    <p:nvPr/>
                  </p:nvCxnSpPr>
                  <p:spPr>
                    <a:xfrm rot="5400000">
                      <a:off x="4957519" y="4692814"/>
                      <a:ext cx="322585" cy="797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直接箭头连接符 78"/>
                    <p:cNvCxnSpPr/>
                    <p:nvPr/>
                  </p:nvCxnSpPr>
                  <p:spPr>
                    <a:xfrm rot="5400000">
                      <a:off x="4885040" y="5653674"/>
                      <a:ext cx="467544" cy="801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直接箭头连接符 79"/>
                    <p:cNvCxnSpPr/>
                    <p:nvPr/>
                  </p:nvCxnSpPr>
                  <p:spPr>
                    <a:xfrm rot="5400000">
                      <a:off x="7025749" y="1247087"/>
                      <a:ext cx="322585" cy="797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直接箭头连接符 80"/>
                    <p:cNvCxnSpPr/>
                    <p:nvPr/>
                  </p:nvCxnSpPr>
                  <p:spPr>
                    <a:xfrm rot="5400000">
                      <a:off x="7025749" y="2057410"/>
                      <a:ext cx="322585" cy="797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直接箭头连接符 81"/>
                    <p:cNvCxnSpPr/>
                    <p:nvPr/>
                  </p:nvCxnSpPr>
                  <p:spPr>
                    <a:xfrm rot="5400000">
                      <a:off x="7025749" y="2901187"/>
                      <a:ext cx="322585" cy="797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直接箭头连接符 82"/>
                    <p:cNvCxnSpPr/>
                    <p:nvPr/>
                  </p:nvCxnSpPr>
                  <p:spPr>
                    <a:xfrm rot="5400000">
                      <a:off x="7025749" y="3728230"/>
                      <a:ext cx="322585" cy="797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直接箭头连接符 83"/>
                    <p:cNvCxnSpPr/>
                    <p:nvPr/>
                  </p:nvCxnSpPr>
                  <p:spPr>
                    <a:xfrm rot="5400000">
                      <a:off x="7025749" y="4493779"/>
                      <a:ext cx="322585" cy="797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直接箭头连接符 84"/>
                    <p:cNvCxnSpPr/>
                    <p:nvPr/>
                  </p:nvCxnSpPr>
                  <p:spPr>
                    <a:xfrm rot="5400000">
                      <a:off x="7025749" y="5259329"/>
                      <a:ext cx="322585" cy="797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形状 85"/>
                    <p:cNvCxnSpPr>
                      <a:stCxn id="37" idx="2"/>
                      <a:endCxn id="36" idx="3"/>
                    </p:cNvCxnSpPr>
                    <p:nvPr/>
                  </p:nvCxnSpPr>
                  <p:spPr>
                    <a:xfrm rot="5400000">
                      <a:off x="1515388" y="3324691"/>
                      <a:ext cx="378841" cy="626512"/>
                    </a:xfrm>
                    <a:prstGeom prst="bentConnector2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接箭头连接符 86"/>
                    <p:cNvCxnSpPr/>
                    <p:nvPr/>
                  </p:nvCxnSpPr>
                  <p:spPr>
                    <a:xfrm>
                      <a:off x="1527717" y="6266985"/>
                      <a:ext cx="1126273" cy="1588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箭头连接符 87"/>
                    <p:cNvCxnSpPr/>
                    <p:nvPr/>
                  </p:nvCxnSpPr>
                  <p:spPr>
                    <a:xfrm rot="5400000" flipH="1" flipV="1">
                      <a:off x="3082717" y="5776333"/>
                      <a:ext cx="401444" cy="1588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箭头连接符 88"/>
                    <p:cNvCxnSpPr/>
                    <p:nvPr/>
                  </p:nvCxnSpPr>
                  <p:spPr>
                    <a:xfrm rot="5400000" flipH="1" flipV="1">
                      <a:off x="3099443" y="3846232"/>
                      <a:ext cx="367992" cy="1588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箭头连接符 89"/>
                    <p:cNvCxnSpPr/>
                    <p:nvPr/>
                  </p:nvCxnSpPr>
                  <p:spPr>
                    <a:xfrm rot="5400000" flipH="1" flipV="1">
                      <a:off x="3121746" y="2046249"/>
                      <a:ext cx="323385" cy="1588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箭头连接符 90"/>
                    <p:cNvCxnSpPr/>
                    <p:nvPr/>
                  </p:nvCxnSpPr>
                  <p:spPr>
                    <a:xfrm rot="5400000" flipH="1" flipV="1">
                      <a:off x="3105019" y="1237786"/>
                      <a:ext cx="356839" cy="1588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直接箭头连接符 91"/>
                    <p:cNvCxnSpPr/>
                    <p:nvPr/>
                  </p:nvCxnSpPr>
                  <p:spPr>
                    <a:xfrm>
                      <a:off x="3836020" y="802888"/>
                      <a:ext cx="713678" cy="1588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肘形连接符 92"/>
                    <p:cNvCxnSpPr>
                      <a:stCxn id="53" idx="3"/>
                      <a:endCxn id="54" idx="1"/>
                    </p:cNvCxnSpPr>
                    <p:nvPr/>
                  </p:nvCxnSpPr>
                  <p:spPr>
                    <a:xfrm flipV="1">
                      <a:off x="5680012" y="818937"/>
                      <a:ext cx="972807" cy="5367453"/>
                    </a:xfrm>
                    <a:prstGeom prst="bentConnector3">
                      <a:avLst>
                        <a:gd name="adj1" fmla="val 50000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形状 93"/>
                    <p:cNvCxnSpPr>
                      <a:stCxn id="54" idx="0"/>
                      <a:endCxn id="65" idx="1"/>
                    </p:cNvCxnSpPr>
                    <p:nvPr/>
                  </p:nvCxnSpPr>
                  <p:spPr>
                    <a:xfrm rot="5400000" flipH="1" flipV="1">
                      <a:off x="7241468" y="311418"/>
                      <a:ext cx="256909" cy="425812"/>
                    </a:xfrm>
                    <a:prstGeom prst="bentConnector2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5" name="矩形 4"/>
                    <p:cNvSpPr/>
                    <p:nvPr/>
                  </p:nvSpPr>
                  <p:spPr>
                    <a:xfrm>
                      <a:off x="1365553" y="1557769"/>
                      <a:ext cx="457674" cy="451795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4*6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96" name="矩形 4"/>
                    <p:cNvSpPr/>
                    <p:nvPr/>
                  </p:nvSpPr>
                  <p:spPr>
                    <a:xfrm>
                      <a:off x="1365552" y="3739584"/>
                      <a:ext cx="610234" cy="451795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10*10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97" name="矩形 4"/>
                    <p:cNvSpPr/>
                    <p:nvPr/>
                  </p:nvSpPr>
                  <p:spPr>
                    <a:xfrm>
                      <a:off x="3723352" y="6036232"/>
                      <a:ext cx="610234" cy="451795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G500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98" name="矩形 4"/>
                    <p:cNvSpPr/>
                    <p:nvPr/>
                  </p:nvSpPr>
                  <p:spPr>
                    <a:xfrm>
                      <a:off x="3730208" y="5047737"/>
                      <a:ext cx="610234" cy="451795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125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℃ 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2H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99" name="矩形 4"/>
                    <p:cNvSpPr/>
                    <p:nvPr/>
                  </p:nvSpPr>
                  <p:spPr>
                    <a:xfrm>
                      <a:off x="3806487" y="3165422"/>
                      <a:ext cx="610234" cy="451795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125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℃ 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2H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00" name="矩形 4"/>
                    <p:cNvSpPr/>
                    <p:nvPr/>
                  </p:nvSpPr>
                  <p:spPr>
                    <a:xfrm>
                      <a:off x="755318" y="3969249"/>
                      <a:ext cx="1144188" cy="451795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回流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+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自动焊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01" name="矩形 4"/>
                    <p:cNvSpPr/>
                    <p:nvPr/>
                  </p:nvSpPr>
                  <p:spPr>
                    <a:xfrm>
                      <a:off x="4595742" y="6265896"/>
                      <a:ext cx="1144188" cy="451795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模拟回流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02" name="矩形 4"/>
                    <p:cNvSpPr/>
                    <p:nvPr/>
                  </p:nvSpPr>
                  <p:spPr>
                    <a:xfrm>
                      <a:off x="3348811" y="983607"/>
                      <a:ext cx="610234" cy="451795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飞溅</a:t>
                      </a:r>
                      <a:endParaRPr lang="zh-CN" altLang="en-US" sz="90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03" name="矩形 4"/>
                    <p:cNvSpPr/>
                    <p:nvPr/>
                  </p:nvSpPr>
                  <p:spPr>
                    <a:xfrm>
                      <a:off x="5255792" y="2706092"/>
                      <a:ext cx="610234" cy="451795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炸锡</a:t>
                      </a:r>
                      <a:endParaRPr lang="zh-CN" altLang="en-US" sz="90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04" name="矩形 4"/>
                    <p:cNvSpPr/>
                    <p:nvPr/>
                  </p:nvSpPr>
                  <p:spPr>
                    <a:xfrm>
                      <a:off x="7315331" y="1787433"/>
                      <a:ext cx="762792" cy="451795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稳定电流</a:t>
                      </a:r>
                      <a:endParaRPr lang="en-US" altLang="zh-CN" sz="9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130-180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05" name="矩形 4"/>
                    <p:cNvSpPr/>
                    <p:nvPr/>
                  </p:nvSpPr>
                  <p:spPr>
                    <a:xfrm>
                      <a:off x="7315331" y="2621258"/>
                      <a:ext cx="762792" cy="451795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启动电流</a:t>
                      </a:r>
                      <a:endParaRPr lang="en-US" altLang="zh-CN" sz="9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波形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06" name="矩形 4"/>
                    <p:cNvSpPr/>
                    <p:nvPr/>
                  </p:nvSpPr>
                  <p:spPr>
                    <a:xfrm>
                      <a:off x="7315331" y="4895441"/>
                      <a:ext cx="762792" cy="451795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-40-125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07" name="矩形 4"/>
                    <p:cNvSpPr/>
                    <p:nvPr/>
                  </p:nvSpPr>
                  <p:spPr>
                    <a:xfrm>
                      <a:off x="7315331" y="5751730"/>
                      <a:ext cx="762792" cy="451795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温度曲线</a:t>
                      </a:r>
                      <a:endParaRPr lang="en-US" altLang="zh-CN" sz="9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老化率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08" name="矩形 4"/>
                    <p:cNvSpPr/>
                    <p:nvPr/>
                  </p:nvSpPr>
                  <p:spPr>
                    <a:xfrm>
                      <a:off x="679039" y="3091929"/>
                      <a:ext cx="839071" cy="451795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3163" tIns="51581" rIns="103163" bIns="51581" rtlCol="0" anchor="ctr"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-55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～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125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  <p:cxnSp>
                <p:nvCxnSpPr>
                  <p:cNvPr id="25" name="直接箭头连接符 24"/>
                  <p:cNvCxnSpPr/>
                  <p:nvPr/>
                </p:nvCxnSpPr>
                <p:spPr>
                  <a:xfrm rot="5400000" flipH="1" flipV="1">
                    <a:off x="3082716" y="5057688"/>
                    <a:ext cx="401444" cy="1588"/>
                  </a:xfrm>
                  <a:prstGeom prst="straightConnector1">
                    <a:avLst/>
                  </a:prstGeom>
                  <a:grpFill/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矩形 25"/>
                  <p:cNvSpPr/>
                  <p:nvPr/>
                </p:nvSpPr>
                <p:spPr>
                  <a:xfrm>
                    <a:off x="2801598" y="3366530"/>
                    <a:ext cx="1008394" cy="412681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  <a:alpha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03163" tIns="51581" rIns="103163" bIns="51581" rtlCol="0" anchor="ctr"/>
                  <a:lstStyle/>
                  <a:p>
                    <a:pPr algn="ctr"/>
                    <a:r>
                      <a:rPr lang="zh-CN" altLang="en-US" sz="9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加热槽点胶烘烤</a:t>
                    </a:r>
                    <a:endParaRPr lang="zh-CN" altLang="en-US" sz="900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cxnSp>
                <p:nvCxnSpPr>
                  <p:cNvPr id="27" name="直接箭头连接符 26"/>
                  <p:cNvCxnSpPr/>
                  <p:nvPr/>
                </p:nvCxnSpPr>
                <p:spPr>
                  <a:xfrm rot="5400000" flipH="1" flipV="1">
                    <a:off x="3099442" y="3101171"/>
                    <a:ext cx="367992" cy="1588"/>
                  </a:xfrm>
                  <a:prstGeom prst="straightConnector1">
                    <a:avLst/>
                  </a:prstGeom>
                  <a:grpFill/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矩形 27"/>
                  <p:cNvSpPr/>
                  <p:nvPr/>
                </p:nvSpPr>
                <p:spPr>
                  <a:xfrm>
                    <a:off x="8524900" y="2917968"/>
                    <a:ext cx="1008394" cy="33231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  <a:alpha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03163" tIns="51581" rIns="103163" bIns="51581" rtlCol="0" anchor="ctr"/>
                  <a:lstStyle/>
                  <a:p>
                    <a:pPr algn="ctr"/>
                    <a:r>
                      <a:rPr lang="en-US" altLang="zh-CN" sz="9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QA1</a:t>
                    </a:r>
                    <a:endParaRPr lang="zh-CN" altLang="en-US" sz="900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" name="矩形 13"/>
                  <p:cNvSpPr/>
                  <p:nvPr/>
                </p:nvSpPr>
                <p:spPr>
                  <a:xfrm>
                    <a:off x="8524900" y="3733975"/>
                    <a:ext cx="1008394" cy="33231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  <a:alpha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03163" tIns="51581" rIns="103163" bIns="51581" rtlCol="0" anchor="ctr"/>
                  <a:lstStyle/>
                  <a:p>
                    <a:pPr algn="ctr"/>
                    <a:r>
                      <a:rPr lang="en-US" altLang="zh-CN" sz="9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QAD1</a:t>
                    </a:r>
                    <a:endParaRPr lang="zh-CN" altLang="en-US" sz="900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" name="矩形 29"/>
                  <p:cNvSpPr/>
                  <p:nvPr/>
                </p:nvSpPr>
                <p:spPr>
                  <a:xfrm>
                    <a:off x="8524900" y="4499524"/>
                    <a:ext cx="1008394" cy="33231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  <a:alpha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03163" tIns="51581" rIns="103163" bIns="51581" rtlCol="0" anchor="ctr"/>
                  <a:lstStyle/>
                  <a:p>
                    <a:pPr algn="ctr"/>
                    <a:r>
                      <a:rPr lang="en-US" altLang="zh-CN" sz="9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QAA</a:t>
                    </a:r>
                    <a:endParaRPr lang="zh-CN" altLang="en-US" sz="900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1" name="矩形 15"/>
                  <p:cNvSpPr/>
                  <p:nvPr/>
                </p:nvSpPr>
                <p:spPr>
                  <a:xfrm>
                    <a:off x="8524900" y="5214616"/>
                    <a:ext cx="1008394" cy="33231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  <a:alpha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03163" tIns="51581" rIns="103163" bIns="51581" rtlCol="0" anchor="ctr"/>
                  <a:lstStyle/>
                  <a:p>
                    <a:pPr algn="ctr"/>
                    <a:r>
                      <a:rPr lang="en-US" altLang="zh-CN" sz="9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QAB</a:t>
                    </a:r>
                    <a:endParaRPr lang="zh-CN" altLang="en-US" sz="900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sp>
              <p:nvSpPr>
                <p:cNvPr id="23" name="矩形 22"/>
                <p:cNvSpPr/>
                <p:nvPr/>
              </p:nvSpPr>
              <p:spPr>
                <a:xfrm>
                  <a:off x="8524900" y="5752684"/>
                  <a:ext cx="1023094" cy="248084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5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3163" tIns="51581" rIns="103163" bIns="51581" rtlCol="0" anchor="ctr"/>
                <a:lstStyle/>
                <a:p>
                  <a:pPr algn="ctr"/>
                  <a:r>
                    <a:rPr lang="zh-CN" altLang="en-US" sz="900" dirty="0" smtClean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rPr>
                    <a:t>包装入库</a:t>
                  </a:r>
                  <a:endParaRPr lang="zh-CN" altLang="en-US" sz="900" dirty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cxnSp>
            <p:nvCxnSpPr>
              <p:cNvPr id="21" name="直接箭头连接符 20"/>
              <p:cNvCxnSpPr/>
              <p:nvPr/>
            </p:nvCxnSpPr>
            <p:spPr>
              <a:xfrm rot="5400000">
                <a:off x="7037419" y="5892817"/>
                <a:ext cx="214314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2" name="肘形连接符 11"/>
            <p:cNvCxnSpPr>
              <a:stCxn id="62" idx="3"/>
              <a:endCxn id="63" idx="1"/>
            </p:cNvCxnSpPr>
            <p:nvPr/>
          </p:nvCxnSpPr>
          <p:spPr>
            <a:xfrm flipV="1">
              <a:off x="7690606" y="2267158"/>
              <a:ext cx="811331" cy="385765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rot="5400000">
              <a:off x="8904961" y="2620311"/>
              <a:ext cx="240819" cy="8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rot="5400000">
              <a:off x="8904961" y="3236748"/>
              <a:ext cx="240819" cy="8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rot="5400000">
              <a:off x="8904961" y="3879690"/>
              <a:ext cx="240819" cy="8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rot="5400000">
              <a:off x="8904961" y="4451194"/>
              <a:ext cx="240819" cy="8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rot="5400000">
              <a:off x="8904961" y="5022698"/>
              <a:ext cx="240819" cy="8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rot="5400000">
              <a:off x="8904961" y="5594202"/>
              <a:ext cx="240819" cy="8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2881298" y="1500174"/>
              <a:ext cx="4000528" cy="285752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022S-1802-10MHZ</a:t>
              </a:r>
              <a:r>
                <a:rPr lang="zh-CN" altLang="en-US" sz="9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晶体产品流程图</a:t>
              </a:r>
              <a:endParaRPr lang="zh-CN" altLang="en-US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1" name="任意多边形 110"/>
          <p:cNvSpPr/>
          <p:nvPr/>
        </p:nvSpPr>
        <p:spPr>
          <a:xfrm>
            <a:off x="233916" y="2114210"/>
            <a:ext cx="6836735" cy="3808127"/>
          </a:xfrm>
          <a:custGeom>
            <a:avLst/>
            <a:gdLst>
              <a:gd name="connsiteX0" fmla="*/ 0 w 6836735"/>
              <a:gd name="connsiteY0" fmla="*/ 3317358 h 3732028"/>
              <a:gd name="connsiteX1" fmla="*/ 2105247 w 6836735"/>
              <a:gd name="connsiteY1" fmla="*/ 3317358 h 3732028"/>
              <a:gd name="connsiteX2" fmla="*/ 2105247 w 6836735"/>
              <a:gd name="connsiteY2" fmla="*/ 0 h 3732028"/>
              <a:gd name="connsiteX3" fmla="*/ 6836735 w 6836735"/>
              <a:gd name="connsiteY3" fmla="*/ 0 h 3732028"/>
              <a:gd name="connsiteX4" fmla="*/ 6836735 w 6836735"/>
              <a:gd name="connsiteY4" fmla="*/ 797442 h 3732028"/>
              <a:gd name="connsiteX5" fmla="*/ 5645889 w 6836735"/>
              <a:gd name="connsiteY5" fmla="*/ 797442 h 3732028"/>
              <a:gd name="connsiteX6" fmla="*/ 5645889 w 6836735"/>
              <a:gd name="connsiteY6" fmla="*/ 3732028 h 3732028"/>
              <a:gd name="connsiteX7" fmla="*/ 0 w 6836735"/>
              <a:gd name="connsiteY7" fmla="*/ 3732028 h 3732028"/>
              <a:gd name="connsiteX8" fmla="*/ 0 w 6836735"/>
              <a:gd name="connsiteY8" fmla="*/ 3317358 h 37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6735" h="3732028">
                <a:moveTo>
                  <a:pt x="0" y="3317358"/>
                </a:moveTo>
                <a:lnTo>
                  <a:pt x="2105247" y="3317358"/>
                </a:lnTo>
                <a:lnTo>
                  <a:pt x="2105247" y="0"/>
                </a:lnTo>
                <a:lnTo>
                  <a:pt x="6836735" y="0"/>
                </a:lnTo>
                <a:lnTo>
                  <a:pt x="6836735" y="797442"/>
                </a:lnTo>
                <a:lnTo>
                  <a:pt x="5645889" y="797442"/>
                </a:lnTo>
                <a:lnTo>
                  <a:pt x="5645889" y="3732028"/>
                </a:lnTo>
                <a:lnTo>
                  <a:pt x="0" y="3732028"/>
                </a:lnTo>
                <a:lnTo>
                  <a:pt x="0" y="3317358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标题 1">
            <a:extLst>
              <a:ext uri="{FF2B5EF4-FFF2-40B4-BE49-F238E27FC236}">
                <a16:creationId xmlns="" xmlns:a16="http://schemas.microsoft.com/office/drawing/2014/main" id="{E9AF89BC-853C-47DF-9172-E31B33E7AC6F}"/>
              </a:ext>
            </a:extLst>
          </p:cNvPr>
          <p:cNvSpPr txBox="1">
            <a:spLocks/>
          </p:cNvSpPr>
          <p:nvPr/>
        </p:nvSpPr>
        <p:spPr>
          <a:xfrm>
            <a:off x="467926" y="404664"/>
            <a:ext cx="8501122" cy="496888"/>
          </a:xfrm>
          <a:prstGeom prst="rect">
            <a:avLst/>
          </a:prstGeom>
        </p:spPr>
        <p:txBody>
          <a:bodyPr lIns="81043" tIns="40522" rIns="81043" bIns="40522"/>
          <a:lstStyle/>
          <a:p>
            <a:pPr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工位应力待排查计划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4B3458D0-6C42-4C15-A01C-670508095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24" y="1350728"/>
            <a:ext cx="8531356" cy="5246624"/>
          </a:xfrm>
          <a:prstGeom prst="rect">
            <a:avLst/>
          </a:prstGeom>
          <a:noFill/>
          <a:ln w="12700" algn="ctr">
            <a:solidFill>
              <a:schemeClr val="accent1">
                <a:lumMod val="50000"/>
              </a:schemeClr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0200" tIns="36504" rIns="70200" bIns="36504" anchor="ctr"/>
          <a:lstStyle/>
          <a:p>
            <a:pPr>
              <a:defRPr/>
            </a:pP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矩形 10">
            <a:extLst>
              <a:ext uri="{FF2B5EF4-FFF2-40B4-BE49-F238E27FC236}">
                <a16:creationId xmlns="" xmlns:a16="http://schemas.microsoft.com/office/drawing/2014/main" id="{0D3E1909-C730-46E7-852C-104F01BE721F}"/>
              </a:ext>
            </a:extLst>
          </p:cNvPr>
          <p:cNvSpPr/>
          <p:nvPr/>
        </p:nvSpPr>
        <p:spPr>
          <a:xfrm>
            <a:off x="487807" y="1429792"/>
            <a:ext cx="1212477" cy="2807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>
            <a:lvl1pPr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dirty="0">
                <a:solidFill>
                  <a:schemeClr val="tx1"/>
                </a:solidFill>
                <a:latin typeface="黑体" panose="02010609060101010101" pitchFamily="2" charset="-122"/>
              </a:rPr>
              <a:t>三</a:t>
            </a:r>
            <a:r>
              <a:rPr lang="en-US" altLang="zh-CN" sz="1200" dirty="0">
                <a:solidFill>
                  <a:schemeClr val="tx1"/>
                </a:solidFill>
                <a:latin typeface="黑体" panose="02010609060101010101" pitchFamily="2" charset="-122"/>
              </a:rPr>
              <a:t>.</a:t>
            </a:r>
            <a:r>
              <a:rPr lang="zh-CN" altLang="en-US" sz="1200" dirty="0">
                <a:solidFill>
                  <a:schemeClr val="tx1"/>
                </a:solidFill>
                <a:latin typeface="黑体" panose="02010609060101010101" pitchFamily="2" charset="-122"/>
              </a:rPr>
              <a:t>原因分析：</a:t>
            </a:r>
          </a:p>
        </p:txBody>
      </p:sp>
      <p:sp>
        <p:nvSpPr>
          <p:cNvPr id="6" name="矩形 10">
            <a:extLst>
              <a:ext uri="{FF2B5EF4-FFF2-40B4-BE49-F238E27FC236}">
                <a16:creationId xmlns="" xmlns:a16="http://schemas.microsoft.com/office/drawing/2014/main" id="{E101CE30-2CD4-4B67-8696-0B7F0AF19C27}"/>
              </a:ext>
            </a:extLst>
          </p:cNvPr>
          <p:cNvSpPr/>
          <p:nvPr/>
        </p:nvSpPr>
        <p:spPr>
          <a:xfrm>
            <a:off x="428596" y="1772695"/>
            <a:ext cx="4000528" cy="280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>
            <a:lvl1pPr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fontAlgn="ctr"/>
            <a:r>
              <a:rPr lang="zh-CN" altLang="en-US" sz="1200" b="0" dirty="0" smtClean="0">
                <a:solidFill>
                  <a:srgbClr val="000000"/>
                </a:solidFill>
                <a:latin typeface="宋体"/>
              </a:rPr>
              <a:t>第</a:t>
            </a:r>
            <a:r>
              <a:rPr lang="en-US" altLang="zh-CN" sz="1200" b="0" dirty="0" smtClean="0">
                <a:solidFill>
                  <a:srgbClr val="000000"/>
                </a:solidFill>
                <a:latin typeface="宋体"/>
              </a:rPr>
              <a:t>1</a:t>
            </a:r>
            <a:r>
              <a:rPr lang="zh-CN" altLang="en-US" sz="1200" b="0" dirty="0" smtClean="0">
                <a:solidFill>
                  <a:srgbClr val="000000"/>
                </a:solidFill>
                <a:latin typeface="宋体"/>
              </a:rPr>
              <a:t>步</a:t>
            </a:r>
            <a:r>
              <a:rPr lang="zh-CN" altLang="en-US" sz="1200" b="0" dirty="0">
                <a:solidFill>
                  <a:srgbClr val="000000"/>
                </a:solidFill>
                <a:latin typeface="宋体"/>
              </a:rPr>
              <a:t>：对良品与不良品进行金相切片分析</a:t>
            </a:r>
          </a:p>
        </p:txBody>
      </p:sp>
      <p:sp>
        <p:nvSpPr>
          <p:cNvPr id="19" name="矩形 10">
            <a:extLst>
              <a:ext uri="{FF2B5EF4-FFF2-40B4-BE49-F238E27FC236}">
                <a16:creationId xmlns="" xmlns:a16="http://schemas.microsoft.com/office/drawing/2014/main" id="{D1A3B7D0-FD4F-44E7-93CC-F57FDA1AFA91}"/>
              </a:ext>
            </a:extLst>
          </p:cNvPr>
          <p:cNvSpPr/>
          <p:nvPr/>
        </p:nvSpPr>
        <p:spPr>
          <a:xfrm>
            <a:off x="7358082" y="4391032"/>
            <a:ext cx="1462097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>
            <a:lvl1pPr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fontAlgn="ctr" hangingPunct="1"/>
            <a:r>
              <a:rPr lang="en-US" altLang="zh-CN" sz="1100" b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Q2</a:t>
            </a:r>
            <a:r>
              <a:rPr lang="zh-CN" altLang="en-US" sz="1100" b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与</a:t>
            </a:r>
            <a:r>
              <a:rPr lang="en-US" altLang="zh-CN" sz="1100" b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Q3</a:t>
            </a:r>
            <a:r>
              <a:rPr lang="zh-CN" altLang="en-US" sz="1100" b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不良比例：</a:t>
            </a:r>
            <a:endParaRPr lang="en-US" altLang="zh-CN" sz="1100" b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eaLnBrk="1" fontAlgn="ctr" hangingPunct="1"/>
            <a:r>
              <a:rPr lang="en-US" altLang="zh-CN" sz="1100" b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1100" b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电流大</a:t>
            </a:r>
            <a:r>
              <a:rPr lang="en-US" altLang="zh-CN" sz="1100" b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-Q2</a:t>
            </a:r>
            <a:r>
              <a:rPr lang="zh-CN" altLang="en-US" sz="1100" b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1100" b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14.8%</a:t>
            </a:r>
          </a:p>
          <a:p>
            <a:pPr eaLnBrk="1" fontAlgn="ctr" hangingPunct="1"/>
            <a:r>
              <a:rPr lang="zh-CN" altLang="en-US" sz="1100" b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电流小</a:t>
            </a:r>
            <a:r>
              <a:rPr lang="en-US" altLang="zh-CN" sz="1100" b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-Q3</a:t>
            </a:r>
            <a:r>
              <a:rPr lang="zh-CN" altLang="en-US" sz="1100" b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1100" b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85.2%</a:t>
            </a:r>
            <a:endParaRPr lang="zh-CN" altLang="en-US" sz="1100" b="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8DA8261D-FADE-4FEE-BC7B-E49EDACEC3A4}"/>
              </a:ext>
            </a:extLst>
          </p:cNvPr>
          <p:cNvSpPr/>
          <p:nvPr/>
        </p:nvSpPr>
        <p:spPr>
          <a:xfrm>
            <a:off x="333346" y="4643446"/>
            <a:ext cx="7643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疑问点：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    1.</a:t>
            </a:r>
            <a:r>
              <a:rPr lang="zh-CN" altLang="en-US" sz="1400" dirty="0" smtClean="0"/>
              <a:t>为何在</a:t>
            </a:r>
            <a:r>
              <a:rPr lang="en-US" altLang="zh-CN" sz="1400" dirty="0" smtClean="0"/>
              <a:t>1052</a:t>
            </a:r>
            <a:r>
              <a:rPr lang="zh-CN" altLang="en-US" sz="1400" dirty="0" smtClean="0"/>
              <a:t>工单突然上升？→调查</a:t>
            </a:r>
            <a:r>
              <a:rPr lang="en-US" altLang="zh-CN" sz="1400" dirty="0" smtClean="0"/>
              <a:t>PCB</a:t>
            </a:r>
            <a:r>
              <a:rPr lang="zh-CN" altLang="en-US" sz="1400" dirty="0" smtClean="0"/>
              <a:t>投入情况。</a:t>
            </a:r>
            <a:endParaRPr lang="en-US" altLang="zh-CN" sz="1400" dirty="0" smtClean="0"/>
          </a:p>
          <a:p>
            <a:r>
              <a:rPr lang="en-US" altLang="zh-CN" sz="1400" dirty="0" smtClean="0"/>
              <a:t>    2.</a:t>
            </a:r>
            <a:r>
              <a:rPr lang="zh-CN" altLang="en-US" sz="1400" dirty="0" smtClean="0"/>
              <a:t>分板由走刀改激光后立即下降，为何会迅速反弹？ →调查加热管投入批号情况。</a:t>
            </a:r>
            <a:endParaRPr lang="en-US" altLang="zh-CN" sz="1400" dirty="0" smtClean="0"/>
          </a:p>
          <a:p>
            <a:r>
              <a:rPr lang="en-US" altLang="zh-CN" sz="1400" dirty="0" smtClean="0"/>
              <a:t>    3.</a:t>
            </a:r>
            <a:r>
              <a:rPr lang="zh-CN" altLang="en-US" sz="1400" dirty="0" smtClean="0"/>
              <a:t>分板后工位应力调查？</a:t>
            </a:r>
            <a:endParaRPr lang="en-US" altLang="zh-CN" sz="1400" dirty="0" smtClean="0"/>
          </a:p>
          <a:p>
            <a:r>
              <a:rPr lang="en-US" altLang="zh-CN" sz="1400" dirty="0" smtClean="0"/>
              <a:t>    4.</a:t>
            </a:r>
            <a:r>
              <a:rPr lang="zh-CN" altLang="en-US" sz="1400" dirty="0" smtClean="0"/>
              <a:t>为何同样的管子，</a:t>
            </a:r>
            <a:r>
              <a:rPr lang="en-US" altLang="zh-CN" sz="1400" dirty="0" smtClean="0"/>
              <a:t>Q2.Q3</a:t>
            </a:r>
            <a:r>
              <a:rPr lang="zh-CN" altLang="en-US" sz="1400" dirty="0" smtClean="0"/>
              <a:t>会出现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5</a:t>
            </a:r>
            <a:r>
              <a:rPr lang="zh-CN" altLang="en-US" sz="1400" dirty="0" smtClean="0"/>
              <a:t>这么大差异的比例？ →反馈研发，了解电路设计。</a:t>
            </a:r>
            <a:endParaRPr lang="zh-CN" altLang="en-US" sz="1400" dirty="0"/>
          </a:p>
        </p:txBody>
      </p:sp>
      <p:graphicFrame>
        <p:nvGraphicFramePr>
          <p:cNvPr id="22" name="图表 21"/>
          <p:cNvGraphicFramePr/>
          <p:nvPr/>
        </p:nvGraphicFramePr>
        <p:xfrm>
          <a:off x="285720" y="2000240"/>
          <a:ext cx="8572560" cy="251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矩形 22"/>
          <p:cNvSpPr/>
          <p:nvPr/>
        </p:nvSpPr>
        <p:spPr>
          <a:xfrm>
            <a:off x="6215074" y="3000372"/>
            <a:ext cx="428628" cy="1428760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662752" y="3429000"/>
            <a:ext cx="396000" cy="1000132"/>
          </a:xfrm>
          <a:prstGeom prst="rect">
            <a:avLst/>
          </a:prstGeom>
          <a:solidFill>
            <a:srgbClr val="00B05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067041" y="3000372"/>
            <a:ext cx="142876" cy="1428760"/>
          </a:xfrm>
          <a:prstGeom prst="rect">
            <a:avLst/>
          </a:prstGeom>
          <a:solidFill>
            <a:srgbClr val="FF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10">
            <a:extLst>
              <a:ext uri="{FF2B5EF4-FFF2-40B4-BE49-F238E27FC236}">
                <a16:creationId xmlns="" xmlns:a16="http://schemas.microsoft.com/office/drawing/2014/main" id="{D1A3B7D0-FD4F-44E7-93CC-F57FDA1AFA91}"/>
              </a:ext>
            </a:extLst>
          </p:cNvPr>
          <p:cNvSpPr/>
          <p:nvPr/>
        </p:nvSpPr>
        <p:spPr>
          <a:xfrm>
            <a:off x="2919403" y="4424370"/>
            <a:ext cx="438151" cy="361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>
            <a:lvl1pPr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fontAlgn="ctr" hangingPunct="1"/>
            <a:r>
              <a:rPr lang="zh-CN" altLang="en-US" sz="1100" b="0" dirty="0" smtClean="0">
                <a:solidFill>
                  <a:srgbClr val="FF0000"/>
                </a:solidFill>
              </a:rPr>
              <a:t>突发</a:t>
            </a:r>
            <a:endParaRPr lang="en-US" altLang="zh-CN" sz="1100" b="0" dirty="0" smtClean="0">
              <a:solidFill>
                <a:srgbClr val="FF0000"/>
              </a:solidFill>
            </a:endParaRPr>
          </a:p>
          <a:p>
            <a:pPr eaLnBrk="1" fontAlgn="ctr" hangingPunct="1"/>
            <a:r>
              <a:rPr lang="zh-CN" altLang="en-US" sz="1100" b="0" dirty="0" smtClean="0">
                <a:solidFill>
                  <a:srgbClr val="FF0000"/>
                </a:solidFill>
              </a:rPr>
              <a:t>上升</a:t>
            </a:r>
            <a:endParaRPr lang="zh-CN" altLang="en-US" sz="1100" b="0" dirty="0">
              <a:solidFill>
                <a:srgbClr val="FF0000"/>
              </a:solidFill>
            </a:endParaRPr>
          </a:p>
        </p:txBody>
      </p:sp>
      <p:sp>
        <p:nvSpPr>
          <p:cNvPr id="27" name="矩形 10">
            <a:extLst>
              <a:ext uri="{FF2B5EF4-FFF2-40B4-BE49-F238E27FC236}">
                <a16:creationId xmlns="" xmlns:a16="http://schemas.microsoft.com/office/drawing/2014/main" id="{D1A3B7D0-FD4F-44E7-93CC-F57FDA1AFA91}"/>
              </a:ext>
            </a:extLst>
          </p:cNvPr>
          <p:cNvSpPr/>
          <p:nvPr/>
        </p:nvSpPr>
        <p:spPr>
          <a:xfrm>
            <a:off x="6205550" y="4429132"/>
            <a:ext cx="50006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>
            <a:lvl1pPr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fontAlgn="ctr" hangingPunct="1"/>
            <a:r>
              <a:rPr lang="zh-CN" altLang="en-US" sz="1100" b="0" dirty="0" smtClean="0">
                <a:solidFill>
                  <a:schemeClr val="tx1"/>
                </a:solidFill>
              </a:rPr>
              <a:t>工位</a:t>
            </a:r>
            <a:endParaRPr lang="en-US" altLang="zh-CN" sz="1100" b="0" dirty="0" smtClean="0">
              <a:solidFill>
                <a:schemeClr val="tx1"/>
              </a:solidFill>
            </a:endParaRPr>
          </a:p>
          <a:p>
            <a:pPr eaLnBrk="1" fontAlgn="ctr" hangingPunct="1"/>
            <a:r>
              <a:rPr lang="zh-CN" altLang="en-US" sz="1100" b="0" dirty="0" smtClean="0">
                <a:solidFill>
                  <a:schemeClr val="tx1"/>
                </a:solidFill>
              </a:rPr>
              <a:t>验证</a:t>
            </a:r>
            <a:endParaRPr lang="zh-CN" altLang="en-US" sz="1100" b="0" dirty="0">
              <a:solidFill>
                <a:schemeClr val="tx1"/>
              </a:solidFill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="" xmlns:a16="http://schemas.microsoft.com/office/drawing/2014/main" id="{D1A3B7D0-FD4F-44E7-93CC-F57FDA1AFA91}"/>
              </a:ext>
            </a:extLst>
          </p:cNvPr>
          <p:cNvSpPr/>
          <p:nvPr/>
        </p:nvSpPr>
        <p:spPr>
          <a:xfrm>
            <a:off x="6572264" y="4443420"/>
            <a:ext cx="57150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>
            <a:lvl1pPr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fontAlgn="ctr" hangingPunct="1"/>
            <a:r>
              <a:rPr lang="zh-CN" altLang="en-US" sz="1100" b="0" dirty="0" smtClean="0">
                <a:solidFill>
                  <a:srgbClr val="00B050"/>
                </a:solidFill>
              </a:rPr>
              <a:t>走刀改激光分板</a:t>
            </a:r>
            <a:endParaRPr lang="zh-CN" altLang="en-US" sz="1100" b="0" dirty="0">
              <a:solidFill>
                <a:srgbClr val="00B050"/>
              </a:solidFill>
            </a:endParaRPr>
          </a:p>
        </p:txBody>
      </p:sp>
      <p:sp>
        <p:nvSpPr>
          <p:cNvPr id="30" name="圆角矩形标注 29"/>
          <p:cNvSpPr/>
          <p:nvPr/>
        </p:nvSpPr>
        <p:spPr>
          <a:xfrm>
            <a:off x="6643702" y="1928803"/>
            <a:ext cx="1285884" cy="571504"/>
          </a:xfrm>
          <a:prstGeom prst="wedgeRoundRectCallout">
            <a:avLst>
              <a:gd name="adj1" fmla="val -54429"/>
              <a:gd name="adj2" fmla="val 137033"/>
              <a:gd name="adj3" fmla="val 16667"/>
            </a:avLst>
          </a:prstGeom>
          <a:solidFill>
            <a:srgbClr val="FFFF00">
              <a:alpha val="34902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>
                <a:solidFill>
                  <a:schemeClr val="tx1"/>
                </a:solidFill>
              </a:rPr>
              <a:t>11/2</a:t>
            </a:r>
            <a:r>
              <a:rPr lang="zh-CN" altLang="en-US" sz="1050" dirty="0" smtClean="0">
                <a:solidFill>
                  <a:schemeClr val="tx1"/>
                </a:solidFill>
              </a:rPr>
              <a:t>验证</a:t>
            </a:r>
            <a:r>
              <a:rPr lang="en-US" altLang="zh-CN" sz="1050" dirty="0" smtClean="0">
                <a:solidFill>
                  <a:schemeClr val="tx1"/>
                </a:solidFill>
              </a:rPr>
              <a:t>6000</a:t>
            </a:r>
            <a:r>
              <a:rPr lang="zh-CN" altLang="en-US" sz="1050" dirty="0" smtClean="0">
                <a:solidFill>
                  <a:schemeClr val="tx1"/>
                </a:solidFill>
              </a:rPr>
              <a:t>台发现分板后有</a:t>
            </a:r>
            <a:r>
              <a:rPr lang="en-US" altLang="zh-CN" sz="1050" dirty="0" smtClean="0">
                <a:solidFill>
                  <a:schemeClr val="tx1"/>
                </a:solidFill>
              </a:rPr>
              <a:t>17</a:t>
            </a:r>
            <a:r>
              <a:rPr lang="zh-CN" altLang="en-US" sz="1050" dirty="0" smtClean="0">
                <a:solidFill>
                  <a:schemeClr val="tx1"/>
                </a:solidFill>
              </a:rPr>
              <a:t>台，不良率</a:t>
            </a:r>
            <a:r>
              <a:rPr lang="en-US" altLang="zh-CN" sz="1050" dirty="0" smtClean="0">
                <a:solidFill>
                  <a:schemeClr val="tx1"/>
                </a:solidFill>
              </a:rPr>
              <a:t>0.28%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sp>
        <p:nvSpPr>
          <p:cNvPr id="33" name="矩形 10">
            <a:extLst>
              <a:ext uri="{FF2B5EF4-FFF2-40B4-BE49-F238E27FC236}">
                <a16:creationId xmlns="" xmlns:a16="http://schemas.microsoft.com/office/drawing/2014/main" id="{D1A3B7D0-FD4F-44E7-93CC-F57FDA1AFA91}"/>
              </a:ext>
            </a:extLst>
          </p:cNvPr>
          <p:cNvSpPr/>
          <p:nvPr/>
        </p:nvSpPr>
        <p:spPr>
          <a:xfrm>
            <a:off x="2752714" y="4429134"/>
            <a:ext cx="438151" cy="361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>
            <a:lvl1pPr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fontAlgn="ctr" hangingPunct="1"/>
            <a:r>
              <a:rPr lang="zh-CN" altLang="en-US" sz="1100" b="0" dirty="0" smtClean="0">
                <a:solidFill>
                  <a:srgbClr val="FF0000"/>
                </a:solidFill>
              </a:rPr>
              <a:t>①</a:t>
            </a:r>
            <a:endParaRPr lang="zh-CN" altLang="en-US" sz="1100" b="0" dirty="0">
              <a:solidFill>
                <a:srgbClr val="FF0000"/>
              </a:solidFill>
            </a:endParaRPr>
          </a:p>
        </p:txBody>
      </p:sp>
      <p:sp>
        <p:nvSpPr>
          <p:cNvPr id="34" name="矩形 10">
            <a:extLst>
              <a:ext uri="{FF2B5EF4-FFF2-40B4-BE49-F238E27FC236}">
                <a16:creationId xmlns="" xmlns:a16="http://schemas.microsoft.com/office/drawing/2014/main" id="{D1A3B7D0-FD4F-44E7-93CC-F57FDA1AFA91}"/>
              </a:ext>
            </a:extLst>
          </p:cNvPr>
          <p:cNvSpPr/>
          <p:nvPr/>
        </p:nvSpPr>
        <p:spPr>
          <a:xfrm>
            <a:off x="6738953" y="4672021"/>
            <a:ext cx="438151" cy="361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>
            <a:lvl1pPr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fontAlgn="ctr" hangingPunct="1"/>
            <a:r>
              <a:rPr lang="zh-CN" altLang="en-US" sz="1100" b="0" dirty="0" smtClean="0">
                <a:solidFill>
                  <a:srgbClr val="FF0000"/>
                </a:solidFill>
              </a:rPr>
              <a:t>②</a:t>
            </a:r>
            <a:endParaRPr lang="zh-CN" altLang="en-US" sz="1100" b="0" dirty="0">
              <a:solidFill>
                <a:srgbClr val="FF0000"/>
              </a:solidFill>
            </a:endParaRPr>
          </a:p>
        </p:txBody>
      </p:sp>
      <p:sp>
        <p:nvSpPr>
          <p:cNvPr id="35" name="矩形 10">
            <a:extLst>
              <a:ext uri="{FF2B5EF4-FFF2-40B4-BE49-F238E27FC236}">
                <a16:creationId xmlns="" xmlns:a16="http://schemas.microsoft.com/office/drawing/2014/main" id="{D1A3B7D0-FD4F-44E7-93CC-F57FDA1AFA91}"/>
              </a:ext>
            </a:extLst>
          </p:cNvPr>
          <p:cNvSpPr/>
          <p:nvPr/>
        </p:nvSpPr>
        <p:spPr>
          <a:xfrm>
            <a:off x="7324744" y="4538670"/>
            <a:ext cx="438151" cy="361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>
            <a:lvl1pPr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fontAlgn="ctr" hangingPunct="1"/>
            <a:r>
              <a:rPr lang="zh-CN" altLang="en-US" sz="1100" b="0" dirty="0" smtClean="0">
                <a:solidFill>
                  <a:srgbClr val="FF0000"/>
                </a:solidFill>
              </a:rPr>
              <a:t>③</a:t>
            </a:r>
            <a:endParaRPr lang="zh-CN" altLang="en-US" sz="1100" b="0" dirty="0">
              <a:solidFill>
                <a:srgbClr val="FF0000"/>
              </a:solidFill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="" xmlns:a16="http://schemas.microsoft.com/office/drawing/2014/main" id="{E9AF89BC-853C-47DF-9172-E31B33E7AC6F}"/>
              </a:ext>
            </a:extLst>
          </p:cNvPr>
          <p:cNvSpPr txBox="1">
            <a:spLocks/>
          </p:cNvSpPr>
          <p:nvPr/>
        </p:nvSpPr>
        <p:spPr>
          <a:xfrm>
            <a:off x="489401" y="386072"/>
            <a:ext cx="8501122" cy="496888"/>
          </a:xfrm>
          <a:prstGeom prst="rect">
            <a:avLst/>
          </a:prstGeom>
        </p:spPr>
        <p:txBody>
          <a:bodyPr lIns="81043" tIns="40522" rIns="81043" bIns="40522"/>
          <a:lstStyle/>
          <a:p>
            <a:pPr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各工单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QCA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电流不良履历</a:t>
            </a:r>
            <a:endParaRPr lang="zh-CN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566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2">
            <a:extLst>
              <a:ext uri="{FF2B5EF4-FFF2-40B4-BE49-F238E27FC236}">
                <a16:creationId xmlns="" xmlns:a16="http://schemas.microsoft.com/office/drawing/2014/main" id="{D2E71C87-E7DC-41B5-AECB-CB3D29B4EDC5}"/>
              </a:ext>
            </a:extLst>
          </p:cNvPr>
          <p:cNvGrpSpPr/>
          <p:nvPr/>
        </p:nvGrpSpPr>
        <p:grpSpPr>
          <a:xfrm>
            <a:off x="289116" y="1417611"/>
            <a:ext cx="8459918" cy="5179741"/>
            <a:chOff x="353558" y="913555"/>
            <a:chExt cx="8459918" cy="5915067"/>
          </a:xfrm>
        </p:grpSpPr>
        <p:sp>
          <p:nvSpPr>
            <p:cNvPr id="3" name="Rectangle 3">
              <a:extLst>
                <a:ext uri="{FF2B5EF4-FFF2-40B4-BE49-F238E27FC236}">
                  <a16:creationId xmlns="" xmlns:a16="http://schemas.microsoft.com/office/drawing/2014/main" id="{6095F9B1-6D35-4CA8-B683-2A7F7B2C5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58" y="913555"/>
              <a:ext cx="8459918" cy="5915067"/>
            </a:xfrm>
            <a:prstGeom prst="rect">
              <a:avLst/>
            </a:prstGeom>
            <a:noFill/>
            <a:ln w="12700" algn="ctr">
              <a:solidFill>
                <a:schemeClr val="accent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0200" tIns="36504" rIns="70200" bIns="36504" anchor="ctr"/>
            <a:lstStyle/>
            <a:p>
              <a:pPr>
                <a:defRPr/>
              </a:pPr>
              <a:endParaRPr lang="zh-CN" altLang="en-US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4" name="矩形 10">
              <a:extLst>
                <a:ext uri="{FF2B5EF4-FFF2-40B4-BE49-F238E27FC236}">
                  <a16:creationId xmlns="" xmlns:a16="http://schemas.microsoft.com/office/drawing/2014/main" id="{72640BEA-37A6-4C4D-B547-E12EDC6E23DD}"/>
                </a:ext>
              </a:extLst>
            </p:cNvPr>
            <p:cNvSpPr/>
            <p:nvPr/>
          </p:nvSpPr>
          <p:spPr>
            <a:xfrm>
              <a:off x="514441" y="913555"/>
              <a:ext cx="1212477" cy="30003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黑体" panose="02010609060101010101" pitchFamily="2" charset="-122"/>
                </a:rPr>
                <a:t>三</a:t>
              </a:r>
              <a:r>
                <a:rPr lang="en-US" altLang="zh-CN" sz="1200" dirty="0">
                  <a:solidFill>
                    <a:schemeClr val="tx1"/>
                  </a:solidFill>
                  <a:latin typeface="黑体" panose="02010609060101010101" pitchFamily="2" charset="-122"/>
                </a:rPr>
                <a:t>.</a:t>
              </a:r>
              <a:r>
                <a:rPr lang="zh-CN" altLang="en-US" sz="1200" dirty="0">
                  <a:solidFill>
                    <a:schemeClr val="tx1"/>
                  </a:solidFill>
                  <a:latin typeface="黑体" panose="02010609060101010101" pitchFamily="2" charset="-122"/>
                </a:rPr>
                <a:t>原因分析：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55E36C97-3AD5-40D6-B379-C7CF1A4983AC}"/>
                </a:ext>
              </a:extLst>
            </p:cNvPr>
            <p:cNvSpPr/>
            <p:nvPr/>
          </p:nvSpPr>
          <p:spPr>
            <a:xfrm>
              <a:off x="4955824" y="3076142"/>
              <a:ext cx="3338924" cy="300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9pPr>
            </a:lstStyle>
            <a:p>
              <a:pPr fontAlgn="ctr"/>
              <a:endParaRPr lang="zh-CN" altLang="en-US" sz="1200" b="0" dirty="0">
                <a:solidFill>
                  <a:srgbClr val="000000"/>
                </a:solidFill>
                <a:latin typeface="宋体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8DA8261D-FADE-4FEE-BC7B-E49EDACEC3A4}"/>
              </a:ext>
            </a:extLst>
          </p:cNvPr>
          <p:cNvSpPr/>
          <p:nvPr/>
        </p:nvSpPr>
        <p:spPr>
          <a:xfrm>
            <a:off x="428596" y="1785926"/>
            <a:ext cx="7643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疑问点：</a:t>
            </a:r>
            <a:r>
              <a:rPr lang="en-US" altLang="zh-CN" sz="1400" dirty="0" smtClean="0"/>
              <a:t>1.</a:t>
            </a:r>
            <a:r>
              <a:rPr lang="zh-CN" altLang="en-US" sz="1400" dirty="0" smtClean="0"/>
              <a:t>为何在</a:t>
            </a:r>
            <a:r>
              <a:rPr lang="en-US" altLang="zh-CN" sz="1400" dirty="0" smtClean="0"/>
              <a:t>1052</a:t>
            </a:r>
            <a:r>
              <a:rPr lang="zh-CN" altLang="en-US" sz="1400" dirty="0" smtClean="0"/>
              <a:t>工单突然上升？→调查</a:t>
            </a:r>
            <a:r>
              <a:rPr lang="en-US" altLang="zh-CN" sz="1400" dirty="0" smtClean="0"/>
              <a:t>PCB</a:t>
            </a:r>
            <a:r>
              <a:rPr lang="zh-CN" altLang="en-US" sz="1400" dirty="0" smtClean="0"/>
              <a:t>投入情况。</a:t>
            </a:r>
            <a:endParaRPr lang="en-US" altLang="zh-CN" sz="1400" dirty="0" smtClean="0"/>
          </a:p>
        </p:txBody>
      </p:sp>
      <p:graphicFrame>
        <p:nvGraphicFramePr>
          <p:cNvPr id="8" name="图表 7"/>
          <p:cNvGraphicFramePr/>
          <p:nvPr/>
        </p:nvGraphicFramePr>
        <p:xfrm>
          <a:off x="1147762" y="2328874"/>
          <a:ext cx="61817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矩形 8"/>
          <p:cNvSpPr/>
          <p:nvPr/>
        </p:nvSpPr>
        <p:spPr>
          <a:xfrm>
            <a:off x="1652588" y="2719399"/>
            <a:ext cx="4276734" cy="1571625"/>
          </a:xfrm>
          <a:prstGeom prst="rect">
            <a:avLst/>
          </a:prstGeom>
          <a:solidFill>
            <a:srgbClr val="00B05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>
              <a:solidFill>
                <a:srgbClr val="0070C0"/>
              </a:solidFill>
            </a:endParaRPr>
          </a:p>
          <a:p>
            <a:pPr algn="ctr"/>
            <a:endParaRPr lang="en-US" altLang="zh-CN" sz="2400">
              <a:solidFill>
                <a:srgbClr val="0070C0"/>
              </a:solidFill>
            </a:endParaRPr>
          </a:p>
          <a:p>
            <a:pPr algn="ctr"/>
            <a:r>
              <a:rPr lang="zh-CN" altLang="en-US" sz="2400">
                <a:solidFill>
                  <a:srgbClr val="0070C0"/>
                </a:solidFill>
              </a:rPr>
              <a:t>牧泰莱</a:t>
            </a:r>
          </a:p>
        </p:txBody>
      </p:sp>
      <p:sp>
        <p:nvSpPr>
          <p:cNvPr id="10" name="矩形 9"/>
          <p:cNvSpPr/>
          <p:nvPr/>
        </p:nvSpPr>
        <p:spPr>
          <a:xfrm>
            <a:off x="6253163" y="2709874"/>
            <a:ext cx="1000125" cy="1571625"/>
          </a:xfrm>
          <a:prstGeom prst="rect">
            <a:avLst/>
          </a:prstGeom>
          <a:solidFill>
            <a:srgbClr val="FF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>
              <a:solidFill>
                <a:srgbClr val="0070C0"/>
              </a:solidFill>
            </a:endParaRPr>
          </a:p>
          <a:p>
            <a:pPr algn="ctr"/>
            <a:endParaRPr lang="en-US" altLang="zh-CN" sz="2400">
              <a:solidFill>
                <a:srgbClr val="0070C0"/>
              </a:solidFill>
            </a:endParaRPr>
          </a:p>
          <a:p>
            <a:pPr algn="ctr"/>
            <a:r>
              <a:rPr lang="zh-CN" altLang="en-US" sz="2400">
                <a:solidFill>
                  <a:srgbClr val="0070C0"/>
                </a:solidFill>
              </a:rPr>
              <a:t>景旺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DA8261D-FADE-4FEE-BC7B-E49EDACEC3A4}"/>
              </a:ext>
            </a:extLst>
          </p:cNvPr>
          <p:cNvSpPr/>
          <p:nvPr/>
        </p:nvSpPr>
        <p:spPr>
          <a:xfrm>
            <a:off x="428596" y="5286388"/>
            <a:ext cx="8215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结论：从投入景旺</a:t>
            </a:r>
            <a:r>
              <a:rPr lang="en-US" altLang="zh-CN" sz="1400" dirty="0" smtClean="0"/>
              <a:t>PCB</a:t>
            </a:r>
            <a:r>
              <a:rPr lang="zh-CN" altLang="en-US" sz="1400" dirty="0" smtClean="0"/>
              <a:t>开始，不良开始突增。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zh-CN" altLang="en-US" sz="1400" dirty="0" smtClean="0"/>
              <a:t>对策：开</a:t>
            </a:r>
            <a:r>
              <a:rPr lang="en-US" altLang="zh-CN" sz="1400" dirty="0" smtClean="0"/>
              <a:t>2</a:t>
            </a:r>
            <a:r>
              <a:rPr lang="zh-CN" altLang="en-US" sz="1400" dirty="0" smtClean="0"/>
              <a:t>个同种数量的工单，外发给</a:t>
            </a:r>
            <a:r>
              <a:rPr lang="en-US" altLang="zh-CN" sz="1400" dirty="0" smtClean="0"/>
              <a:t>SMT</a:t>
            </a:r>
            <a:r>
              <a:rPr lang="zh-CN" altLang="en-US" sz="1400" dirty="0" smtClean="0"/>
              <a:t>同条件生产，确认不良差异。  担当：王彬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赵军强   </a:t>
            </a:r>
            <a:r>
              <a:rPr lang="en-US" altLang="zh-CN" sz="1400" dirty="0" smtClean="0"/>
              <a:t>1/22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="" xmlns:a16="http://schemas.microsoft.com/office/drawing/2014/main" id="{E9AF89BC-853C-47DF-9172-E31B33E7AC6F}"/>
              </a:ext>
            </a:extLst>
          </p:cNvPr>
          <p:cNvSpPr txBox="1">
            <a:spLocks/>
          </p:cNvSpPr>
          <p:nvPr/>
        </p:nvSpPr>
        <p:spPr>
          <a:xfrm>
            <a:off x="489401" y="386072"/>
            <a:ext cx="8501122" cy="496888"/>
          </a:xfrm>
          <a:prstGeom prst="rect">
            <a:avLst/>
          </a:prstGeom>
        </p:spPr>
        <p:txBody>
          <a:bodyPr lIns="81043" tIns="40522" rIns="81043" bIns="40522"/>
          <a:lstStyle/>
          <a:p>
            <a:pPr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工单不良率差异调查</a:t>
            </a:r>
            <a:endParaRPr lang="zh-CN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9485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D2E71C87-E7DC-41B5-AECB-CB3D29B4EDC5}"/>
              </a:ext>
            </a:extLst>
          </p:cNvPr>
          <p:cNvGrpSpPr/>
          <p:nvPr/>
        </p:nvGrpSpPr>
        <p:grpSpPr>
          <a:xfrm>
            <a:off x="289116" y="1417611"/>
            <a:ext cx="8459918" cy="5179741"/>
            <a:chOff x="353558" y="913555"/>
            <a:chExt cx="8459918" cy="5915067"/>
          </a:xfrm>
        </p:grpSpPr>
        <p:sp>
          <p:nvSpPr>
            <p:cNvPr id="3" name="Rectangle 3">
              <a:extLst>
                <a:ext uri="{FF2B5EF4-FFF2-40B4-BE49-F238E27FC236}">
                  <a16:creationId xmlns="" xmlns:a16="http://schemas.microsoft.com/office/drawing/2014/main" id="{6095F9B1-6D35-4CA8-B683-2A7F7B2C5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58" y="913555"/>
              <a:ext cx="8459918" cy="5915067"/>
            </a:xfrm>
            <a:prstGeom prst="rect">
              <a:avLst/>
            </a:prstGeom>
            <a:noFill/>
            <a:ln w="12700" algn="ctr">
              <a:solidFill>
                <a:schemeClr val="accent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0200" tIns="36504" rIns="70200" bIns="36504" anchor="ctr"/>
            <a:lstStyle/>
            <a:p>
              <a:pPr>
                <a:defRPr/>
              </a:pPr>
              <a:endParaRPr lang="zh-CN" altLang="en-US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4" name="矩形 10">
              <a:extLst>
                <a:ext uri="{FF2B5EF4-FFF2-40B4-BE49-F238E27FC236}">
                  <a16:creationId xmlns="" xmlns:a16="http://schemas.microsoft.com/office/drawing/2014/main" id="{72640BEA-37A6-4C4D-B547-E12EDC6E23DD}"/>
                </a:ext>
              </a:extLst>
            </p:cNvPr>
            <p:cNvSpPr/>
            <p:nvPr/>
          </p:nvSpPr>
          <p:spPr>
            <a:xfrm>
              <a:off x="514441" y="913555"/>
              <a:ext cx="1212477" cy="30003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黑体" panose="02010609060101010101" pitchFamily="2" charset="-122"/>
                </a:rPr>
                <a:t>三</a:t>
              </a:r>
              <a:r>
                <a:rPr lang="en-US" altLang="zh-CN" sz="1200" dirty="0">
                  <a:solidFill>
                    <a:schemeClr val="tx1"/>
                  </a:solidFill>
                  <a:latin typeface="黑体" panose="02010609060101010101" pitchFamily="2" charset="-122"/>
                </a:rPr>
                <a:t>.</a:t>
              </a:r>
              <a:r>
                <a:rPr lang="zh-CN" altLang="en-US" sz="1200" dirty="0">
                  <a:solidFill>
                    <a:schemeClr val="tx1"/>
                  </a:solidFill>
                  <a:latin typeface="黑体" panose="02010609060101010101" pitchFamily="2" charset="-122"/>
                </a:rPr>
                <a:t>原因分析：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55E36C97-3AD5-40D6-B379-C7CF1A4983AC}"/>
                </a:ext>
              </a:extLst>
            </p:cNvPr>
            <p:cNvSpPr/>
            <p:nvPr/>
          </p:nvSpPr>
          <p:spPr>
            <a:xfrm>
              <a:off x="4955824" y="3076142"/>
              <a:ext cx="3338924" cy="300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anchor="ctr"/>
            <a:lstStyle>
              <a:lvl1pPr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9pPr>
            </a:lstStyle>
            <a:p>
              <a:pPr fontAlgn="ctr"/>
              <a:endParaRPr lang="zh-CN" altLang="en-US" sz="1200" b="0" dirty="0">
                <a:solidFill>
                  <a:srgbClr val="000000"/>
                </a:solidFill>
                <a:latin typeface="宋体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8DA8261D-FADE-4FEE-BC7B-E49EDACEC3A4}"/>
              </a:ext>
            </a:extLst>
          </p:cNvPr>
          <p:cNvSpPr/>
          <p:nvPr/>
        </p:nvSpPr>
        <p:spPr>
          <a:xfrm>
            <a:off x="428596" y="1785926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疑问点：</a:t>
            </a:r>
            <a:r>
              <a:rPr lang="en-US" altLang="zh-CN" sz="1400" dirty="0" smtClean="0"/>
              <a:t>2.</a:t>
            </a:r>
            <a:r>
              <a:rPr lang="zh-CN" altLang="en-US" sz="1400" dirty="0" smtClean="0"/>
              <a:t>分板由走刀改激光后立即下降，为何会迅速反弹？ →调查加热管投入批号情况。</a:t>
            </a:r>
            <a:endParaRPr lang="en-US" altLang="zh-CN" sz="1400" dirty="0" smtClean="0"/>
          </a:p>
          <a:p>
            <a:endParaRPr lang="en-US" altLang="zh-CN" sz="1400" dirty="0" smtClean="0"/>
          </a:p>
        </p:txBody>
      </p:sp>
      <p:graphicFrame>
        <p:nvGraphicFramePr>
          <p:cNvPr id="11" name="图表 10"/>
          <p:cNvGraphicFramePr/>
          <p:nvPr/>
        </p:nvGraphicFramePr>
        <p:xfrm>
          <a:off x="2214546" y="21431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8DA8261D-FADE-4FEE-BC7B-E49EDACEC3A4}"/>
              </a:ext>
            </a:extLst>
          </p:cNvPr>
          <p:cNvSpPr/>
          <p:nvPr/>
        </p:nvSpPr>
        <p:spPr>
          <a:xfrm>
            <a:off x="428596" y="5286388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结论：同一批次在不同工单的不良率并无规律，不良与批次无关。</a:t>
            </a:r>
            <a:endParaRPr lang="en-US" altLang="zh-CN" sz="1400" dirty="0" smtClean="0"/>
          </a:p>
        </p:txBody>
      </p:sp>
      <p:sp>
        <p:nvSpPr>
          <p:cNvPr id="9" name="标题 1">
            <a:extLst>
              <a:ext uri="{FF2B5EF4-FFF2-40B4-BE49-F238E27FC236}">
                <a16:creationId xmlns="" xmlns:a16="http://schemas.microsoft.com/office/drawing/2014/main" id="{E9AF89BC-853C-47DF-9172-E31B33E7AC6F}"/>
              </a:ext>
            </a:extLst>
          </p:cNvPr>
          <p:cNvSpPr txBox="1">
            <a:spLocks/>
          </p:cNvSpPr>
          <p:nvPr/>
        </p:nvSpPr>
        <p:spPr>
          <a:xfrm>
            <a:off x="489401" y="386072"/>
            <a:ext cx="8501122" cy="496888"/>
          </a:xfrm>
          <a:prstGeom prst="rect">
            <a:avLst/>
          </a:prstGeom>
        </p:spPr>
        <p:txBody>
          <a:bodyPr lIns="81043" tIns="40522" rIns="81043" bIns="40522"/>
          <a:lstStyle/>
          <a:p>
            <a:pPr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加热管批次差异调查</a:t>
            </a:r>
            <a:endParaRPr lang="zh-CN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9485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培训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27808</TotalTime>
  <Words>1934</Words>
  <Application>Microsoft Office PowerPoint</Application>
  <PresentationFormat>全屏显示(4:3)</PresentationFormat>
  <Paragraphs>577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培训模板</vt:lpstr>
      <vt:lpstr>1802 QCA 电流不良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Jerry Pei</dc:creator>
  <cp:lastModifiedBy>John</cp:lastModifiedBy>
  <cp:revision>1960</cp:revision>
  <dcterms:modified xsi:type="dcterms:W3CDTF">2021-03-18T01:00:11Z</dcterms:modified>
</cp:coreProperties>
</file>